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9" r:id="rId13"/>
    <p:sldId id="268" r:id="rId14"/>
    <p:sldId id="261"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4" r:id="rId37"/>
    <p:sldId id="291" r:id="rId38"/>
    <p:sldId id="292" r:id="rId39"/>
    <p:sldId id="293"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0" d="100"/>
          <a:sy n="50" d="100"/>
        </p:scale>
        <p:origin x="-1086"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225F16-E4CA-4E1A-B669-62D40BBAE7A0}" type="slidenum">
              <a:rPr lang="it-IT" smtClean="0"/>
              <a:pPr/>
              <a:t>‹N›</a:t>
            </a:fld>
            <a:endParaRPr lang="it-IT"/>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225F16-E4CA-4E1A-B669-62D40BBAE7A0}" type="slidenum">
              <a:rPr lang="it-IT" smtClean="0"/>
              <a:pPr/>
              <a:t>‹N›</a:t>
            </a:fld>
            <a:endParaRPr lang="it-IT"/>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F225F16-E4CA-4E1A-B669-62D40BBAE7A0}" type="slidenum">
              <a:rPr lang="it-IT" smtClean="0"/>
              <a:pPr/>
              <a:t>‹N›</a:t>
            </a:fld>
            <a:endParaRPr lang="it-IT"/>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it-IT" smtClean="0"/>
              <a:t>Fare clic per modificare lo stile del titolo</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225F16-E4CA-4E1A-B669-62D40BBAE7A0}" type="slidenum">
              <a:rPr lang="it-IT" smtClean="0"/>
              <a:pPr/>
              <a:t>‹N›</a:t>
            </a:fld>
            <a:endParaRPr lang="it-IT"/>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03B6B0B8-366A-4048-A7D3-448E193C6914}" type="datetimeFigureOut">
              <a:rPr lang="it-IT" smtClean="0"/>
              <a:pPr/>
              <a:t>06/11/2012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225F16-E4CA-4E1A-B669-62D40BBAE7A0}"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3B6B0B8-366A-4048-A7D3-448E193C6914}" type="datetimeFigureOut">
              <a:rPr lang="it-IT" smtClean="0"/>
              <a:pPr/>
              <a:t>06/11/2012</a:t>
            </a:fld>
            <a:endParaRPr lang="it-IT"/>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it-IT"/>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AF225F16-E4CA-4E1A-B669-62D40BBAE7A0}" type="slidenum">
              <a:rPr lang="it-IT" smtClean="0"/>
              <a:pPr/>
              <a:t>‹N›</a:t>
            </a:fld>
            <a:endParaRPr lang="it-IT"/>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59632" y="3284984"/>
            <a:ext cx="7056784" cy="2160240"/>
          </a:xfrm>
        </p:spPr>
        <p:txBody>
          <a:bodyPr/>
          <a:lstStyle/>
          <a:p>
            <a:pPr algn="ctr"/>
            <a:r>
              <a:rPr lang="it-IT" dirty="0" smtClean="0"/>
              <a:t>Ildegarda di </a:t>
            </a:r>
            <a:r>
              <a:rPr lang="it-IT" dirty="0" err="1" smtClean="0"/>
              <a:t>Bingen</a:t>
            </a:r>
            <a:endParaRPr lang="it-IT" dirty="0"/>
          </a:p>
        </p:txBody>
      </p:sp>
      <p:sp>
        <p:nvSpPr>
          <p:cNvPr id="3" name="Sottotitolo 2"/>
          <p:cNvSpPr>
            <a:spLocks noGrp="1"/>
          </p:cNvSpPr>
          <p:nvPr>
            <p:ph type="subTitle" idx="1"/>
          </p:nvPr>
        </p:nvSpPr>
        <p:spPr>
          <a:xfrm>
            <a:off x="899592" y="5517232"/>
            <a:ext cx="6720408" cy="701824"/>
          </a:xfrm>
        </p:spPr>
        <p:txBody>
          <a:bodyPr/>
          <a:lstStyle/>
          <a:p>
            <a:pPr algn="ctr"/>
            <a:r>
              <a:rPr lang="it-IT" dirty="0" smtClean="0"/>
              <a:t>Dottore della Chiesa nell’Anno della fede</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34000" y="0"/>
            <a:ext cx="3810000" cy="2857500"/>
          </a:xfrm>
          <a:prstGeom prst="rect">
            <a:avLst/>
          </a:prstGeom>
        </p:spPr>
      </p:pic>
    </p:spTree>
    <p:extLst>
      <p:ext uri="{BB962C8B-B14F-4D97-AF65-F5344CB8AC3E}">
        <p14:creationId xmlns:p14="http://schemas.microsoft.com/office/powerpoint/2010/main" xmlns="" val="3566192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4990971"/>
            <a:ext cx="4104456" cy="878899"/>
          </a:xfrm>
        </p:spPr>
        <p:txBody>
          <a:bodyPr>
            <a:normAutofit fontScale="90000"/>
          </a:bodyPr>
          <a:lstStyle/>
          <a:p>
            <a:pPr algn="ctr"/>
            <a:r>
              <a:rPr lang="it-IT" dirty="0" smtClean="0"/>
              <a:t>L’uovo cosmico</a:t>
            </a:r>
            <a:endParaRPr lang="it-IT" dirty="0"/>
          </a:p>
        </p:txBody>
      </p:sp>
      <p:sp>
        <p:nvSpPr>
          <p:cNvPr id="3" name="Segnaposto contenuto 2"/>
          <p:cNvSpPr>
            <a:spLocks noGrp="1"/>
          </p:cNvSpPr>
          <p:nvPr>
            <p:ph idx="1"/>
          </p:nvPr>
        </p:nvSpPr>
        <p:spPr>
          <a:xfrm>
            <a:off x="467544" y="620688"/>
            <a:ext cx="4530080" cy="4464496"/>
          </a:xfrm>
        </p:spPr>
        <p:txBody>
          <a:bodyPr>
            <a:normAutofit fontScale="92500" lnSpcReduction="20000"/>
          </a:bodyPr>
          <a:lstStyle/>
          <a:p>
            <a:r>
              <a:rPr lang="it-IT" i="1" dirty="0" err="1" smtClean="0"/>
              <a:t>Scivias</a:t>
            </a:r>
            <a:r>
              <a:rPr lang="it-IT" i="1" dirty="0" smtClean="0"/>
              <a:t> </a:t>
            </a:r>
            <a:r>
              <a:rPr lang="it-IT" dirty="0" smtClean="0"/>
              <a:t>I, 3. Una delle più famose e misteriose visioni d’Ildegarda. L’universo è rappresentato come uovo cosmico, con il monte degli uomini al centro illuminato dalla duplice luce del Vecchio e del Nuovo Testamento. Oltre agli angeli sono però all’opera i demoni, che soffiano malvagità, e sopra il monte vediamo uomini tentati di prestare loro ascolto. Il cosmo è circondato dalla triplice fiamma divina della Trinità, fuori della quale restano le sfere ambigue dell’etere e dell’aria umida</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92080" y="764704"/>
            <a:ext cx="3600400" cy="4764841"/>
          </a:xfrm>
          <a:prstGeom prst="rect">
            <a:avLst/>
          </a:prstGeom>
        </p:spPr>
      </p:pic>
    </p:spTree>
    <p:extLst>
      <p:ext uri="{BB962C8B-B14F-4D97-AF65-F5344CB8AC3E}">
        <p14:creationId xmlns:p14="http://schemas.microsoft.com/office/powerpoint/2010/main" xmlns="" val="1923999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8070" y="5445224"/>
            <a:ext cx="4390030" cy="798984"/>
          </a:xfrm>
        </p:spPr>
        <p:txBody>
          <a:bodyPr>
            <a:normAutofit fontScale="90000"/>
          </a:bodyPr>
          <a:lstStyle/>
          <a:p>
            <a:pPr algn="ctr"/>
            <a:r>
              <a:rPr lang="it-IT" dirty="0"/>
              <a:t>I</a:t>
            </a:r>
            <a:r>
              <a:rPr lang="it-IT" dirty="0" smtClean="0"/>
              <a:t>l corpo</a:t>
            </a:r>
            <a:endParaRPr lang="it-IT" dirty="0"/>
          </a:p>
        </p:txBody>
      </p:sp>
      <p:sp>
        <p:nvSpPr>
          <p:cNvPr id="3" name="Segnaposto contenuto 2"/>
          <p:cNvSpPr>
            <a:spLocks noGrp="1"/>
          </p:cNvSpPr>
          <p:nvPr>
            <p:ph idx="1"/>
          </p:nvPr>
        </p:nvSpPr>
        <p:spPr>
          <a:xfrm>
            <a:off x="251520" y="476672"/>
            <a:ext cx="3528392" cy="4968552"/>
          </a:xfrm>
        </p:spPr>
        <p:txBody>
          <a:bodyPr>
            <a:normAutofit fontScale="70000" lnSpcReduction="20000"/>
          </a:bodyPr>
          <a:lstStyle/>
          <a:p>
            <a:r>
              <a:rPr lang="it-IT" i="1" dirty="0" err="1" smtClean="0"/>
              <a:t>Scivias</a:t>
            </a:r>
            <a:r>
              <a:rPr lang="it-IT" i="1" dirty="0" smtClean="0"/>
              <a:t> </a:t>
            </a:r>
            <a:r>
              <a:rPr lang="it-IT" dirty="0" smtClean="0"/>
              <a:t>I, 4. A sinistra il concepimento. Le persone che recano latte e formaggio sono i genitori, che in parte determinano come sarà il nascituro. Il diavolo cerca di immischiarsene: ma alla fine il nascituro è influenzato, ma non determinato, dalla sua linea genealogica perché ha un rapporto diretto con Dio. A destra gli attacchi del Male e dei demoni, che cercano di usare la tenda, il corpo, in bilico fra il buon angelo e il diavolo. </a:t>
            </a:r>
            <a:r>
              <a:rPr lang="it-IT" dirty="0"/>
              <a:t>Ma </a:t>
            </a:r>
            <a:r>
              <a:rPr lang="it-IT" dirty="0" smtClean="0"/>
              <a:t>«si </a:t>
            </a:r>
            <a:r>
              <a:rPr lang="it-IT" dirty="0"/>
              <a:t>nota nella mistica tedesca un apprezzamento positivo della corporeità e, anche negli aspetti di fragilità che il corpo manifesta, ella è capace di cogliere un valore provvidenziale: il corpo non è un peso di cui liberarsi e, perfino quando è debole e fragile, “educa” </a:t>
            </a:r>
            <a:r>
              <a:rPr lang="it-IT" dirty="0" smtClean="0"/>
              <a:t>l’uomo» (Benedetto XVI)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95936" y="480346"/>
            <a:ext cx="4744216" cy="5529540"/>
          </a:xfrm>
          <a:prstGeom prst="rect">
            <a:avLst/>
          </a:prstGeom>
        </p:spPr>
      </p:pic>
    </p:spTree>
    <p:extLst>
      <p:ext uri="{BB962C8B-B14F-4D97-AF65-F5344CB8AC3E}">
        <p14:creationId xmlns:p14="http://schemas.microsoft.com/office/powerpoint/2010/main" xmlns="" val="3499041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4581128"/>
            <a:ext cx="6781800" cy="1600200"/>
          </a:xfrm>
        </p:spPr>
        <p:txBody>
          <a:bodyPr/>
          <a:lstStyle/>
          <a:p>
            <a:pPr algn="ctr"/>
            <a:r>
              <a:rPr lang="it-IT" dirty="0" smtClean="0"/>
              <a:t>Il giudizio particolare</a:t>
            </a:r>
            <a:endParaRPr lang="it-IT" dirty="0"/>
          </a:p>
        </p:txBody>
      </p:sp>
      <p:sp>
        <p:nvSpPr>
          <p:cNvPr id="3" name="Segnaposto contenuto 2"/>
          <p:cNvSpPr>
            <a:spLocks noGrp="1"/>
          </p:cNvSpPr>
          <p:nvPr>
            <p:ph idx="1"/>
          </p:nvPr>
        </p:nvSpPr>
        <p:spPr>
          <a:xfrm>
            <a:off x="755576" y="620688"/>
            <a:ext cx="3672408" cy="4248472"/>
          </a:xfrm>
        </p:spPr>
        <p:txBody>
          <a:bodyPr>
            <a:normAutofit/>
          </a:bodyPr>
          <a:lstStyle/>
          <a:p>
            <a:r>
              <a:rPr lang="it-IT" i="1" dirty="0" err="1" smtClean="0"/>
              <a:t>Scivias</a:t>
            </a:r>
            <a:r>
              <a:rPr lang="it-IT" dirty="0" smtClean="0"/>
              <a:t>, I, 4, seconda parte. Alla nascita fa da contrappunto la morte, con il giudizio particolare tra angeli e demoni e il suo esito, Paradiso o Inferno, compendio della visione drammatica d’Ildegarda della vita e della storia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60032" y="548680"/>
            <a:ext cx="3672408" cy="4736204"/>
          </a:xfrm>
          <a:prstGeom prst="rect">
            <a:avLst/>
          </a:prstGeom>
        </p:spPr>
      </p:pic>
    </p:spTree>
    <p:extLst>
      <p:ext uri="{BB962C8B-B14F-4D97-AF65-F5344CB8AC3E}">
        <p14:creationId xmlns:p14="http://schemas.microsoft.com/office/powerpoint/2010/main" xmlns="" val="2513834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437112"/>
            <a:ext cx="5348064" cy="1447056"/>
          </a:xfrm>
        </p:spPr>
        <p:txBody>
          <a:bodyPr/>
          <a:lstStyle/>
          <a:p>
            <a:pPr algn="ctr"/>
            <a:r>
              <a:rPr lang="it-IT" dirty="0" smtClean="0"/>
              <a:t>La sinagoga</a:t>
            </a:r>
            <a:endParaRPr lang="it-IT" dirty="0"/>
          </a:p>
        </p:txBody>
      </p:sp>
      <p:sp>
        <p:nvSpPr>
          <p:cNvPr id="3" name="Segnaposto contenuto 2"/>
          <p:cNvSpPr>
            <a:spLocks noGrp="1"/>
          </p:cNvSpPr>
          <p:nvPr>
            <p:ph idx="1"/>
          </p:nvPr>
        </p:nvSpPr>
        <p:spPr>
          <a:xfrm>
            <a:off x="467544" y="836712"/>
            <a:ext cx="4392488" cy="3888432"/>
          </a:xfrm>
        </p:spPr>
        <p:txBody>
          <a:bodyPr>
            <a:normAutofit/>
          </a:bodyPr>
          <a:lstStyle/>
          <a:p>
            <a:r>
              <a:rPr lang="it-IT" i="1" dirty="0" err="1" smtClean="0"/>
              <a:t>Scivias</a:t>
            </a:r>
            <a:r>
              <a:rPr lang="it-IT" i="1" dirty="0" smtClean="0"/>
              <a:t> </a:t>
            </a:r>
            <a:r>
              <a:rPr lang="it-IT" dirty="0" smtClean="0"/>
              <a:t>I, 5. La visione della sinagoga, con gli occhi chiusi alla verità, la veste nera e i piedi rossi di sangue, manifesta il rifiuto di Cristo a opera d’Israele. Tuttavia Ildegarda non dimentica che nel grembo della sinagoga rimangono Mosè e i profeti, che la aiutano a non cadere</a:t>
            </a:r>
            <a:endParaRPr lang="it-IT" i="1" dirty="0"/>
          </a:p>
        </p:txBody>
      </p:sp>
      <p:pic>
        <p:nvPicPr>
          <p:cNvPr id="5" name="Immagin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52120" y="404664"/>
            <a:ext cx="2246678" cy="5688632"/>
          </a:xfrm>
          <a:prstGeom prst="rect">
            <a:avLst/>
          </a:prstGeom>
        </p:spPr>
      </p:pic>
    </p:spTree>
    <p:extLst>
      <p:ext uri="{BB962C8B-B14F-4D97-AF65-F5344CB8AC3E}">
        <p14:creationId xmlns:p14="http://schemas.microsoft.com/office/powerpoint/2010/main" xmlns="" val="850379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35696" y="5167318"/>
            <a:ext cx="5839172" cy="1096144"/>
          </a:xfrm>
        </p:spPr>
        <p:txBody>
          <a:bodyPr/>
          <a:lstStyle/>
          <a:p>
            <a:pPr algn="ctr"/>
            <a:r>
              <a:rPr lang="it-IT" dirty="0" smtClean="0"/>
              <a:t>I cori angelici</a:t>
            </a:r>
            <a:endParaRPr lang="it-IT" dirty="0"/>
          </a:p>
        </p:txBody>
      </p:sp>
      <p:sp>
        <p:nvSpPr>
          <p:cNvPr id="3" name="Segnaposto contenuto 2"/>
          <p:cNvSpPr>
            <a:spLocks noGrp="1"/>
          </p:cNvSpPr>
          <p:nvPr>
            <p:ph idx="1"/>
          </p:nvPr>
        </p:nvSpPr>
        <p:spPr>
          <a:xfrm>
            <a:off x="683568" y="692696"/>
            <a:ext cx="3312368" cy="4536504"/>
          </a:xfrm>
        </p:spPr>
        <p:txBody>
          <a:bodyPr>
            <a:normAutofit fontScale="92500" lnSpcReduction="10000"/>
          </a:bodyPr>
          <a:lstStyle/>
          <a:p>
            <a:r>
              <a:rPr lang="it-IT" i="1" dirty="0" err="1" smtClean="0"/>
              <a:t>Scivias</a:t>
            </a:r>
            <a:r>
              <a:rPr lang="it-IT" dirty="0" smtClean="0"/>
              <a:t> I, 6: la famosa visione dei nove cori angelici, densa di simboli. I primi due rappresentano l’amore dell’uomo per Dio e per il prossimo, quelli dal terzo al settimo i cinque sensi redenti dalle cinque piaghe di Cristo, gli ultimi due il corpo e l’anima. Ma il disegno è anche uno spartito musicale  </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21107" y="543377"/>
            <a:ext cx="4176464" cy="4623941"/>
          </a:xfrm>
          <a:prstGeom prst="rect">
            <a:avLst/>
          </a:prstGeom>
        </p:spPr>
      </p:pic>
    </p:spTree>
    <p:extLst>
      <p:ext uri="{BB962C8B-B14F-4D97-AF65-F5344CB8AC3E}">
        <p14:creationId xmlns:p14="http://schemas.microsoft.com/office/powerpoint/2010/main" xmlns="" val="1523002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7664" y="5013176"/>
            <a:ext cx="6140152" cy="1159024"/>
          </a:xfrm>
        </p:spPr>
        <p:txBody>
          <a:bodyPr>
            <a:normAutofit fontScale="90000"/>
          </a:bodyPr>
          <a:lstStyle/>
          <a:p>
            <a:r>
              <a:rPr lang="it-IT" dirty="0" smtClean="0"/>
              <a:t>Creazione e redenzione</a:t>
            </a:r>
            <a:endParaRPr lang="it-IT" dirty="0"/>
          </a:p>
        </p:txBody>
      </p:sp>
      <p:sp>
        <p:nvSpPr>
          <p:cNvPr id="3" name="Segnaposto contenuto 2"/>
          <p:cNvSpPr>
            <a:spLocks noGrp="1"/>
          </p:cNvSpPr>
          <p:nvPr>
            <p:ph idx="1"/>
          </p:nvPr>
        </p:nvSpPr>
        <p:spPr>
          <a:xfrm>
            <a:off x="539552" y="725252"/>
            <a:ext cx="4098032" cy="4327376"/>
          </a:xfrm>
        </p:spPr>
        <p:txBody>
          <a:bodyPr>
            <a:normAutofit lnSpcReduction="10000"/>
          </a:bodyPr>
          <a:lstStyle/>
          <a:p>
            <a:r>
              <a:rPr lang="it-IT" i="1" dirty="0" err="1" smtClean="0"/>
              <a:t>Scivias</a:t>
            </a:r>
            <a:r>
              <a:rPr lang="it-IT" i="1" dirty="0" smtClean="0"/>
              <a:t> </a:t>
            </a:r>
            <a:r>
              <a:rPr lang="it-IT" dirty="0" smtClean="0"/>
              <a:t>II, 1: in alto la luce di Dio, al centro i sei giorni della creazione, in alto a destra l’uomo che si fa fuorviare dal creato e (in basso) è caduto. Le stelle sono i patriarchi e i profeti (la più grande è Giovanni Battista), in basso Cristo esce dalla luce della Vergine Maria e permette all’uomo di rialzarsi</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60032" y="548680"/>
            <a:ext cx="4195065" cy="4680520"/>
          </a:xfrm>
          <a:prstGeom prst="rect">
            <a:avLst/>
          </a:prstGeom>
        </p:spPr>
      </p:pic>
    </p:spTree>
    <p:extLst>
      <p:ext uri="{BB962C8B-B14F-4D97-AF65-F5344CB8AC3E}">
        <p14:creationId xmlns:p14="http://schemas.microsoft.com/office/powerpoint/2010/main" xmlns="" val="2620500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3429000"/>
            <a:ext cx="2729880" cy="1087016"/>
          </a:xfrm>
        </p:spPr>
        <p:txBody>
          <a:bodyPr>
            <a:normAutofit fontScale="90000"/>
          </a:bodyPr>
          <a:lstStyle/>
          <a:p>
            <a:r>
              <a:rPr lang="it-IT" dirty="0" smtClean="0"/>
              <a:t>La Trinità</a:t>
            </a:r>
            <a:endParaRPr lang="it-IT" dirty="0"/>
          </a:p>
        </p:txBody>
      </p:sp>
      <p:sp>
        <p:nvSpPr>
          <p:cNvPr id="3" name="Segnaposto contenuto 2"/>
          <p:cNvSpPr>
            <a:spLocks noGrp="1"/>
          </p:cNvSpPr>
          <p:nvPr>
            <p:ph idx="1"/>
          </p:nvPr>
        </p:nvSpPr>
        <p:spPr>
          <a:xfrm>
            <a:off x="611560" y="476672"/>
            <a:ext cx="8280920" cy="1584176"/>
          </a:xfrm>
        </p:spPr>
        <p:txBody>
          <a:bodyPr>
            <a:normAutofit/>
          </a:bodyPr>
          <a:lstStyle/>
          <a:p>
            <a:r>
              <a:rPr lang="it-IT" i="1" dirty="0" err="1" smtClean="0"/>
              <a:t>Scivias</a:t>
            </a:r>
            <a:r>
              <a:rPr lang="it-IT" i="1" dirty="0" smtClean="0"/>
              <a:t> </a:t>
            </a:r>
            <a:r>
              <a:rPr lang="it-IT" dirty="0" smtClean="0"/>
              <a:t>II, 2: Gesù, una figura «di color zaffiro, senza macchia, senza durezza d’invidia e di malizia» circondato dalle due sfere di luce del Padre e dello Spirito Santo. E la Trinità corrisponde anche alla musica, alla luce e al fuoco</a:t>
            </a:r>
            <a:endParaRPr lang="it-IT" i="1"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04689" y="2204864"/>
            <a:ext cx="2923043" cy="3744416"/>
          </a:xfrm>
          <a:prstGeom prst="rect">
            <a:avLst/>
          </a:prstGeom>
        </p:spPr>
      </p:pic>
    </p:spTree>
    <p:extLst>
      <p:ext uri="{BB962C8B-B14F-4D97-AF65-F5344CB8AC3E}">
        <p14:creationId xmlns:p14="http://schemas.microsoft.com/office/powerpoint/2010/main" xmlns="" val="687584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5085184"/>
            <a:ext cx="6212160" cy="943000"/>
          </a:xfrm>
        </p:spPr>
        <p:txBody>
          <a:bodyPr/>
          <a:lstStyle/>
          <a:p>
            <a:pPr algn="ctr"/>
            <a:r>
              <a:rPr lang="it-IT" dirty="0" smtClean="0"/>
              <a:t>La Chiesa</a:t>
            </a:r>
            <a:endParaRPr lang="it-IT" dirty="0"/>
          </a:p>
        </p:txBody>
      </p:sp>
      <p:sp>
        <p:nvSpPr>
          <p:cNvPr id="3" name="Segnaposto contenuto 2"/>
          <p:cNvSpPr>
            <a:spLocks noGrp="1"/>
          </p:cNvSpPr>
          <p:nvPr>
            <p:ph idx="1"/>
          </p:nvPr>
        </p:nvSpPr>
        <p:spPr>
          <a:xfrm>
            <a:off x="683568" y="764704"/>
            <a:ext cx="3810000" cy="4023320"/>
          </a:xfrm>
        </p:spPr>
        <p:txBody>
          <a:bodyPr>
            <a:normAutofit lnSpcReduction="10000"/>
          </a:bodyPr>
          <a:lstStyle/>
          <a:p>
            <a:r>
              <a:rPr lang="it-IT" i="1" dirty="0" err="1" smtClean="0"/>
              <a:t>Scivias</a:t>
            </a:r>
            <a:r>
              <a:rPr lang="it-IT" dirty="0" smtClean="0"/>
              <a:t> II,3: la Chiesa genera i cristiani (in alto a sinistra) e li rigenera con i sacramenti (in alto a destra). Tende la rete di Pietro, di cui è vestita, e li attira al battesimo (in basso a destra). Ma Cristo ammonisce che chi rifiuta la Chiesa andrà all’Inferno (in basso a sinistra)</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60032" y="548680"/>
            <a:ext cx="3324744" cy="4320480"/>
          </a:xfrm>
          <a:prstGeom prst="rect">
            <a:avLst/>
          </a:prstGeom>
        </p:spPr>
      </p:pic>
    </p:spTree>
    <p:extLst>
      <p:ext uri="{BB962C8B-B14F-4D97-AF65-F5344CB8AC3E}">
        <p14:creationId xmlns:p14="http://schemas.microsoft.com/office/powerpoint/2010/main" xmlns="" val="1526929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H="1">
            <a:off x="683568" y="4221088"/>
            <a:ext cx="3876244" cy="1960240"/>
          </a:xfrm>
        </p:spPr>
        <p:txBody>
          <a:bodyPr>
            <a:normAutofit/>
          </a:bodyPr>
          <a:lstStyle/>
          <a:p>
            <a:pPr algn="ctr"/>
            <a:r>
              <a:rPr lang="it-IT" dirty="0" smtClean="0"/>
              <a:t>I doni dello Spirito</a:t>
            </a:r>
            <a:endParaRPr lang="it-IT" dirty="0"/>
          </a:p>
        </p:txBody>
      </p:sp>
      <p:sp>
        <p:nvSpPr>
          <p:cNvPr id="3" name="Segnaposto contenuto 2"/>
          <p:cNvSpPr>
            <a:spLocks noGrp="1"/>
          </p:cNvSpPr>
          <p:nvPr>
            <p:ph idx="1"/>
          </p:nvPr>
        </p:nvSpPr>
        <p:spPr>
          <a:xfrm>
            <a:off x="762000" y="685800"/>
            <a:ext cx="4386064" cy="3463280"/>
          </a:xfrm>
        </p:spPr>
        <p:txBody>
          <a:bodyPr>
            <a:normAutofit fontScale="92500"/>
          </a:bodyPr>
          <a:lstStyle/>
          <a:p>
            <a:r>
              <a:rPr lang="it-IT" i="1" dirty="0" err="1" smtClean="0"/>
              <a:t>Scivias</a:t>
            </a:r>
            <a:r>
              <a:rPr lang="it-IT" i="1" dirty="0" smtClean="0"/>
              <a:t> </a:t>
            </a:r>
            <a:r>
              <a:rPr lang="it-IT" dirty="0" smtClean="0"/>
              <a:t>II, 4: dalle tre finestre di smeraldo della torre che è lo Spirito Santo i doni non fluiscono sui cristiani individualmente, ma tramite la Chiesa (un grande tema dell’Anno della fede). Ma la Chiesa ha un’aria preoccupata, perché i cristiani non li ricevono tutti con la stessa disponibilità e gioia</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36096" y="439258"/>
            <a:ext cx="2520280" cy="5709662"/>
          </a:xfrm>
          <a:prstGeom prst="rect">
            <a:avLst/>
          </a:prstGeom>
        </p:spPr>
      </p:pic>
    </p:spTree>
    <p:extLst>
      <p:ext uri="{BB962C8B-B14F-4D97-AF65-F5344CB8AC3E}">
        <p14:creationId xmlns:p14="http://schemas.microsoft.com/office/powerpoint/2010/main" xmlns="" val="2195761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672" y="5328280"/>
            <a:ext cx="6048672" cy="771911"/>
          </a:xfrm>
        </p:spPr>
        <p:txBody>
          <a:bodyPr>
            <a:normAutofit fontScale="90000"/>
          </a:bodyPr>
          <a:lstStyle/>
          <a:p>
            <a:pPr algn="ctr"/>
            <a:r>
              <a:rPr lang="it-IT" dirty="0" smtClean="0"/>
              <a:t>Il corpo mistico</a:t>
            </a:r>
            <a:endParaRPr lang="it-IT" dirty="0"/>
          </a:p>
        </p:txBody>
      </p:sp>
      <p:sp>
        <p:nvSpPr>
          <p:cNvPr id="3" name="Segnaposto contenuto 2"/>
          <p:cNvSpPr>
            <a:spLocks noGrp="1"/>
          </p:cNvSpPr>
          <p:nvPr>
            <p:ph idx="1"/>
          </p:nvPr>
        </p:nvSpPr>
        <p:spPr>
          <a:xfrm>
            <a:off x="4644008" y="764704"/>
            <a:ext cx="3600400" cy="4248472"/>
          </a:xfrm>
        </p:spPr>
        <p:txBody>
          <a:bodyPr>
            <a:normAutofit fontScale="92500"/>
          </a:bodyPr>
          <a:lstStyle/>
          <a:p>
            <a:r>
              <a:rPr lang="it-IT" i="1" dirty="0" err="1" smtClean="0"/>
              <a:t>Scivias</a:t>
            </a:r>
            <a:r>
              <a:rPr lang="it-IT" i="1" dirty="0" smtClean="0"/>
              <a:t> </a:t>
            </a:r>
            <a:r>
              <a:rPr lang="it-IT" dirty="0" smtClean="0"/>
              <a:t>II, 5: la Chiesa è «una donna circonfusa di luce bianca come neve e risplendente come cristallo». In alto mostra la Vergine Maria e otto vergini, che rappresentano lo stato religioso e sacerdotale. Le rocce in basso sono i laici, anch’essi indispensabili per sostenere la Chiesa</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9592" y="620688"/>
            <a:ext cx="3528392" cy="4707593"/>
          </a:xfrm>
          <a:prstGeom prst="rect">
            <a:avLst/>
          </a:prstGeom>
        </p:spPr>
      </p:pic>
    </p:spTree>
    <p:extLst>
      <p:ext uri="{BB962C8B-B14F-4D97-AF65-F5344CB8AC3E}">
        <p14:creationId xmlns:p14="http://schemas.microsoft.com/office/powerpoint/2010/main" xmlns="" val="264328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4563147"/>
            <a:ext cx="4981600" cy="1600200"/>
          </a:xfrm>
        </p:spPr>
        <p:txBody>
          <a:bodyPr>
            <a:normAutofit fontScale="90000"/>
          </a:bodyPr>
          <a:lstStyle/>
          <a:p>
            <a:pPr algn="ctr"/>
            <a:r>
              <a:rPr lang="it-IT" dirty="0" smtClean="0"/>
              <a:t>Il Magistero propone Ildegarda</a:t>
            </a:r>
            <a:endParaRPr lang="it-IT" dirty="0"/>
          </a:p>
        </p:txBody>
      </p:sp>
      <p:sp>
        <p:nvSpPr>
          <p:cNvPr id="3" name="Segnaposto contenuto 2"/>
          <p:cNvSpPr>
            <a:spLocks noGrp="1"/>
          </p:cNvSpPr>
          <p:nvPr>
            <p:ph idx="1"/>
          </p:nvPr>
        </p:nvSpPr>
        <p:spPr/>
        <p:txBody>
          <a:bodyPr/>
          <a:lstStyle/>
          <a:p>
            <a:r>
              <a:rPr lang="it-IT" dirty="0" smtClean="0"/>
              <a:t>8 settembre 1979: lettera del Beato Giovanni Paolo II per l’ottavo centenario della morte di «santa» Ildegarda</a:t>
            </a:r>
          </a:p>
          <a:p>
            <a:r>
              <a:rPr lang="it-IT" dirty="0" smtClean="0"/>
              <a:t>1 e 8 settembre 2010: due catechesi del Papa su Ildegarda</a:t>
            </a:r>
          </a:p>
          <a:p>
            <a:r>
              <a:rPr lang="it-IT" dirty="0" smtClean="0"/>
              <a:t>10 maggio 2012: canonizzazione «equipollente» di Ildegarda</a:t>
            </a:r>
            <a:endParaRPr lang="it-IT" dirty="0"/>
          </a:p>
          <a:p>
            <a:r>
              <a:rPr lang="it-IT" dirty="0" smtClean="0"/>
              <a:t>7 ottobre 2012: Benedetto XVI apre il Sinodo invitando a considerare lo «straordinario contributo» di Ildegarda</a:t>
            </a:r>
          </a:p>
          <a:p>
            <a:r>
              <a:rPr lang="it-IT" dirty="0" smtClean="0"/>
              <a:t>7 ottobre 2012: data formale della lettera apostolica che proclama Ildegarda Dottore della Chiesa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27811" y="4437112"/>
            <a:ext cx="3410108" cy="1726235"/>
          </a:xfrm>
          <a:prstGeom prst="rect">
            <a:avLst/>
          </a:prstGeom>
        </p:spPr>
      </p:pic>
    </p:spTree>
    <p:extLst>
      <p:ext uri="{BB962C8B-B14F-4D97-AF65-F5344CB8AC3E}">
        <p14:creationId xmlns:p14="http://schemas.microsoft.com/office/powerpoint/2010/main" xmlns="" val="383868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3928" y="4690719"/>
            <a:ext cx="4824536" cy="943000"/>
          </a:xfrm>
        </p:spPr>
        <p:txBody>
          <a:bodyPr>
            <a:normAutofit fontScale="90000"/>
          </a:bodyPr>
          <a:lstStyle/>
          <a:p>
            <a:r>
              <a:rPr lang="it-IT" dirty="0" smtClean="0"/>
              <a:t>Il sangue di Cristo</a:t>
            </a:r>
            <a:endParaRPr lang="it-IT" dirty="0"/>
          </a:p>
        </p:txBody>
      </p:sp>
      <p:sp>
        <p:nvSpPr>
          <p:cNvPr id="3" name="Segnaposto contenuto 2"/>
          <p:cNvSpPr>
            <a:spLocks noGrp="1"/>
          </p:cNvSpPr>
          <p:nvPr>
            <p:ph idx="1"/>
          </p:nvPr>
        </p:nvSpPr>
        <p:spPr>
          <a:xfrm>
            <a:off x="3923928" y="476672"/>
            <a:ext cx="4879504" cy="4174232"/>
          </a:xfrm>
        </p:spPr>
        <p:txBody>
          <a:bodyPr>
            <a:normAutofit/>
          </a:bodyPr>
          <a:lstStyle/>
          <a:p>
            <a:r>
              <a:rPr lang="it-IT" i="1" dirty="0" err="1" smtClean="0"/>
              <a:t>Scivias</a:t>
            </a:r>
            <a:r>
              <a:rPr lang="it-IT" i="1" dirty="0" smtClean="0"/>
              <a:t> </a:t>
            </a:r>
            <a:r>
              <a:rPr lang="it-IT" dirty="0" smtClean="0"/>
              <a:t>II, 6: dal sangue di Cristo nascono la Chiesa, in alto, e l’eucarestia, in basso; dall’eucarestia nascono le nozze mistiche di Cristo e della Chiesa, che fioriscono nei sacramenti e nell’evangelizzazione</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53189" y="548680"/>
            <a:ext cx="2433171" cy="5544616"/>
          </a:xfrm>
          <a:prstGeom prst="rect">
            <a:avLst/>
          </a:prstGeom>
        </p:spPr>
      </p:pic>
    </p:spTree>
    <p:extLst>
      <p:ext uri="{BB962C8B-B14F-4D97-AF65-F5344CB8AC3E}">
        <p14:creationId xmlns:p14="http://schemas.microsoft.com/office/powerpoint/2010/main" xmlns="" val="2187525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4653136"/>
            <a:ext cx="3096344" cy="1087016"/>
          </a:xfrm>
        </p:spPr>
        <p:txBody>
          <a:bodyPr>
            <a:normAutofit fontScale="90000"/>
          </a:bodyPr>
          <a:lstStyle/>
          <a:p>
            <a:pPr algn="ctr"/>
            <a:r>
              <a:rPr lang="it-IT" dirty="0" smtClean="0"/>
              <a:t>Il demonio</a:t>
            </a:r>
            <a:endParaRPr lang="it-IT" dirty="0"/>
          </a:p>
        </p:txBody>
      </p:sp>
      <p:sp>
        <p:nvSpPr>
          <p:cNvPr id="3" name="Segnaposto contenuto 2"/>
          <p:cNvSpPr>
            <a:spLocks noGrp="1"/>
          </p:cNvSpPr>
          <p:nvPr>
            <p:ph idx="1"/>
          </p:nvPr>
        </p:nvSpPr>
        <p:spPr>
          <a:xfrm>
            <a:off x="755576" y="548680"/>
            <a:ext cx="3665984" cy="4464496"/>
          </a:xfrm>
        </p:spPr>
        <p:txBody>
          <a:bodyPr/>
          <a:lstStyle/>
          <a:p>
            <a:r>
              <a:rPr lang="it-IT" i="1" dirty="0" err="1" smtClean="0"/>
              <a:t>Scivias</a:t>
            </a:r>
            <a:r>
              <a:rPr lang="it-IT" i="1" dirty="0" smtClean="0"/>
              <a:t> </a:t>
            </a:r>
            <a:r>
              <a:rPr lang="it-IT" dirty="0" smtClean="0"/>
              <a:t>II, 7: «disteso sul dorso, un mostro a forma di verme […] nero e irto di aculei, pieno di ulcere e pustole, ebbro di avidità malvagia» è il demonio. Ma i giusti gli resistono, rimanendo nella Chiesa e nella luce dello Spirito Santo</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0" y="548680"/>
            <a:ext cx="4383306" cy="5457645"/>
          </a:xfrm>
          <a:prstGeom prst="rect">
            <a:avLst/>
          </a:prstGeom>
        </p:spPr>
      </p:pic>
    </p:spTree>
    <p:extLst>
      <p:ext uri="{BB962C8B-B14F-4D97-AF65-F5344CB8AC3E}">
        <p14:creationId xmlns:p14="http://schemas.microsoft.com/office/powerpoint/2010/main" xmlns="" val="3866131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5122278"/>
            <a:ext cx="6840760" cy="987042"/>
          </a:xfrm>
        </p:spPr>
        <p:txBody>
          <a:bodyPr/>
          <a:lstStyle/>
          <a:p>
            <a:pPr algn="ctr"/>
            <a:r>
              <a:rPr lang="it-IT" dirty="0" smtClean="0"/>
              <a:t>Cristo regna sul mondo</a:t>
            </a:r>
            <a:endParaRPr lang="it-IT" dirty="0"/>
          </a:p>
        </p:txBody>
      </p:sp>
      <p:sp>
        <p:nvSpPr>
          <p:cNvPr id="3" name="Segnaposto contenuto 2"/>
          <p:cNvSpPr>
            <a:spLocks noGrp="1"/>
          </p:cNvSpPr>
          <p:nvPr>
            <p:ph idx="1"/>
          </p:nvPr>
        </p:nvSpPr>
        <p:spPr>
          <a:xfrm>
            <a:off x="827584" y="980728"/>
            <a:ext cx="3672408" cy="3958208"/>
          </a:xfrm>
        </p:spPr>
        <p:txBody>
          <a:bodyPr/>
          <a:lstStyle/>
          <a:p>
            <a:r>
              <a:rPr lang="it-IT" i="1" dirty="0" err="1" smtClean="0"/>
              <a:t>Scivias</a:t>
            </a:r>
            <a:r>
              <a:rPr lang="it-IT" dirty="0" smtClean="0"/>
              <a:t> III, 1: iniziando la terza parte dello </a:t>
            </a:r>
            <a:r>
              <a:rPr lang="it-IT" i="1" dirty="0" err="1" smtClean="0"/>
              <a:t>Scivias</a:t>
            </a:r>
            <a:r>
              <a:rPr lang="it-IT" dirty="0" smtClean="0"/>
              <a:t>, sulla fine dei tempi, la prima visione riafferma anzitutto – prima di passare a realtà ultime e tremende – la verità essenziale di Cristo che regna sull’intero universo</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36096" y="652059"/>
            <a:ext cx="2540937" cy="4501590"/>
          </a:xfrm>
          <a:prstGeom prst="rect">
            <a:avLst/>
          </a:prstGeom>
        </p:spPr>
      </p:pic>
    </p:spTree>
    <p:extLst>
      <p:ext uri="{BB962C8B-B14F-4D97-AF65-F5344CB8AC3E}">
        <p14:creationId xmlns:p14="http://schemas.microsoft.com/office/powerpoint/2010/main" xmlns="" val="2407148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5085184"/>
            <a:ext cx="6716216" cy="943000"/>
          </a:xfrm>
        </p:spPr>
        <p:txBody>
          <a:bodyPr>
            <a:normAutofit fontScale="90000"/>
          </a:bodyPr>
          <a:lstStyle/>
          <a:p>
            <a:pPr algn="ctr"/>
            <a:r>
              <a:rPr lang="it-IT" dirty="0" smtClean="0"/>
              <a:t>L’edificio della salvezza</a:t>
            </a:r>
            <a:endParaRPr lang="it-IT" dirty="0"/>
          </a:p>
        </p:txBody>
      </p:sp>
      <p:sp>
        <p:nvSpPr>
          <p:cNvPr id="3" name="Segnaposto contenuto 2"/>
          <p:cNvSpPr>
            <a:spLocks noGrp="1"/>
          </p:cNvSpPr>
          <p:nvPr>
            <p:ph idx="1"/>
          </p:nvPr>
        </p:nvSpPr>
        <p:spPr>
          <a:xfrm>
            <a:off x="4499992" y="801792"/>
            <a:ext cx="4309864" cy="3995360"/>
          </a:xfrm>
        </p:spPr>
        <p:txBody>
          <a:bodyPr>
            <a:normAutofit fontScale="92500" lnSpcReduction="10000"/>
          </a:bodyPr>
          <a:lstStyle/>
          <a:p>
            <a:r>
              <a:rPr lang="it-IT" i="1" dirty="0" err="1" smtClean="0"/>
              <a:t>Scivias</a:t>
            </a:r>
            <a:r>
              <a:rPr lang="it-IT" i="1" dirty="0" smtClean="0"/>
              <a:t> </a:t>
            </a:r>
            <a:r>
              <a:rPr lang="it-IT" dirty="0" smtClean="0"/>
              <a:t>III,2: «una delle più difficili serie d’immagini» d’Ildegarda, secondo la sua studiosa </a:t>
            </a:r>
            <a:r>
              <a:rPr lang="it-IT" dirty="0" err="1" smtClean="0"/>
              <a:t>Rosel</a:t>
            </a:r>
            <a:r>
              <a:rPr lang="it-IT" dirty="0"/>
              <a:t> </a:t>
            </a:r>
            <a:r>
              <a:rPr lang="it-IT" dirty="0" err="1" smtClean="0"/>
              <a:t>Termolen</a:t>
            </a:r>
            <a:r>
              <a:rPr lang="it-IT" dirty="0" smtClean="0"/>
              <a:t>, mostra le parti dell’edificio della salvezza. Le torri sono la Parola di Dio e la lotta della fede contro il diavolo; la speranza e la carità sorreggono l’edificio e Adamo, Abramo, Noè e </a:t>
            </a:r>
            <a:r>
              <a:rPr lang="it-IT" dirty="0" err="1" smtClean="0"/>
              <a:t>Mosé</a:t>
            </a:r>
            <a:r>
              <a:rPr lang="it-IT" dirty="0" smtClean="0"/>
              <a:t> (in alto a sinistra) fanno parte delle sue radici come arca e tempio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0922" y="836712"/>
            <a:ext cx="3897283" cy="4022246"/>
          </a:xfrm>
          <a:prstGeom prst="rect">
            <a:avLst/>
          </a:prstGeom>
        </p:spPr>
      </p:pic>
    </p:spTree>
    <p:extLst>
      <p:ext uri="{BB962C8B-B14F-4D97-AF65-F5344CB8AC3E}">
        <p14:creationId xmlns:p14="http://schemas.microsoft.com/office/powerpoint/2010/main" xmlns="" val="2265890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5936" y="4869160"/>
            <a:ext cx="4680520" cy="957396"/>
          </a:xfrm>
        </p:spPr>
        <p:txBody>
          <a:bodyPr>
            <a:normAutofit/>
          </a:bodyPr>
          <a:lstStyle/>
          <a:p>
            <a:pPr algn="ctr"/>
            <a:r>
              <a:rPr lang="it-IT" dirty="0" smtClean="0"/>
              <a:t>La Parola di Dio</a:t>
            </a:r>
            <a:endParaRPr lang="it-IT" dirty="0"/>
          </a:p>
        </p:txBody>
      </p:sp>
      <p:sp>
        <p:nvSpPr>
          <p:cNvPr id="3" name="Segnaposto contenuto 2"/>
          <p:cNvSpPr>
            <a:spLocks noGrp="1"/>
          </p:cNvSpPr>
          <p:nvPr>
            <p:ph idx="1"/>
          </p:nvPr>
        </p:nvSpPr>
        <p:spPr>
          <a:xfrm>
            <a:off x="4355976" y="620688"/>
            <a:ext cx="3949824" cy="3951312"/>
          </a:xfrm>
        </p:spPr>
        <p:txBody>
          <a:bodyPr>
            <a:normAutofit fontScale="92500" lnSpcReduction="10000"/>
          </a:bodyPr>
          <a:lstStyle/>
          <a:p>
            <a:r>
              <a:rPr lang="it-IT" i="1" dirty="0" err="1" smtClean="0"/>
              <a:t>Scivias</a:t>
            </a:r>
            <a:r>
              <a:rPr lang="it-IT" i="1" dirty="0" smtClean="0"/>
              <a:t> </a:t>
            </a:r>
            <a:r>
              <a:rPr lang="it-IT" dirty="0" smtClean="0"/>
              <a:t>III,4: sull’imponente pilastro della parola di Dio, che sorregge la Chiesa nella storia, sono rappresentate dalla base alla cima di un albero tre epoche della storia della salvezza: quella dei patriarchi e profeti (Abramo, Mosè e Giosuè), quella di Giovanni Battista e in alto lo Spirito Santo che celebra la venuta di Gesù Cristo </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15616" y="404664"/>
            <a:ext cx="2592288" cy="5720912"/>
          </a:xfrm>
          <a:prstGeom prst="rect">
            <a:avLst/>
          </a:prstGeom>
        </p:spPr>
      </p:pic>
    </p:spTree>
    <p:extLst>
      <p:ext uri="{BB962C8B-B14F-4D97-AF65-F5344CB8AC3E}">
        <p14:creationId xmlns:p14="http://schemas.microsoft.com/office/powerpoint/2010/main" xmlns="" val="1039766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4941168"/>
            <a:ext cx="6042248" cy="1087016"/>
          </a:xfrm>
        </p:spPr>
        <p:txBody>
          <a:bodyPr/>
          <a:lstStyle/>
          <a:p>
            <a:pPr algn="ctr"/>
            <a:r>
              <a:rPr lang="it-IT" dirty="0" smtClean="0"/>
              <a:t>Lo zelo di Dio</a:t>
            </a:r>
            <a:endParaRPr lang="it-IT" dirty="0"/>
          </a:p>
        </p:txBody>
      </p:sp>
      <p:sp>
        <p:nvSpPr>
          <p:cNvPr id="3" name="Segnaposto contenuto 2"/>
          <p:cNvSpPr>
            <a:spLocks noGrp="1"/>
          </p:cNvSpPr>
          <p:nvPr>
            <p:ph idx="1"/>
          </p:nvPr>
        </p:nvSpPr>
        <p:spPr>
          <a:xfrm>
            <a:off x="762000" y="764704"/>
            <a:ext cx="3017912" cy="4320480"/>
          </a:xfrm>
        </p:spPr>
        <p:txBody>
          <a:bodyPr>
            <a:normAutofit fontScale="92500"/>
          </a:bodyPr>
          <a:lstStyle/>
          <a:p>
            <a:r>
              <a:rPr lang="it-IT" i="1" dirty="0" err="1" smtClean="0"/>
              <a:t>Scivias</a:t>
            </a:r>
            <a:r>
              <a:rPr lang="it-IT" dirty="0" smtClean="0"/>
              <a:t>, III, 5: nella sua semplicità, questa visione ammonisce a prendere sul serio «il potere di castigare di Dio, che non si piega ad alcuna malvagità e non dà spazio ad alcuna mitigazione». Vola su tre immense ali (la Trinità) e arriva dovunque</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83968" y="836712"/>
            <a:ext cx="4145210" cy="4113014"/>
          </a:xfrm>
          <a:prstGeom prst="rect">
            <a:avLst/>
          </a:prstGeom>
        </p:spPr>
      </p:pic>
    </p:spTree>
    <p:extLst>
      <p:ext uri="{BB962C8B-B14F-4D97-AF65-F5344CB8AC3E}">
        <p14:creationId xmlns:p14="http://schemas.microsoft.com/office/powerpoint/2010/main" xmlns="" val="758079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5013176"/>
            <a:ext cx="2448272" cy="1015008"/>
          </a:xfrm>
        </p:spPr>
        <p:txBody>
          <a:bodyPr>
            <a:normAutofit/>
          </a:bodyPr>
          <a:lstStyle/>
          <a:p>
            <a:r>
              <a:rPr lang="it-IT" dirty="0" smtClean="0"/>
              <a:t>Le virtù</a:t>
            </a:r>
            <a:endParaRPr lang="it-IT" dirty="0"/>
          </a:p>
        </p:txBody>
      </p:sp>
      <p:sp>
        <p:nvSpPr>
          <p:cNvPr id="3" name="Segnaposto contenuto 2"/>
          <p:cNvSpPr>
            <a:spLocks noGrp="1"/>
          </p:cNvSpPr>
          <p:nvPr>
            <p:ph idx="1"/>
          </p:nvPr>
        </p:nvSpPr>
        <p:spPr>
          <a:xfrm>
            <a:off x="539552" y="692696"/>
            <a:ext cx="3528392" cy="5328592"/>
          </a:xfrm>
        </p:spPr>
        <p:txBody>
          <a:bodyPr>
            <a:normAutofit fontScale="85000" lnSpcReduction="20000"/>
          </a:bodyPr>
          <a:lstStyle/>
          <a:p>
            <a:r>
              <a:rPr lang="it-IT" i="1" dirty="0" err="1" smtClean="0"/>
              <a:t>Scivias</a:t>
            </a:r>
            <a:r>
              <a:rPr lang="it-IT" dirty="0" smtClean="0"/>
              <a:t> III, 6: su una base formata dai patriarchi si presentano sei virtù: sulla sinistra la penitenza con la corona, al centro, ascolta i consigli dello Spirito (la colomba); a sinistra la generosità si tiene sul cuore un leone (Gesù); a destra la pietà è entrata nel mondo degli angeli e ne porta uno fra le braccia. Sulla destra al centro la verità ascolta anch’essa lo Spirito, circondata dalla pace e dalla speranza. All’estrema destra la persona umana redenta è tutta presa dall’amore di Dio e dalla croce, fino a cadere a terra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7944" y="606688"/>
            <a:ext cx="4977975" cy="4226738"/>
          </a:xfrm>
          <a:prstGeom prst="rect">
            <a:avLst/>
          </a:prstGeom>
        </p:spPr>
      </p:pic>
    </p:spTree>
    <p:extLst>
      <p:ext uri="{BB962C8B-B14F-4D97-AF65-F5344CB8AC3E}">
        <p14:creationId xmlns:p14="http://schemas.microsoft.com/office/powerpoint/2010/main" xmlns="" val="3510281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5936" y="4365104"/>
            <a:ext cx="5040560" cy="1807096"/>
          </a:xfrm>
        </p:spPr>
        <p:txBody>
          <a:bodyPr>
            <a:normAutofit/>
          </a:bodyPr>
          <a:lstStyle/>
          <a:p>
            <a:r>
              <a:rPr lang="it-IT" dirty="0" smtClean="0"/>
              <a:t>L a colonna della Trinità</a:t>
            </a:r>
            <a:endParaRPr lang="it-IT" dirty="0"/>
          </a:p>
        </p:txBody>
      </p:sp>
      <p:sp>
        <p:nvSpPr>
          <p:cNvPr id="3" name="Segnaposto contenuto 2"/>
          <p:cNvSpPr>
            <a:spLocks noGrp="1"/>
          </p:cNvSpPr>
          <p:nvPr>
            <p:ph idx="1"/>
          </p:nvPr>
        </p:nvSpPr>
        <p:spPr>
          <a:xfrm>
            <a:off x="3779912" y="908720"/>
            <a:ext cx="5040560" cy="3096344"/>
          </a:xfrm>
        </p:spPr>
        <p:txBody>
          <a:bodyPr>
            <a:normAutofit/>
          </a:bodyPr>
          <a:lstStyle/>
          <a:p>
            <a:r>
              <a:rPr lang="it-IT" i="1" dirty="0" err="1" smtClean="0"/>
              <a:t>Scivias</a:t>
            </a:r>
            <a:r>
              <a:rPr lang="it-IT" i="1" dirty="0" smtClean="0"/>
              <a:t> </a:t>
            </a:r>
            <a:r>
              <a:rPr lang="it-IT" dirty="0" smtClean="0"/>
              <a:t>III, 7: la colonna della Trinità ha al centro il colore rosso, perché al centro di tutto c’è la Redenzione tramite il sangue della Passione. A sinistra le piume rappresentano gli spiriti leggeri, a destra i nodi e i sassi gli atei: entrambi fanno ostacolo alla luce della Trinità</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3608" y="548680"/>
            <a:ext cx="2602956" cy="5472608"/>
          </a:xfrm>
          <a:prstGeom prst="rect">
            <a:avLst/>
          </a:prstGeom>
        </p:spPr>
      </p:pic>
    </p:spTree>
    <p:extLst>
      <p:ext uri="{BB962C8B-B14F-4D97-AF65-F5344CB8AC3E}">
        <p14:creationId xmlns:p14="http://schemas.microsoft.com/office/powerpoint/2010/main" xmlns="" val="640309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5229200"/>
            <a:ext cx="6624736" cy="943000"/>
          </a:xfrm>
        </p:spPr>
        <p:txBody>
          <a:bodyPr>
            <a:normAutofit/>
          </a:bodyPr>
          <a:lstStyle/>
          <a:p>
            <a:pPr algn="ctr"/>
            <a:r>
              <a:rPr lang="it-IT" dirty="0" smtClean="0"/>
              <a:t>La scala di Cristo</a:t>
            </a:r>
            <a:endParaRPr lang="it-IT" dirty="0"/>
          </a:p>
        </p:txBody>
      </p:sp>
      <p:sp>
        <p:nvSpPr>
          <p:cNvPr id="5" name="Segnaposto contenuto 4"/>
          <p:cNvSpPr>
            <a:spLocks noGrp="1"/>
          </p:cNvSpPr>
          <p:nvPr>
            <p:ph idx="1"/>
          </p:nvPr>
        </p:nvSpPr>
        <p:spPr>
          <a:xfrm>
            <a:off x="762000" y="685800"/>
            <a:ext cx="4530080" cy="4327376"/>
          </a:xfrm>
        </p:spPr>
        <p:txBody>
          <a:bodyPr/>
          <a:lstStyle/>
          <a:p>
            <a:r>
              <a:rPr lang="it-IT" i="1" dirty="0" err="1" smtClean="0"/>
              <a:t>Scivias</a:t>
            </a:r>
            <a:r>
              <a:rPr lang="it-IT" i="1" dirty="0" smtClean="0"/>
              <a:t> </a:t>
            </a:r>
            <a:r>
              <a:rPr lang="it-IT" dirty="0" smtClean="0"/>
              <a:t>III, 8: in Cristo «entrarono tutte le virtù» ed «Egli lascio dietro di sé dei gradini di redenzione» sui quali ogni credente può salire sulla scala delle virtù. La fede ha una catena d’oro al collo, che riunisce in sé tutte le verità. </a:t>
            </a:r>
            <a:endParaRPr lang="it-IT" i="1" dirty="0"/>
          </a:p>
        </p:txBody>
      </p:sp>
      <p:pic>
        <p:nvPicPr>
          <p:cNvPr id="6" name="Immagin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20072" y="764704"/>
            <a:ext cx="3240360" cy="4139561"/>
          </a:xfrm>
          <a:prstGeom prst="rect">
            <a:avLst/>
          </a:prstGeom>
        </p:spPr>
      </p:pic>
    </p:spTree>
    <p:extLst>
      <p:ext uri="{BB962C8B-B14F-4D97-AF65-F5344CB8AC3E}">
        <p14:creationId xmlns:p14="http://schemas.microsoft.com/office/powerpoint/2010/main" xmlns="" val="3448287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068960"/>
            <a:ext cx="3096344" cy="2599184"/>
          </a:xfrm>
        </p:spPr>
        <p:txBody>
          <a:bodyPr/>
          <a:lstStyle/>
          <a:p>
            <a:pPr algn="ctr"/>
            <a:r>
              <a:rPr lang="it-IT" dirty="0" smtClean="0"/>
              <a:t>La torre della Chiesa</a:t>
            </a:r>
            <a:endParaRPr lang="it-IT" dirty="0"/>
          </a:p>
        </p:txBody>
      </p:sp>
      <p:sp>
        <p:nvSpPr>
          <p:cNvPr id="3" name="Segnaposto contenuto 2"/>
          <p:cNvSpPr>
            <a:spLocks noGrp="1"/>
          </p:cNvSpPr>
          <p:nvPr>
            <p:ph idx="1"/>
          </p:nvPr>
        </p:nvSpPr>
        <p:spPr>
          <a:xfrm>
            <a:off x="683568" y="493511"/>
            <a:ext cx="7560840" cy="2448272"/>
          </a:xfrm>
        </p:spPr>
        <p:txBody>
          <a:bodyPr/>
          <a:lstStyle/>
          <a:p>
            <a:r>
              <a:rPr lang="it-IT" i="1" dirty="0" err="1" smtClean="0"/>
              <a:t>Scivias</a:t>
            </a:r>
            <a:r>
              <a:rPr lang="it-IT" dirty="0" smtClean="0"/>
              <a:t> III, 9: all’interno della torre della Chiesa, su una scala, salgono gli apostoli e i vescovi, non senza problemi; c’è chi entra e chi esce. A sinistra la Sapienza chiama alla Chiesa circondata dalla triplice Santità (con tre teste), dalla Fortezza (che soggioga il dragone) e dalla Giustizia (con il rotolo delle leggi in mano)</a:t>
            </a:r>
            <a:endParaRPr lang="it-IT" i="1" dirty="0"/>
          </a:p>
        </p:txBody>
      </p:sp>
      <p:pic>
        <p:nvPicPr>
          <p:cNvPr id="5" name="Immagin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35896" y="2996951"/>
            <a:ext cx="4755034" cy="3123677"/>
          </a:xfrm>
          <a:prstGeom prst="rect">
            <a:avLst/>
          </a:prstGeom>
        </p:spPr>
      </p:pic>
    </p:spTree>
    <p:extLst>
      <p:ext uri="{BB962C8B-B14F-4D97-AF65-F5344CB8AC3E}">
        <p14:creationId xmlns:p14="http://schemas.microsoft.com/office/powerpoint/2010/main" xmlns="" val="2642206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688" y="5085184"/>
            <a:ext cx="6186264" cy="945232"/>
          </a:xfrm>
        </p:spPr>
        <p:txBody>
          <a:bodyPr/>
          <a:lstStyle/>
          <a:p>
            <a:pPr algn="ctr"/>
            <a:r>
              <a:rPr lang="it-IT" dirty="0" smtClean="0"/>
              <a:t>Una semplice suora</a:t>
            </a:r>
            <a:endParaRPr lang="it-IT" dirty="0"/>
          </a:p>
        </p:txBody>
      </p:sp>
      <p:sp>
        <p:nvSpPr>
          <p:cNvPr id="3" name="Segnaposto contenuto 2"/>
          <p:cNvSpPr>
            <a:spLocks noGrp="1"/>
          </p:cNvSpPr>
          <p:nvPr>
            <p:ph idx="1"/>
          </p:nvPr>
        </p:nvSpPr>
        <p:spPr>
          <a:xfrm>
            <a:off x="827584" y="980728"/>
            <a:ext cx="5610200" cy="3879304"/>
          </a:xfrm>
        </p:spPr>
        <p:txBody>
          <a:bodyPr>
            <a:normAutofit fontScale="92500" lnSpcReduction="10000"/>
          </a:bodyPr>
          <a:lstStyle/>
          <a:p>
            <a:r>
              <a:rPr lang="it-IT" dirty="0" smtClean="0"/>
              <a:t>Nasce </a:t>
            </a:r>
            <a:r>
              <a:rPr lang="it-IT" smtClean="0"/>
              <a:t>nel </a:t>
            </a:r>
            <a:r>
              <a:rPr lang="it-IT" smtClean="0"/>
              <a:t>1098 </a:t>
            </a:r>
            <a:r>
              <a:rPr lang="it-IT" dirty="0" smtClean="0"/>
              <a:t>a </a:t>
            </a:r>
            <a:r>
              <a:rPr lang="it-IT" dirty="0" err="1" smtClean="0"/>
              <a:t>Bemersheim</a:t>
            </a:r>
            <a:endParaRPr lang="it-IT" dirty="0" smtClean="0"/>
          </a:p>
          <a:p>
            <a:r>
              <a:rPr lang="it-IT" dirty="0" smtClean="0"/>
              <a:t>A otto anni entra nel convento benedettino di </a:t>
            </a:r>
            <a:r>
              <a:rPr lang="it-IT" dirty="0" err="1" smtClean="0"/>
              <a:t>Disibodenberg</a:t>
            </a:r>
            <a:r>
              <a:rPr lang="it-IT" dirty="0" smtClean="0"/>
              <a:t>, dove nel 1136 diventa maestra delle novizie (più tardi criticherà la pratica di «consegnare» alla vita monastica bambine troppo piccole)</a:t>
            </a:r>
          </a:p>
          <a:p>
            <a:r>
              <a:rPr lang="it-IT" dirty="0" smtClean="0"/>
              <a:t>Fonda i monasteri del </a:t>
            </a:r>
            <a:r>
              <a:rPr lang="it-IT" dirty="0" err="1" smtClean="0"/>
              <a:t>Rupertsberg</a:t>
            </a:r>
            <a:r>
              <a:rPr lang="it-IT" dirty="0" smtClean="0"/>
              <a:t>, presso </a:t>
            </a:r>
            <a:r>
              <a:rPr lang="it-IT" dirty="0" err="1" smtClean="0"/>
              <a:t>Bingen</a:t>
            </a:r>
            <a:r>
              <a:rPr lang="it-IT" dirty="0" smtClean="0"/>
              <a:t> (1150) e di </a:t>
            </a:r>
            <a:r>
              <a:rPr lang="it-IT" dirty="0" err="1" smtClean="0"/>
              <a:t>Eibingen</a:t>
            </a:r>
            <a:r>
              <a:rPr lang="it-IT" dirty="0" smtClean="0"/>
              <a:t> (1165), rimanendo badessa di entrambi</a:t>
            </a:r>
          </a:p>
          <a:p>
            <a:r>
              <a:rPr lang="it-IT" dirty="0" smtClean="0"/>
              <a:t>Muore nel 1179 al </a:t>
            </a:r>
            <a:r>
              <a:rPr lang="it-IT" dirty="0" err="1" smtClean="0"/>
              <a:t>Rupertsberg</a:t>
            </a:r>
            <a:r>
              <a:rPr lang="it-IT" dirty="0" smtClean="0"/>
              <a:t> ed è sepolta a </a:t>
            </a:r>
            <a:r>
              <a:rPr lang="it-IT" dirty="0" err="1" smtClean="0"/>
              <a:t>Eibingen</a:t>
            </a:r>
            <a:r>
              <a:rPr lang="it-IT" dirty="0" smtClean="0"/>
              <a:t> </a:t>
            </a:r>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17320" y="692696"/>
            <a:ext cx="1728192" cy="1296144"/>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30392" y="2132856"/>
            <a:ext cx="1765547" cy="1178247"/>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30392" y="3445438"/>
            <a:ext cx="1702048" cy="1276536"/>
          </a:xfrm>
          <a:prstGeom prst="rect">
            <a:avLst/>
          </a:prstGeom>
        </p:spPr>
      </p:pic>
    </p:spTree>
    <p:extLst>
      <p:ext uri="{BB962C8B-B14F-4D97-AF65-F5344CB8AC3E}">
        <p14:creationId xmlns:p14="http://schemas.microsoft.com/office/powerpoint/2010/main" xmlns="" val="859814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5237841"/>
            <a:ext cx="6716216" cy="870992"/>
          </a:xfrm>
        </p:spPr>
        <p:txBody>
          <a:bodyPr>
            <a:normAutofit fontScale="90000"/>
          </a:bodyPr>
          <a:lstStyle/>
          <a:p>
            <a:r>
              <a:rPr lang="it-IT" dirty="0" smtClean="0"/>
              <a:t>L’appello del Re del Cielo</a:t>
            </a:r>
            <a:endParaRPr lang="it-IT" dirty="0"/>
          </a:p>
        </p:txBody>
      </p:sp>
      <p:sp>
        <p:nvSpPr>
          <p:cNvPr id="3" name="Segnaposto contenuto 2"/>
          <p:cNvSpPr>
            <a:spLocks noGrp="1"/>
          </p:cNvSpPr>
          <p:nvPr>
            <p:ph idx="1"/>
          </p:nvPr>
        </p:nvSpPr>
        <p:spPr>
          <a:xfrm>
            <a:off x="3779912" y="836712"/>
            <a:ext cx="4536504" cy="4392488"/>
          </a:xfrm>
        </p:spPr>
        <p:txBody>
          <a:bodyPr>
            <a:normAutofit fontScale="92500" lnSpcReduction="10000"/>
          </a:bodyPr>
          <a:lstStyle/>
          <a:p>
            <a:r>
              <a:rPr lang="it-IT" i="1" dirty="0" err="1" smtClean="0"/>
              <a:t>Scivias</a:t>
            </a:r>
            <a:r>
              <a:rPr lang="it-IT" i="1" dirty="0" smtClean="0"/>
              <a:t> </a:t>
            </a:r>
            <a:r>
              <a:rPr lang="it-IT" dirty="0" smtClean="0"/>
              <a:t>III, 10: l’ultimo appello </a:t>
            </a:r>
            <a:r>
              <a:rPr lang="it-IT" dirty="0"/>
              <a:t>del Figlio </a:t>
            </a:r>
            <a:r>
              <a:rPr lang="it-IT" dirty="0" smtClean="0"/>
              <a:t>dell’Uomo a schierarsi dalla parte giusta. Verso di lui si rivolgono la Perseveranza con il suo simbolo, il cervo, circondata dal Pentimento e dal Desiderio del Cielo, virtù che nascono entrambe da un realismo sui fatti, di cui tengono la lista. Più in basso la Perfezione dell’Umiltà, che si nasconde fin quasi a scomparire nel cerchio divino, e la Concordia, che è la pace degli angeli e ne porta le ali</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47006" y="476672"/>
            <a:ext cx="2088232" cy="4761169"/>
          </a:xfrm>
          <a:prstGeom prst="rect">
            <a:avLst/>
          </a:prstGeom>
        </p:spPr>
      </p:pic>
    </p:spTree>
    <p:extLst>
      <p:ext uri="{BB962C8B-B14F-4D97-AF65-F5344CB8AC3E}">
        <p14:creationId xmlns:p14="http://schemas.microsoft.com/office/powerpoint/2010/main" xmlns="" val="1629922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5085184"/>
            <a:ext cx="3672408" cy="1015008"/>
          </a:xfrm>
        </p:spPr>
        <p:txBody>
          <a:bodyPr/>
          <a:lstStyle/>
          <a:p>
            <a:pPr algn="ctr"/>
            <a:r>
              <a:rPr lang="it-IT" dirty="0" smtClean="0"/>
              <a:t>La storia</a:t>
            </a:r>
            <a:endParaRPr lang="it-IT" dirty="0"/>
          </a:p>
        </p:txBody>
      </p:sp>
      <p:sp>
        <p:nvSpPr>
          <p:cNvPr id="3" name="Segnaposto contenuto 2"/>
          <p:cNvSpPr>
            <a:spLocks noGrp="1"/>
          </p:cNvSpPr>
          <p:nvPr>
            <p:ph idx="1"/>
          </p:nvPr>
        </p:nvSpPr>
        <p:spPr>
          <a:xfrm>
            <a:off x="611560" y="548680"/>
            <a:ext cx="3810000" cy="4608512"/>
          </a:xfrm>
        </p:spPr>
        <p:txBody>
          <a:bodyPr>
            <a:normAutofit fontScale="85000" lnSpcReduction="10000"/>
          </a:bodyPr>
          <a:lstStyle/>
          <a:p>
            <a:r>
              <a:rPr lang="it-IT" i="1" dirty="0" err="1" smtClean="0"/>
              <a:t>Scivias</a:t>
            </a:r>
            <a:r>
              <a:rPr lang="it-IT" i="1" dirty="0" smtClean="0"/>
              <a:t> </a:t>
            </a:r>
            <a:r>
              <a:rPr lang="it-IT" dirty="0" smtClean="0"/>
              <a:t>III, 11: la più famosa rivelazione d’Ildegarda, la sua lettura della storia del mondo. La storia è divisa in cinque età: del cane, leone, cavallo, maiale e lupo. Sono età negative, cicli di sovversione, ma dopo ognuno la bestia è incatenata e viene un’epoca di pace, un regno di Cristo. Ma gli uomini non perseverano e un’altra bestia si manifesta. Dopo il lupo grigio viene però l’Anticristo (in basso), seguito dalla seconda venuta del Signore (in alto a destra)</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0" y="548680"/>
            <a:ext cx="4421543" cy="5544616"/>
          </a:xfrm>
          <a:prstGeom prst="rect">
            <a:avLst/>
          </a:prstGeom>
        </p:spPr>
      </p:pic>
    </p:spTree>
    <p:extLst>
      <p:ext uri="{BB962C8B-B14F-4D97-AF65-F5344CB8AC3E}">
        <p14:creationId xmlns:p14="http://schemas.microsoft.com/office/powerpoint/2010/main" xmlns="" val="1849283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5445224"/>
            <a:ext cx="6264696" cy="726976"/>
          </a:xfrm>
        </p:spPr>
        <p:txBody>
          <a:bodyPr>
            <a:normAutofit fontScale="90000"/>
          </a:bodyPr>
          <a:lstStyle/>
          <a:p>
            <a:pPr algn="ctr"/>
            <a:r>
              <a:rPr lang="it-IT" dirty="0" smtClean="0"/>
              <a:t>Il giudizio universale</a:t>
            </a:r>
            <a:endParaRPr lang="it-IT" dirty="0"/>
          </a:p>
        </p:txBody>
      </p:sp>
      <p:sp>
        <p:nvSpPr>
          <p:cNvPr id="3" name="Segnaposto contenuto 2"/>
          <p:cNvSpPr>
            <a:spLocks noGrp="1"/>
          </p:cNvSpPr>
          <p:nvPr>
            <p:ph idx="1"/>
          </p:nvPr>
        </p:nvSpPr>
        <p:spPr>
          <a:xfrm>
            <a:off x="4932040" y="548680"/>
            <a:ext cx="3373760" cy="4392488"/>
          </a:xfrm>
        </p:spPr>
        <p:txBody>
          <a:bodyPr>
            <a:normAutofit/>
          </a:bodyPr>
          <a:lstStyle/>
          <a:p>
            <a:r>
              <a:rPr lang="it-IT" i="1" dirty="0" err="1" smtClean="0"/>
              <a:t>Scivias</a:t>
            </a:r>
            <a:r>
              <a:rPr lang="it-IT" i="1" dirty="0" smtClean="0"/>
              <a:t> </a:t>
            </a:r>
            <a:r>
              <a:rPr lang="it-IT" dirty="0" smtClean="0"/>
              <a:t>III, 12: ma alla fine la storia termina nel giudizio universale. Tutti sono giudicati, i buoni per la salvezza, i malvagi per la dannazione eterna</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9592" y="515854"/>
            <a:ext cx="3847556" cy="4802424"/>
          </a:xfrm>
          <a:prstGeom prst="rect">
            <a:avLst/>
          </a:prstGeom>
        </p:spPr>
      </p:pic>
    </p:spTree>
    <p:extLst>
      <p:ext uri="{BB962C8B-B14F-4D97-AF65-F5344CB8AC3E}">
        <p14:creationId xmlns:p14="http://schemas.microsoft.com/office/powerpoint/2010/main" xmlns="" val="1004445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7888" y="5301208"/>
            <a:ext cx="6788224" cy="798984"/>
          </a:xfrm>
        </p:spPr>
        <p:txBody>
          <a:bodyPr>
            <a:normAutofit fontScale="90000"/>
          </a:bodyPr>
          <a:lstStyle/>
          <a:p>
            <a:pPr algn="ctr"/>
            <a:r>
              <a:rPr lang="it-IT" dirty="0" smtClean="0"/>
              <a:t>Cieli nuovi e terra nuova</a:t>
            </a:r>
            <a:endParaRPr lang="it-IT" dirty="0"/>
          </a:p>
        </p:txBody>
      </p:sp>
      <p:sp>
        <p:nvSpPr>
          <p:cNvPr id="3" name="Segnaposto contenuto 2"/>
          <p:cNvSpPr>
            <a:spLocks noGrp="1"/>
          </p:cNvSpPr>
          <p:nvPr>
            <p:ph idx="1"/>
          </p:nvPr>
        </p:nvSpPr>
        <p:spPr>
          <a:xfrm>
            <a:off x="755576" y="908720"/>
            <a:ext cx="3810000" cy="3951312"/>
          </a:xfrm>
        </p:spPr>
        <p:txBody>
          <a:bodyPr>
            <a:normAutofit fontScale="92500" lnSpcReduction="20000"/>
          </a:bodyPr>
          <a:lstStyle/>
          <a:p>
            <a:r>
              <a:rPr lang="it-IT" i="1" dirty="0" err="1" smtClean="0"/>
              <a:t>Scivias</a:t>
            </a:r>
            <a:r>
              <a:rPr lang="it-IT" i="1" dirty="0" smtClean="0"/>
              <a:t> </a:t>
            </a:r>
            <a:r>
              <a:rPr lang="it-IT" dirty="0" smtClean="0"/>
              <a:t>III, 13: dopo il giudizio universale, ecco i cieli nuovi e la terra nuova. I salvati prorompono in un inno di gioia: «Padre Onnipotente, come fuoco si riversa da te la sorgente del tuo amore. Guida tu il timone dei tuoi figli, concedi che le vele si gonfino per il vento giusto, perché solo allora saremo rimpatriati nella Gerusalemme Celeste» </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0" y="433394"/>
            <a:ext cx="3672408" cy="4775985"/>
          </a:xfrm>
          <a:prstGeom prst="rect">
            <a:avLst/>
          </a:prstGeom>
        </p:spPr>
      </p:pic>
    </p:spTree>
    <p:extLst>
      <p:ext uri="{BB962C8B-B14F-4D97-AF65-F5344CB8AC3E}">
        <p14:creationId xmlns:p14="http://schemas.microsoft.com/office/powerpoint/2010/main" xmlns="" val="1589628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5013176"/>
            <a:ext cx="8064896" cy="1159024"/>
          </a:xfrm>
        </p:spPr>
        <p:txBody>
          <a:bodyPr>
            <a:normAutofit/>
          </a:bodyPr>
          <a:lstStyle/>
          <a:p>
            <a:pPr algn="ctr"/>
            <a:r>
              <a:rPr lang="it-IT" dirty="0" smtClean="0"/>
              <a:t>L’uomo come microcosmo</a:t>
            </a:r>
            <a:endParaRPr lang="it-IT" dirty="0"/>
          </a:p>
        </p:txBody>
      </p:sp>
      <p:sp>
        <p:nvSpPr>
          <p:cNvPr id="3" name="Segnaposto contenuto 2"/>
          <p:cNvSpPr>
            <a:spLocks noGrp="1"/>
          </p:cNvSpPr>
          <p:nvPr>
            <p:ph idx="1"/>
          </p:nvPr>
        </p:nvSpPr>
        <p:spPr>
          <a:xfrm>
            <a:off x="3419871" y="764704"/>
            <a:ext cx="2566133" cy="4392488"/>
          </a:xfrm>
        </p:spPr>
        <p:txBody>
          <a:bodyPr>
            <a:normAutofit fontScale="85000" lnSpcReduction="20000"/>
          </a:bodyPr>
          <a:lstStyle/>
          <a:p>
            <a:r>
              <a:rPr lang="it-IT" dirty="0" smtClean="0"/>
              <a:t>Abbiamo scelto di concentrarci sullo </a:t>
            </a:r>
            <a:r>
              <a:rPr lang="it-IT" i="1" dirty="0" err="1" smtClean="0"/>
              <a:t>Scivias</a:t>
            </a:r>
            <a:r>
              <a:rPr lang="it-IT" dirty="0" smtClean="0"/>
              <a:t>, ma dagli altri scritti d’Ildegarda dobbiamo almeno citare la dottrina – segnalata da Benedetto XVI - secondo cui la verità sul cosmo, su Gesù Cristo e su Dio è conoscibile attraverso l’uomo, mirabilmente creato come microcosmo</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12160" y="908720"/>
            <a:ext cx="2821218" cy="3848536"/>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6411" y="908720"/>
            <a:ext cx="2955481" cy="3825376"/>
          </a:xfrm>
          <a:prstGeom prst="rect">
            <a:avLst/>
          </a:prstGeom>
        </p:spPr>
      </p:pic>
    </p:spTree>
    <p:extLst>
      <p:ext uri="{BB962C8B-B14F-4D97-AF65-F5344CB8AC3E}">
        <p14:creationId xmlns:p14="http://schemas.microsoft.com/office/powerpoint/2010/main" xmlns="" val="941436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84" y="4941168"/>
            <a:ext cx="8208912" cy="1015008"/>
          </a:xfrm>
        </p:spPr>
        <p:txBody>
          <a:bodyPr>
            <a:normAutofit/>
          </a:bodyPr>
          <a:lstStyle/>
          <a:p>
            <a:pPr algn="ctr"/>
            <a:r>
              <a:rPr lang="it-IT" dirty="0" smtClean="0"/>
              <a:t>Il misterioso numero dodici</a:t>
            </a:r>
            <a:endParaRPr lang="it-IT" dirty="0"/>
          </a:p>
        </p:txBody>
      </p:sp>
      <p:sp>
        <p:nvSpPr>
          <p:cNvPr id="3" name="Segnaposto contenuto 2"/>
          <p:cNvSpPr>
            <a:spLocks noGrp="1"/>
          </p:cNvSpPr>
          <p:nvPr>
            <p:ph idx="1"/>
          </p:nvPr>
        </p:nvSpPr>
        <p:spPr>
          <a:xfrm>
            <a:off x="5004048" y="620688"/>
            <a:ext cx="3528392" cy="4320480"/>
          </a:xfrm>
        </p:spPr>
        <p:txBody>
          <a:bodyPr>
            <a:normAutofit lnSpcReduction="10000"/>
          </a:bodyPr>
          <a:lstStyle/>
          <a:p>
            <a:r>
              <a:rPr lang="it-IT" dirty="0" smtClean="0"/>
              <a:t>Ildegarda insiste in particolare sul misterioso simbolismo del numero dodici: dodici apostoli, dodici articolazioni dello scheletro umano, dodici venti che portano il bene e il male nel mondo, dodici mesi ciascuno con un suo significato religioso specifico</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3608" y="620688"/>
            <a:ext cx="3778512" cy="4445664"/>
          </a:xfrm>
          <a:prstGeom prst="rect">
            <a:avLst/>
          </a:prstGeom>
        </p:spPr>
      </p:pic>
    </p:spTree>
    <p:extLst>
      <p:ext uri="{BB962C8B-B14F-4D97-AF65-F5344CB8AC3E}">
        <p14:creationId xmlns:p14="http://schemas.microsoft.com/office/powerpoint/2010/main" xmlns="" val="1724480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4128" y="5032795"/>
            <a:ext cx="3161928" cy="943000"/>
          </a:xfrm>
        </p:spPr>
        <p:txBody>
          <a:bodyPr/>
          <a:lstStyle/>
          <a:p>
            <a:pPr algn="ctr"/>
            <a:r>
              <a:rPr lang="it-IT" dirty="0" smtClean="0"/>
              <a:t>L’unicorno</a:t>
            </a:r>
            <a:endParaRPr lang="it-IT" dirty="0"/>
          </a:p>
        </p:txBody>
      </p:sp>
      <p:sp>
        <p:nvSpPr>
          <p:cNvPr id="3" name="Segnaposto contenuto 2"/>
          <p:cNvSpPr>
            <a:spLocks noGrp="1"/>
          </p:cNvSpPr>
          <p:nvPr>
            <p:ph idx="1"/>
          </p:nvPr>
        </p:nvSpPr>
        <p:spPr>
          <a:xfrm>
            <a:off x="5724128" y="620688"/>
            <a:ext cx="3301752" cy="4320480"/>
          </a:xfrm>
        </p:spPr>
        <p:txBody>
          <a:bodyPr>
            <a:normAutofit fontScale="77500" lnSpcReduction="20000"/>
          </a:bodyPr>
          <a:lstStyle/>
          <a:p>
            <a:pPr marL="0" indent="0">
              <a:buNone/>
            </a:pPr>
            <a:r>
              <a:rPr lang="it-IT" dirty="0" smtClean="0"/>
              <a:t>È Ildegarda a trasmettere al Medioevo la versione cristiana del tema ebraico e greco dell’unicorno. Nelle sue visioni il mitico animale talora appare come «aiutante» di Gesù Cristo nel giudizio universale, talora come simbolo del Cristo stesso, che si lascia catturare e uccidere per amore - qui la seconda versione, nei celebri arazzi creati nel 1499 per il matrimonio del re di Francia Luigi XII (1462-1515) e di Anna di Bretagna (1477-1514) oggi ai </a:t>
            </a:r>
            <a:r>
              <a:rPr lang="it-IT" dirty="0" err="1" smtClean="0"/>
              <a:t>Cloisters</a:t>
            </a:r>
            <a:r>
              <a:rPr lang="it-IT" dirty="0" smtClean="0"/>
              <a:t> di New York</a:t>
            </a:r>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1918" y="908720"/>
            <a:ext cx="5237898" cy="4955615"/>
          </a:xfrm>
          <a:prstGeom prst="rect">
            <a:avLst/>
          </a:prstGeom>
        </p:spPr>
      </p:pic>
    </p:spTree>
    <p:extLst>
      <p:ext uri="{BB962C8B-B14F-4D97-AF65-F5344CB8AC3E}">
        <p14:creationId xmlns:p14="http://schemas.microsoft.com/office/powerpoint/2010/main" xmlns="" val="2272488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243" y="5229200"/>
            <a:ext cx="9144000" cy="726976"/>
          </a:xfrm>
        </p:spPr>
        <p:txBody>
          <a:bodyPr>
            <a:normAutofit fontScale="90000"/>
          </a:bodyPr>
          <a:lstStyle/>
          <a:p>
            <a:pPr algn="ctr"/>
            <a:r>
              <a:rPr lang="it-IT" dirty="0" smtClean="0"/>
              <a:t>Una visione sulla crisi nella Chiesa</a:t>
            </a:r>
            <a:endParaRPr lang="it-IT" dirty="0"/>
          </a:p>
        </p:txBody>
      </p:sp>
      <p:sp>
        <p:nvSpPr>
          <p:cNvPr id="3" name="Segnaposto contenuto 2"/>
          <p:cNvSpPr>
            <a:spLocks noGrp="1"/>
          </p:cNvSpPr>
          <p:nvPr>
            <p:ph idx="1"/>
          </p:nvPr>
        </p:nvSpPr>
        <p:spPr>
          <a:xfrm>
            <a:off x="539552" y="476672"/>
            <a:ext cx="8280920" cy="4680520"/>
          </a:xfrm>
        </p:spPr>
        <p:txBody>
          <a:bodyPr>
            <a:normAutofit fontScale="70000" lnSpcReduction="20000"/>
          </a:bodyPr>
          <a:lstStyle/>
          <a:p>
            <a:pPr marL="0" indent="0">
              <a:buNone/>
            </a:pPr>
            <a:r>
              <a:rPr lang="it-IT" dirty="0"/>
              <a:t> </a:t>
            </a:r>
            <a:r>
              <a:rPr lang="it-IT" dirty="0" smtClean="0"/>
              <a:t>«Vidi </a:t>
            </a:r>
            <a:r>
              <a:rPr lang="it-IT" dirty="0"/>
              <a:t>una donna di una bellezza tale che la mente umana non è in grado di comprendere. La sua figura si ergeva dalla terra fino al cielo. Il suo volto brillava di uno splendore sublime. Il suo occhio era rivolto al cielo. Era vestita di una veste luminosa e raggiante di seta bianca e di un mantello guarnito di pietre preziose. Ai piedi calzava scarpe di onice. Ma il suo volto era cosparso di polvere, il suo vestito, dal lato destro, era strappato. Anche il mantello aveva perso la sua bellezza singolare e le sue scarpe erano insudiciate dal di sopra. Con voce alta e lamentosa, la donna gridò verso il cielo: </a:t>
            </a:r>
            <a:r>
              <a:rPr lang="it-IT" dirty="0" smtClean="0"/>
              <a:t>‘Ascolta</a:t>
            </a:r>
            <a:r>
              <a:rPr lang="it-IT" dirty="0"/>
              <a:t>, o cielo: il mio volto è imbrattato! Affliggiti, o terra: il mio vestito è strappato! Trema, o abisso: le mie scarpe sono insudiciate</a:t>
            </a:r>
            <a:r>
              <a:rPr lang="it-IT" dirty="0" smtClean="0"/>
              <a:t>!’ </a:t>
            </a:r>
            <a:r>
              <a:rPr lang="it-IT" dirty="0"/>
              <a:t>E proseguì: </a:t>
            </a:r>
            <a:r>
              <a:rPr lang="it-IT" dirty="0" smtClean="0"/>
              <a:t>‘Ero </a:t>
            </a:r>
            <a:r>
              <a:rPr lang="it-IT" dirty="0"/>
              <a:t>nascosta nel cuore del Padre, finché il Figlio dell'uomo, concepito e partorito nella verginità, sparse il suo sangue. Con questo sangue, quale sua dote, mi ha preso come sua sposa. Le stimmate del mio sposo rimangono fresche e aperte, finché sono aperte le ferite dei peccati degli uomini. Proprio questo restare aperte delle ferite di Cristo è la colpa dei sacerdoti. Essi stracciano la mia veste poiché sono trasgressori della Legge, del Vangelo e del loro dovere sacerdotale. Tolgono lo splendore al mio mantello, perché trascurano totalmente i precetti loro imposti. Insudiciano le mie scarpe, perché non camminano sulle vie dritte, cioè su quelle dure e severe della giustizia, e anche non danno un buon esempio ai loro sudditi. Tuttavia trovo in alcuni lo splendore della </a:t>
            </a:r>
            <a:r>
              <a:rPr lang="it-IT" dirty="0" smtClean="0"/>
              <a:t>verità’. </a:t>
            </a:r>
            <a:r>
              <a:rPr lang="it-IT" dirty="0"/>
              <a:t>E sentii una voce dal cielo che diceva: </a:t>
            </a:r>
            <a:r>
              <a:rPr lang="it-IT" dirty="0" smtClean="0"/>
              <a:t>‘Questa </a:t>
            </a:r>
            <a:r>
              <a:rPr lang="it-IT" dirty="0"/>
              <a:t>immagine rappresenta la </a:t>
            </a:r>
            <a:r>
              <a:rPr lang="it-IT" dirty="0" smtClean="0"/>
              <a:t>Chiesa’»</a:t>
            </a:r>
          </a:p>
          <a:p>
            <a:pPr marL="0" indent="0" algn="r">
              <a:buNone/>
            </a:pPr>
            <a:r>
              <a:rPr lang="it-IT" i="1" dirty="0" smtClean="0"/>
              <a:t>Lettera a </a:t>
            </a:r>
            <a:r>
              <a:rPr lang="it-IT" i="1" dirty="0" err="1"/>
              <a:t>Werner</a:t>
            </a:r>
            <a:r>
              <a:rPr lang="it-IT" i="1" dirty="0"/>
              <a:t> von </a:t>
            </a:r>
            <a:r>
              <a:rPr lang="it-IT" i="1" dirty="0" err="1" smtClean="0"/>
              <a:t>Kirchheim</a:t>
            </a:r>
            <a:r>
              <a:rPr lang="it-IT" dirty="0" smtClean="0"/>
              <a:t>, citata da Benedetto XVI</a:t>
            </a:r>
            <a:endParaRPr lang="it-IT" dirty="0"/>
          </a:p>
        </p:txBody>
      </p:sp>
    </p:spTree>
    <p:extLst>
      <p:ext uri="{BB962C8B-B14F-4D97-AF65-F5344CB8AC3E}">
        <p14:creationId xmlns:p14="http://schemas.microsoft.com/office/powerpoint/2010/main" xmlns="" val="1193183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5229200"/>
            <a:ext cx="6716216" cy="798984"/>
          </a:xfrm>
        </p:spPr>
        <p:txBody>
          <a:bodyPr>
            <a:normAutofit fontScale="90000"/>
          </a:bodyPr>
          <a:lstStyle/>
          <a:p>
            <a:r>
              <a:rPr lang="it-IT" dirty="0" smtClean="0"/>
              <a:t>Convertire con la musica</a:t>
            </a:r>
            <a:endParaRPr lang="it-IT" dirty="0"/>
          </a:p>
        </p:txBody>
      </p:sp>
      <p:sp>
        <p:nvSpPr>
          <p:cNvPr id="5" name="Segnaposto contenuto 4"/>
          <p:cNvSpPr>
            <a:spLocks noGrp="1"/>
          </p:cNvSpPr>
          <p:nvPr>
            <p:ph idx="1"/>
          </p:nvPr>
        </p:nvSpPr>
        <p:spPr>
          <a:xfrm>
            <a:off x="539552" y="791269"/>
            <a:ext cx="3727252" cy="4137917"/>
          </a:xfrm>
        </p:spPr>
        <p:txBody>
          <a:bodyPr>
            <a:normAutofit fontScale="92500" lnSpcReduction="20000"/>
          </a:bodyPr>
          <a:lstStyle/>
          <a:p>
            <a:r>
              <a:rPr lang="it-IT" dirty="0" smtClean="0"/>
              <a:t>Devotissima a sant’Orsola, secondo la leggenda martirizzata dagli Unni con undicimila compagne a Colonia (qui il suo reliquiario, capolavoro di Hans </a:t>
            </a:r>
            <a:r>
              <a:rPr lang="it-IT" dirty="0" err="1" smtClean="0"/>
              <a:t>Memling</a:t>
            </a:r>
            <a:r>
              <a:rPr lang="it-IT" dirty="0" smtClean="0"/>
              <a:t> [</a:t>
            </a:r>
            <a:r>
              <a:rPr lang="it-IT" dirty="0" err="1" smtClean="0"/>
              <a:t>ca</a:t>
            </a:r>
            <a:r>
              <a:rPr lang="it-IT" dirty="0" smtClean="0"/>
              <a:t>. 1435-1494], conservato all’Ospedale San Giovanni di Bruges), nell’ambito di un suo consapevole programma di evangelizzazione tramite la musica, Ildegarda compose una serie di inni in suo onore</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27984" y="692696"/>
            <a:ext cx="4420378" cy="4236490"/>
          </a:xfrm>
          <a:prstGeom prst="rect">
            <a:avLst/>
          </a:prstGeom>
        </p:spPr>
      </p:pic>
    </p:spTree>
    <p:extLst>
      <p:ext uri="{BB962C8B-B14F-4D97-AF65-F5344CB8AC3E}">
        <p14:creationId xmlns:p14="http://schemas.microsoft.com/office/powerpoint/2010/main" xmlns="" val="2663748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5157192"/>
            <a:ext cx="8130480" cy="1015008"/>
          </a:xfrm>
        </p:spPr>
        <p:txBody>
          <a:bodyPr/>
          <a:lstStyle/>
          <a:p>
            <a:pPr algn="ctr"/>
            <a:r>
              <a:rPr lang="it-IT" dirty="0" smtClean="0"/>
              <a:t>«O </a:t>
            </a:r>
            <a:r>
              <a:rPr lang="it-IT" dirty="0" err="1" smtClean="0"/>
              <a:t>rubor</a:t>
            </a:r>
            <a:r>
              <a:rPr lang="it-IT" dirty="0" smtClean="0"/>
              <a:t> </a:t>
            </a:r>
            <a:r>
              <a:rPr lang="it-IT" dirty="0" err="1" smtClean="0"/>
              <a:t>sanguinis</a:t>
            </a:r>
            <a:r>
              <a:rPr lang="it-IT" dirty="0" smtClean="0"/>
              <a:t>»</a:t>
            </a:r>
            <a:endParaRPr lang="it-IT" dirty="0"/>
          </a:p>
        </p:txBody>
      </p:sp>
      <p:sp>
        <p:nvSpPr>
          <p:cNvPr id="3" name="Segnaposto contenuto 2"/>
          <p:cNvSpPr>
            <a:spLocks noGrp="1"/>
          </p:cNvSpPr>
          <p:nvPr>
            <p:ph idx="1"/>
          </p:nvPr>
        </p:nvSpPr>
        <p:spPr/>
        <p:txBody>
          <a:bodyPr/>
          <a:lstStyle/>
          <a:p>
            <a:r>
              <a:rPr lang="it-IT" dirty="0" smtClean="0"/>
              <a:t>«O rosso sangue</a:t>
            </a:r>
          </a:p>
          <a:p>
            <a:pPr marL="0" indent="0">
              <a:buNone/>
            </a:pPr>
            <a:r>
              <a:rPr lang="it-IT" dirty="0"/>
              <a:t>s</a:t>
            </a:r>
            <a:r>
              <a:rPr lang="it-IT" dirty="0" smtClean="0"/>
              <a:t>ceso da quell’alto monte</a:t>
            </a:r>
          </a:p>
          <a:p>
            <a:pPr marL="0" indent="0">
              <a:buNone/>
            </a:pPr>
            <a:r>
              <a:rPr lang="it-IT" dirty="0" smtClean="0"/>
              <a:t>toccato dalla Divinità</a:t>
            </a:r>
          </a:p>
          <a:p>
            <a:pPr marL="0" indent="0">
              <a:buNone/>
            </a:pPr>
            <a:r>
              <a:rPr lang="it-IT" dirty="0" smtClean="0"/>
              <a:t>tu sei un fiore</a:t>
            </a:r>
          </a:p>
          <a:p>
            <a:pPr marL="0" indent="0">
              <a:buNone/>
            </a:pPr>
            <a:r>
              <a:rPr lang="it-IT" dirty="0" smtClean="0"/>
              <a:t>che l’alito invernale del serpente</a:t>
            </a:r>
          </a:p>
          <a:p>
            <a:pPr marL="0" indent="0">
              <a:buNone/>
            </a:pPr>
            <a:r>
              <a:rPr lang="it-IT" dirty="0" smtClean="0"/>
              <a:t>non ha mai potuto far sfiorire»</a:t>
            </a:r>
          </a:p>
          <a:p>
            <a:pPr marL="0" indent="0" algn="r">
              <a:buNone/>
            </a:pPr>
            <a:r>
              <a:rPr lang="it-IT" dirty="0" smtClean="0"/>
              <a:t>Ildegarda, </a:t>
            </a:r>
            <a:r>
              <a:rPr lang="it-IT" i="1" dirty="0" smtClean="0"/>
              <a:t>Sant’Orsola e le undicimila vergini</a:t>
            </a:r>
            <a:endParaRPr lang="it-IT" dirty="0"/>
          </a:p>
        </p:txBody>
      </p:sp>
      <p:pic>
        <p:nvPicPr>
          <p:cNvPr id="6" name="HeatherKnutsonsequen_ORuborSanguinis_G010001715695k_2_1-256K_44S_2C_cbr1x_WM.mp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300192" y="1340768"/>
            <a:ext cx="609600" cy="609600"/>
          </a:xfrm>
          <a:prstGeom prst="rect">
            <a:avLst/>
          </a:prstGeom>
        </p:spPr>
      </p:pic>
    </p:spTree>
    <p:extLst>
      <p:ext uri="{BB962C8B-B14F-4D97-AF65-F5344CB8AC3E}">
        <p14:creationId xmlns:p14="http://schemas.microsoft.com/office/powerpoint/2010/main" xmlns="" val="121971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4725144"/>
            <a:ext cx="6853808" cy="1024136"/>
          </a:xfrm>
        </p:spPr>
        <p:txBody>
          <a:bodyPr/>
          <a:lstStyle/>
          <a:p>
            <a:r>
              <a:rPr lang="it-IT" dirty="0" smtClean="0"/>
              <a:t>Molto più di una suora</a:t>
            </a:r>
            <a:endParaRPr lang="it-IT" dirty="0"/>
          </a:p>
        </p:txBody>
      </p:sp>
      <p:sp>
        <p:nvSpPr>
          <p:cNvPr id="3" name="Segnaposto contenuto 2"/>
          <p:cNvSpPr>
            <a:spLocks noGrp="1"/>
          </p:cNvSpPr>
          <p:nvPr>
            <p:ph idx="1"/>
          </p:nvPr>
        </p:nvSpPr>
        <p:spPr>
          <a:xfrm>
            <a:off x="467544" y="620688"/>
            <a:ext cx="5466184" cy="4104456"/>
          </a:xfrm>
        </p:spPr>
        <p:txBody>
          <a:bodyPr>
            <a:normAutofit fontScale="70000" lnSpcReduction="20000"/>
          </a:bodyPr>
          <a:lstStyle/>
          <a:p>
            <a:pPr marL="0" indent="0">
              <a:buNone/>
            </a:pPr>
            <a:r>
              <a:rPr lang="it-IT" dirty="0" smtClean="0"/>
              <a:t>Non </a:t>
            </a:r>
            <a:r>
              <a:rPr lang="it-IT" dirty="0"/>
              <a:t>si occupò solo dei suoi monasteri: «s’impegnò attivamente a rinvigorire la fede cristiana e a rafforzare la pratica religiosa, contrastando le tendenze ereticali dei catari, promuovendo la riforma della Chiesa con gli scritti e la predicazione, contribuendo a migliorare la disciplina e la vita del clero. Su invito prima di Adriano IV [1100-1159] e poi di Alessandro III [1100-1181] Ildegarda esercitò un fecondo apostolato — allora non molto frequente per una donna — effettuando alcuni viaggi non privi di disagi e difficoltà, per predicare perfino nelle pubbliche piazze e in varie chiese cattedrali, come avvenne tra l’altro a Colonia, Treviri, Liegi, Magonza, Metz, </a:t>
            </a:r>
            <a:r>
              <a:rPr lang="it-IT" dirty="0" err="1"/>
              <a:t>Bamberga</a:t>
            </a:r>
            <a:r>
              <a:rPr lang="it-IT" dirty="0"/>
              <a:t> e Würzburg». </a:t>
            </a:r>
            <a:r>
              <a:rPr lang="it-IT" dirty="0" smtClean="0"/>
              <a:t>Fu in corrispondenza con santi, Papi, imperatori, ed </a:t>
            </a:r>
            <a:r>
              <a:rPr lang="it-IT" dirty="0"/>
              <a:t>esercitò un influsso decisivo su tutta la cultura del suo tempo, «coinvolgendo in un incisivo rinnovamento la teologia, la liturgia, le scienze naturali e la musica</a:t>
            </a:r>
            <a:r>
              <a:rPr lang="it-IT" dirty="0" smtClean="0"/>
              <a:t>».</a:t>
            </a:r>
          </a:p>
          <a:p>
            <a:pPr marL="0" indent="0" algn="r">
              <a:buNone/>
            </a:pPr>
            <a:r>
              <a:rPr lang="it-IT" dirty="0" smtClean="0"/>
              <a:t>Benedetto XVI, </a:t>
            </a:r>
            <a:r>
              <a:rPr lang="it-IT" i="1" dirty="0" smtClean="0"/>
              <a:t>Lettera apostolica</a:t>
            </a:r>
            <a:r>
              <a:rPr lang="it-IT" dirty="0" smtClean="0"/>
              <a:t> del 7.10.2012</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56176" y="836712"/>
            <a:ext cx="2771800" cy="3321541"/>
          </a:xfrm>
          <a:prstGeom prst="rect">
            <a:avLst/>
          </a:prstGeom>
        </p:spPr>
      </p:pic>
    </p:spTree>
    <p:extLst>
      <p:ext uri="{BB962C8B-B14F-4D97-AF65-F5344CB8AC3E}">
        <p14:creationId xmlns:p14="http://schemas.microsoft.com/office/powerpoint/2010/main" xmlns="" val="3665142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35696" y="3933056"/>
            <a:ext cx="5708104" cy="2239144"/>
          </a:xfrm>
        </p:spPr>
        <p:txBody>
          <a:bodyPr>
            <a:normAutofit fontScale="90000"/>
          </a:bodyPr>
          <a:lstStyle/>
          <a:p>
            <a:pPr algn="ctr"/>
            <a:r>
              <a:rPr lang="it-IT" dirty="0" smtClean="0"/>
              <a:t>Perché Ildegarda può guidarci nell’Anno della fede</a:t>
            </a:r>
            <a:endParaRPr lang="it-IT" dirty="0"/>
          </a:p>
        </p:txBody>
      </p:sp>
      <p:sp>
        <p:nvSpPr>
          <p:cNvPr id="3" name="Segnaposto contenuto 2"/>
          <p:cNvSpPr>
            <a:spLocks noGrp="1"/>
          </p:cNvSpPr>
          <p:nvPr>
            <p:ph idx="1"/>
          </p:nvPr>
        </p:nvSpPr>
        <p:spPr>
          <a:xfrm>
            <a:off x="762000" y="692696"/>
            <a:ext cx="4962128" cy="3240360"/>
          </a:xfrm>
        </p:spPr>
        <p:txBody>
          <a:bodyPr>
            <a:normAutofit fontScale="70000" lnSpcReduction="20000"/>
          </a:bodyPr>
          <a:lstStyle/>
          <a:p>
            <a:r>
              <a:rPr lang="it-IT" dirty="0" smtClean="0"/>
              <a:t>Conoscere Dio attraverso il cosmo </a:t>
            </a:r>
            <a:r>
              <a:rPr lang="it-IT" dirty="0"/>
              <a:t>e l’uomo: </a:t>
            </a:r>
            <a:r>
              <a:rPr lang="it-IT" dirty="0" smtClean="0"/>
              <a:t>«Dio si </a:t>
            </a:r>
            <a:r>
              <a:rPr lang="it-IT" dirty="0"/>
              <a:t>rende intelligibile nel creato, ma questo, a sua volta, non viene compreso pienamente se viene distaccato da </a:t>
            </a:r>
            <a:r>
              <a:rPr lang="it-IT" dirty="0" smtClean="0"/>
              <a:t>Dio»</a:t>
            </a:r>
          </a:p>
          <a:p>
            <a:r>
              <a:rPr lang="it-IT" dirty="0" smtClean="0"/>
              <a:t>Una visione drammatica </a:t>
            </a:r>
            <a:r>
              <a:rPr lang="it-IT" dirty="0"/>
              <a:t>della storia: </a:t>
            </a:r>
            <a:r>
              <a:rPr lang="it-IT" dirty="0" smtClean="0"/>
              <a:t>«La Chiesa continua </a:t>
            </a:r>
            <a:r>
              <a:rPr lang="it-IT" dirty="0"/>
              <a:t>nel tempo </a:t>
            </a:r>
            <a:r>
              <a:rPr lang="it-IT" dirty="0" smtClean="0"/>
              <a:t>[…] la </a:t>
            </a:r>
            <a:r>
              <a:rPr lang="it-IT" dirty="0"/>
              <a:t>lotta contro satana. L’avvento definitivo del regno di Dio e il giudizio universale saranno il coronamento di questa </a:t>
            </a:r>
            <a:r>
              <a:rPr lang="it-IT" dirty="0" smtClean="0"/>
              <a:t>opera»</a:t>
            </a:r>
          </a:p>
          <a:p>
            <a:r>
              <a:rPr lang="it-IT" dirty="0" smtClean="0"/>
              <a:t>L’evangelizzazione attraverso </a:t>
            </a:r>
            <a:r>
              <a:rPr lang="it-IT" dirty="0"/>
              <a:t>le immagini e la musica: </a:t>
            </a:r>
            <a:r>
              <a:rPr lang="it-IT" dirty="0" smtClean="0"/>
              <a:t>«il </a:t>
            </a:r>
            <a:r>
              <a:rPr lang="it-IT" dirty="0"/>
              <a:t>suono della parola di Dio crea vita e si manifesta nelle </a:t>
            </a:r>
            <a:r>
              <a:rPr lang="it-IT" dirty="0" smtClean="0"/>
              <a:t>creature»</a:t>
            </a:r>
          </a:p>
          <a:p>
            <a:pPr marL="0" indent="0" algn="r">
              <a:buNone/>
            </a:pPr>
            <a:r>
              <a:rPr lang="it-IT" dirty="0"/>
              <a:t>Benedetto XVI, </a:t>
            </a:r>
            <a:r>
              <a:rPr lang="it-IT" i="1" dirty="0"/>
              <a:t>Lettera apostolica</a:t>
            </a:r>
            <a:r>
              <a:rPr lang="it-IT" dirty="0"/>
              <a:t> del 7.10.2012</a:t>
            </a:r>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5858440" y="764704"/>
            <a:ext cx="3078040" cy="2440789"/>
          </a:xfrm>
          <a:prstGeom prst="rect">
            <a:avLst/>
          </a:prstGeom>
        </p:spPr>
      </p:pic>
    </p:spTree>
    <p:extLst>
      <p:ext uri="{BB962C8B-B14F-4D97-AF65-F5344CB8AC3E}">
        <p14:creationId xmlns:p14="http://schemas.microsoft.com/office/powerpoint/2010/main" xmlns="" val="888393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4797152"/>
            <a:ext cx="6572200" cy="1087016"/>
          </a:xfrm>
        </p:spPr>
        <p:txBody>
          <a:bodyPr/>
          <a:lstStyle/>
          <a:p>
            <a:pPr algn="ctr"/>
            <a:r>
              <a:rPr lang="it-IT" dirty="0" smtClean="0"/>
              <a:t>Gli scritti e le visioni</a:t>
            </a:r>
            <a:endParaRPr lang="it-IT" dirty="0"/>
          </a:p>
        </p:txBody>
      </p:sp>
      <p:sp>
        <p:nvSpPr>
          <p:cNvPr id="3" name="Segnaposto contenuto 2"/>
          <p:cNvSpPr>
            <a:spLocks noGrp="1"/>
          </p:cNvSpPr>
          <p:nvPr>
            <p:ph idx="1"/>
          </p:nvPr>
        </p:nvSpPr>
        <p:spPr>
          <a:xfrm>
            <a:off x="762000" y="836712"/>
            <a:ext cx="4242048" cy="3735288"/>
          </a:xfrm>
        </p:spPr>
        <p:txBody>
          <a:bodyPr>
            <a:normAutofit fontScale="77500" lnSpcReduction="20000"/>
          </a:bodyPr>
          <a:lstStyle/>
          <a:p>
            <a:r>
              <a:rPr lang="it-IT" dirty="0" smtClean="0"/>
              <a:t>Il messaggio di Ildegarda si ricava principalmente dalle visioni, approvate da san Bernardo di Chiaravalle (1090-1153) e dai Papi del suo tempo</a:t>
            </a:r>
          </a:p>
          <a:p>
            <a:r>
              <a:rPr lang="it-IT" dirty="0" smtClean="0"/>
              <a:t>Tre opere principali </a:t>
            </a:r>
            <a:r>
              <a:rPr lang="it-IT" dirty="0"/>
              <a:t>le raccolgono: </a:t>
            </a:r>
            <a:r>
              <a:rPr lang="it-IT" dirty="0" smtClean="0"/>
              <a:t>lo </a:t>
            </a:r>
            <a:r>
              <a:rPr lang="it-IT" dirty="0"/>
              <a:t>«</a:t>
            </a:r>
            <a:r>
              <a:rPr lang="it-IT" dirty="0" err="1"/>
              <a:t>Scivias</a:t>
            </a:r>
            <a:r>
              <a:rPr lang="it-IT" dirty="0"/>
              <a:t>», il «Liber vitae </a:t>
            </a:r>
            <a:r>
              <a:rPr lang="it-IT" dirty="0" err="1"/>
              <a:t>meritorum</a:t>
            </a:r>
            <a:r>
              <a:rPr lang="it-IT" dirty="0"/>
              <a:t>» e il «Liber </a:t>
            </a:r>
            <a:r>
              <a:rPr lang="it-IT" dirty="0" err="1"/>
              <a:t>divinorum</a:t>
            </a:r>
            <a:r>
              <a:rPr lang="it-IT" dirty="0"/>
              <a:t> </a:t>
            </a:r>
            <a:r>
              <a:rPr lang="it-IT" dirty="0" err="1"/>
              <a:t>operum</a:t>
            </a:r>
            <a:r>
              <a:rPr lang="it-IT" dirty="0"/>
              <a:t>». </a:t>
            </a:r>
            <a:endParaRPr lang="it-IT" dirty="0" smtClean="0"/>
          </a:p>
          <a:p>
            <a:r>
              <a:rPr lang="it-IT" dirty="0" smtClean="0"/>
              <a:t>Inoltre lettere, scritti sulla musica, la medicina, la guarigione con  le erbe e la sessualità, </a:t>
            </a:r>
            <a:r>
              <a:rPr lang="it-IT" dirty="0"/>
              <a:t>la fisica – e sulla linguistica, </a:t>
            </a:r>
            <a:r>
              <a:rPr lang="it-IT" dirty="0" smtClean="0"/>
              <a:t>«</a:t>
            </a:r>
            <a:r>
              <a:rPr lang="it-IT" dirty="0"/>
              <a:t>nei quali compaiono parole in una lingua sconosciuta di sua invenzione, ma composta prevalentemente di fonemi presenti nella lingua </a:t>
            </a:r>
            <a:r>
              <a:rPr lang="it-IT" dirty="0" smtClean="0"/>
              <a:t>tedesca» (Benedetto XVI).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48956" y="1124744"/>
            <a:ext cx="3485296" cy="2808312"/>
          </a:xfrm>
          <a:prstGeom prst="rect">
            <a:avLst/>
          </a:prstGeom>
        </p:spPr>
      </p:pic>
    </p:spTree>
    <p:extLst>
      <p:ext uri="{BB962C8B-B14F-4D97-AF65-F5344CB8AC3E}">
        <p14:creationId xmlns:p14="http://schemas.microsoft.com/office/powerpoint/2010/main" xmlns="" val="449131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9712" y="5013176"/>
            <a:ext cx="5852120" cy="870992"/>
          </a:xfrm>
        </p:spPr>
        <p:txBody>
          <a:bodyPr>
            <a:normAutofit fontScale="90000"/>
          </a:bodyPr>
          <a:lstStyle/>
          <a:p>
            <a:pPr algn="ctr"/>
            <a:r>
              <a:rPr lang="it-IT" dirty="0" smtClean="0"/>
              <a:t>La luce vivente</a:t>
            </a:r>
            <a:endParaRPr lang="it-IT" dirty="0"/>
          </a:p>
        </p:txBody>
      </p:sp>
      <p:sp>
        <p:nvSpPr>
          <p:cNvPr id="3" name="Segnaposto contenuto 2"/>
          <p:cNvSpPr>
            <a:spLocks noGrp="1"/>
          </p:cNvSpPr>
          <p:nvPr>
            <p:ph idx="1"/>
          </p:nvPr>
        </p:nvSpPr>
        <p:spPr>
          <a:xfrm>
            <a:off x="3995936" y="764704"/>
            <a:ext cx="4464496" cy="3975229"/>
          </a:xfrm>
        </p:spPr>
        <p:txBody>
          <a:bodyPr/>
          <a:lstStyle/>
          <a:p>
            <a:r>
              <a:rPr lang="it-IT" dirty="0" smtClean="0"/>
              <a:t>«</a:t>
            </a:r>
            <a:r>
              <a:rPr lang="it-IT" dirty="0" err="1" smtClean="0"/>
              <a:t>Scivias</a:t>
            </a:r>
            <a:r>
              <a:rPr lang="it-IT" dirty="0" smtClean="0"/>
              <a:t>»: «Le parole sono nella visione non come parole che risuonano da bocca umana, ma come una fiamma palpitante». «Scorgo in questa luce un’altra luce, che mi viene indicata come ‘luce vivente’». E in questa luce Ildegarda percepisce e comprende le visioni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7584" y="692696"/>
            <a:ext cx="2879346" cy="4208275"/>
          </a:xfrm>
          <a:prstGeom prst="rect">
            <a:avLst/>
          </a:prstGeom>
        </p:spPr>
      </p:pic>
    </p:spTree>
    <p:extLst>
      <p:ext uri="{BB962C8B-B14F-4D97-AF65-F5344CB8AC3E}">
        <p14:creationId xmlns:p14="http://schemas.microsoft.com/office/powerpoint/2010/main" xmlns="" val="327211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3262862"/>
            <a:ext cx="3888432" cy="2909338"/>
          </a:xfrm>
        </p:spPr>
        <p:txBody>
          <a:bodyPr>
            <a:normAutofit/>
          </a:bodyPr>
          <a:lstStyle/>
          <a:p>
            <a:pPr algn="ctr"/>
            <a:r>
              <a:rPr lang="it-IT" dirty="0" smtClean="0"/>
              <a:t>Tutte le visioni dello </a:t>
            </a:r>
            <a:r>
              <a:rPr lang="it-IT" i="1" dirty="0" err="1" smtClean="0"/>
              <a:t>Scivias</a:t>
            </a:r>
            <a:endParaRPr lang="it-IT" dirty="0"/>
          </a:p>
        </p:txBody>
      </p:sp>
      <p:sp>
        <p:nvSpPr>
          <p:cNvPr id="5" name="Segnaposto contenuto 4"/>
          <p:cNvSpPr>
            <a:spLocks noGrp="1"/>
          </p:cNvSpPr>
          <p:nvPr>
            <p:ph idx="1"/>
          </p:nvPr>
        </p:nvSpPr>
        <p:spPr>
          <a:xfrm>
            <a:off x="4139952" y="620688"/>
            <a:ext cx="4608512" cy="2642174"/>
          </a:xfrm>
        </p:spPr>
        <p:txBody>
          <a:bodyPr>
            <a:normAutofit fontScale="92500" lnSpcReduction="10000"/>
          </a:bodyPr>
          <a:lstStyle/>
          <a:p>
            <a:r>
              <a:rPr lang="it-IT" i="1" dirty="0" err="1" smtClean="0"/>
              <a:t>Scivias</a:t>
            </a:r>
            <a:r>
              <a:rPr lang="it-IT" i="1" dirty="0" smtClean="0"/>
              <a:t> </a:t>
            </a:r>
            <a:r>
              <a:rPr lang="it-IT" dirty="0" smtClean="0"/>
              <a:t>I, 1: la montagna di Dio. Una sintesi del mondo di Ildegarda. In alto Dio, «una luce così splendida che il suo splendore accecava i miei occhi». Al centro, gli uomini bisognosi di redenzione. In basso, i mezzi della grazia che fluisce da Dio e tramite cui l’uomo è redento.</a:t>
            </a:r>
            <a:endParaRPr lang="it-IT" i="1" dirty="0"/>
          </a:p>
        </p:txBody>
      </p:sp>
      <p:pic>
        <p:nvPicPr>
          <p:cNvPr id="6" name="Immagin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63656" y="404664"/>
            <a:ext cx="2690725" cy="5716396"/>
          </a:xfrm>
          <a:prstGeom prst="rect">
            <a:avLst/>
          </a:prstGeom>
        </p:spPr>
      </p:pic>
    </p:spTree>
    <p:extLst>
      <p:ext uri="{BB962C8B-B14F-4D97-AF65-F5344CB8AC3E}">
        <p14:creationId xmlns:p14="http://schemas.microsoft.com/office/powerpoint/2010/main" xmlns="" val="4261745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4653136"/>
            <a:ext cx="4746104" cy="1519064"/>
          </a:xfrm>
        </p:spPr>
        <p:txBody>
          <a:bodyPr>
            <a:normAutofit fontScale="90000"/>
          </a:bodyPr>
          <a:lstStyle/>
          <a:p>
            <a:pPr algn="ctr"/>
            <a:r>
              <a:rPr lang="it-IT" dirty="0" smtClean="0"/>
              <a:t>Il male e la caduta di Eva</a:t>
            </a:r>
            <a:endParaRPr lang="it-IT" dirty="0"/>
          </a:p>
        </p:txBody>
      </p:sp>
      <p:sp>
        <p:nvSpPr>
          <p:cNvPr id="3" name="Segnaposto contenuto 2"/>
          <p:cNvSpPr>
            <a:spLocks noGrp="1"/>
          </p:cNvSpPr>
          <p:nvPr>
            <p:ph idx="1"/>
          </p:nvPr>
        </p:nvSpPr>
        <p:spPr>
          <a:xfrm>
            <a:off x="755576" y="764704"/>
            <a:ext cx="4320480" cy="3672408"/>
          </a:xfrm>
        </p:spPr>
        <p:txBody>
          <a:bodyPr>
            <a:normAutofit fontScale="77500" lnSpcReduction="20000"/>
          </a:bodyPr>
          <a:lstStyle/>
          <a:p>
            <a:r>
              <a:rPr lang="it-IT" i="1" dirty="0" err="1" smtClean="0"/>
              <a:t>Scivias</a:t>
            </a:r>
            <a:r>
              <a:rPr lang="it-IT" i="1" dirty="0" smtClean="0"/>
              <a:t> </a:t>
            </a:r>
            <a:r>
              <a:rPr lang="it-IT" dirty="0" smtClean="0"/>
              <a:t>I, 2. Il male entra nel mondo concreto (simboleggiato dai quattro elementi agli angoli). Se gli angeli buoni sono le stelle che risplendono in alto, l’oscuro albero su cui striscia il serpente è l’inferno. Eva, però, è ritratta con qualche simpatia inconsueta all’epoca. Gli angeli (le stelle) vogliono ancora salvarla</a:t>
            </a:r>
            <a:r>
              <a:rPr lang="it-IT" dirty="0"/>
              <a:t>. «A differenza di altri autori medievali, che vedevano la causa della caduta nella debolezza di Eva, Ildegarda la coglie soprattutto nella smodata passione di Adamo verso di lei</a:t>
            </a:r>
            <a:r>
              <a:rPr lang="it-IT" dirty="0" smtClean="0"/>
              <a:t>» (Benedetto XVI)</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24128" y="332654"/>
            <a:ext cx="2542132" cy="5912473"/>
          </a:xfrm>
          <a:prstGeom prst="rect">
            <a:avLst/>
          </a:prstGeom>
        </p:spPr>
      </p:pic>
    </p:spTree>
    <p:extLst>
      <p:ext uri="{BB962C8B-B14F-4D97-AF65-F5344CB8AC3E}">
        <p14:creationId xmlns:p14="http://schemas.microsoft.com/office/powerpoint/2010/main" xmlns="" val="22824247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2304</TotalTime>
  <Words>3069</Words>
  <Application>Microsoft Office PowerPoint</Application>
  <PresentationFormat>Presentazione su schermo (4:3)</PresentationFormat>
  <Paragraphs>98</Paragraphs>
  <Slides>39</Slides>
  <Notes>0</Notes>
  <HiddenSlides>0</HiddenSlides>
  <MMClips>1</MMClips>
  <ScaleCrop>false</ScaleCrop>
  <HeadingPairs>
    <vt:vector size="4" baseType="variant">
      <vt:variant>
        <vt:lpstr>Tema</vt:lpstr>
      </vt:variant>
      <vt:variant>
        <vt:i4>1</vt:i4>
      </vt:variant>
      <vt:variant>
        <vt:lpstr>Titoli diapositive</vt:lpstr>
      </vt:variant>
      <vt:variant>
        <vt:i4>39</vt:i4>
      </vt:variant>
    </vt:vector>
  </HeadingPairs>
  <TitlesOfParts>
    <vt:vector size="40" baseType="lpstr">
      <vt:lpstr>NewsPrint</vt:lpstr>
      <vt:lpstr>Ildegarda di Bingen</vt:lpstr>
      <vt:lpstr>Il Magistero propone Ildegarda</vt:lpstr>
      <vt:lpstr>Una semplice suora</vt:lpstr>
      <vt:lpstr>Molto più di una suora</vt:lpstr>
      <vt:lpstr>Perché Ildegarda può guidarci nell’Anno della fede</vt:lpstr>
      <vt:lpstr>Gli scritti e le visioni</vt:lpstr>
      <vt:lpstr>La luce vivente</vt:lpstr>
      <vt:lpstr>Tutte le visioni dello Scivias</vt:lpstr>
      <vt:lpstr>Il male e la caduta di Eva</vt:lpstr>
      <vt:lpstr>L’uovo cosmico</vt:lpstr>
      <vt:lpstr>Il corpo</vt:lpstr>
      <vt:lpstr>Il giudizio particolare</vt:lpstr>
      <vt:lpstr>La sinagoga</vt:lpstr>
      <vt:lpstr>I cori angelici</vt:lpstr>
      <vt:lpstr>Creazione e redenzione</vt:lpstr>
      <vt:lpstr>La Trinità</vt:lpstr>
      <vt:lpstr>La Chiesa</vt:lpstr>
      <vt:lpstr>I doni dello Spirito</vt:lpstr>
      <vt:lpstr>Il corpo mistico</vt:lpstr>
      <vt:lpstr>Il sangue di Cristo</vt:lpstr>
      <vt:lpstr>Il demonio</vt:lpstr>
      <vt:lpstr>Cristo regna sul mondo</vt:lpstr>
      <vt:lpstr>L’edificio della salvezza</vt:lpstr>
      <vt:lpstr>La Parola di Dio</vt:lpstr>
      <vt:lpstr>Lo zelo di Dio</vt:lpstr>
      <vt:lpstr>Le virtù</vt:lpstr>
      <vt:lpstr>L a colonna della Trinità</vt:lpstr>
      <vt:lpstr>La scala di Cristo</vt:lpstr>
      <vt:lpstr>La torre della Chiesa</vt:lpstr>
      <vt:lpstr>L’appello del Re del Cielo</vt:lpstr>
      <vt:lpstr>La storia</vt:lpstr>
      <vt:lpstr>Il giudizio universale</vt:lpstr>
      <vt:lpstr>Cieli nuovi e terra nuova</vt:lpstr>
      <vt:lpstr>L’uomo come microcosmo</vt:lpstr>
      <vt:lpstr>Il misterioso numero dodici</vt:lpstr>
      <vt:lpstr>L’unicorno</vt:lpstr>
      <vt:lpstr>Una visione sulla crisi nella Chiesa</vt:lpstr>
      <vt:lpstr>Convertire con la musica</vt:lpstr>
      <vt:lpstr>«O rubor sanguinis»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Ildegarda di Bingen</dc:title>
  <dc:creator>Massimo</dc:creator>
  <cp:lastModifiedBy>Valued Acer Customer</cp:lastModifiedBy>
  <cp:revision>43</cp:revision>
  <dcterms:created xsi:type="dcterms:W3CDTF">2012-11-03T10:44:05Z</dcterms:created>
  <dcterms:modified xsi:type="dcterms:W3CDTF">2012-11-06T17:21:38Z</dcterms:modified>
</cp:coreProperties>
</file>