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82"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it-IT" smtClean="0"/>
              <a:t>Fare clic per modificare lo stile del titolo</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bwMode="white"/>
        <p:txBody>
          <a:bodyPr/>
          <a:lstStyle/>
          <a:p>
            <a:fld id="{7CFFC467-F360-410C-B8B1-C712364EB33F}" type="datetimeFigureOut">
              <a:rPr lang="it-IT" smtClean="0"/>
              <a:t>08/11/2012</a:t>
            </a:fld>
            <a:endParaRPr lang="it-IT"/>
          </a:p>
        </p:txBody>
      </p:sp>
      <p:sp>
        <p:nvSpPr>
          <p:cNvPr id="5" name="Footer Placeholder 4"/>
          <p:cNvSpPr>
            <a:spLocks noGrp="1"/>
          </p:cNvSpPr>
          <p:nvPr>
            <p:ph type="ftr" sz="quarter" idx="11"/>
          </p:nvPr>
        </p:nvSpPr>
        <p:spPr bwMode="white"/>
        <p:txBody>
          <a:bodyPr/>
          <a:lstStyle/>
          <a:p>
            <a:endParaRPr lang="it-IT"/>
          </a:p>
        </p:txBody>
      </p:sp>
      <p:sp>
        <p:nvSpPr>
          <p:cNvPr id="6" name="Slide Number Placeholder 5"/>
          <p:cNvSpPr>
            <a:spLocks noGrp="1"/>
          </p:cNvSpPr>
          <p:nvPr>
            <p:ph type="sldNum" sz="quarter" idx="12"/>
          </p:nvPr>
        </p:nvSpPr>
        <p:spPr/>
        <p:txBody>
          <a:bodyPr/>
          <a:lstStyle/>
          <a:p>
            <a:fld id="{05790263-22CB-46FB-8568-99F82B4D7C11}"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7CFFC467-F360-410C-B8B1-C712364EB33F}" type="datetimeFigureOut">
              <a:rPr lang="it-IT" smtClean="0"/>
              <a:t>08/11/2012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5790263-22CB-46FB-8568-99F82B4D7C11}" type="slidenum">
              <a:rPr lang="it-IT" smtClean="0"/>
              <a:t>‹N›</a:t>
            </a:fld>
            <a:endParaRPr lang="it-IT"/>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CFFC467-F360-410C-B8B1-C712364EB33F}" type="datetimeFigureOut">
              <a:rPr lang="it-IT" smtClean="0"/>
              <a:t>08/11/2012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5790263-22CB-46FB-8568-99F82B4D7C11}" type="slidenum">
              <a:rPr lang="it-IT" smtClean="0"/>
              <a:t>‹N›</a:t>
            </a:fld>
            <a:endParaRPr lang="it-IT"/>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2" name="Title 1"/>
          <p:cNvSpPr>
            <a:spLocks noGrp="1"/>
          </p:cNvSpPr>
          <p:nvPr>
            <p:ph type="title"/>
          </p:nvPr>
        </p:nvSpPr>
        <p:spPr/>
        <p:txBody>
          <a:bodyPr/>
          <a:lstStyle/>
          <a:p>
            <a:r>
              <a:rPr lang="it-IT" smtClean="0"/>
              <a:t>Fare clic per modificare lo stile del titolo</a:t>
            </a:r>
            <a:endParaRPr lang="en-US"/>
          </a:p>
        </p:txBody>
      </p:sp>
      <p:sp>
        <p:nvSpPr>
          <p:cNvPr id="5" name="Date Placeholder 4"/>
          <p:cNvSpPr>
            <a:spLocks noGrp="1"/>
          </p:cNvSpPr>
          <p:nvPr>
            <p:ph type="dt" sz="half" idx="10"/>
          </p:nvPr>
        </p:nvSpPr>
        <p:spPr/>
        <p:txBody>
          <a:bodyPr/>
          <a:lstStyle/>
          <a:p>
            <a:fld id="{7CFFC467-F360-410C-B8B1-C712364EB33F}" type="datetimeFigureOut">
              <a:rPr lang="it-IT" smtClean="0"/>
              <a:t>08/11/2012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5790263-22CB-46FB-8568-99F82B4D7C11}" type="slidenum">
              <a:rPr lang="it-IT" smtClean="0"/>
              <a:t>‹N›</a:t>
            </a:fld>
            <a:endParaRPr lang="it-IT"/>
          </a:p>
        </p:txBody>
      </p:sp>
      <p:sp>
        <p:nvSpPr>
          <p:cNvPr id="12" name="Content Placeholder 11"/>
          <p:cNvSpPr>
            <a:spLocks noGrp="1"/>
          </p:cNvSpPr>
          <p:nvPr>
            <p:ph sz="quarter" idx="14"/>
          </p:nvPr>
        </p:nvSpPr>
        <p:spPr>
          <a:xfrm>
            <a:off x="4648200" y="2438400"/>
            <a:ext cx="3124200" cy="3124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2" name="Title 1"/>
          <p:cNvSpPr>
            <a:spLocks noGrp="1"/>
          </p:cNvSpPr>
          <p:nvPr>
            <p:ph type="title"/>
          </p:nvPr>
        </p:nvSpPr>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7" name="Date Placeholder 6"/>
          <p:cNvSpPr>
            <a:spLocks noGrp="1"/>
          </p:cNvSpPr>
          <p:nvPr>
            <p:ph type="dt" sz="half" idx="10"/>
          </p:nvPr>
        </p:nvSpPr>
        <p:spPr/>
        <p:txBody>
          <a:bodyPr/>
          <a:lstStyle/>
          <a:p>
            <a:fld id="{7CFFC467-F360-410C-B8B1-C712364EB33F}" type="datetimeFigureOut">
              <a:rPr lang="it-IT" smtClean="0"/>
              <a:t>08/11/2012</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05790263-22CB-46FB-8568-99F82B4D7C11}"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7CFFC467-F360-410C-B8B1-C712364EB33F}" type="datetimeFigureOut">
              <a:rPr lang="it-IT" smtClean="0"/>
              <a:t>08/11/2012</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05790263-22CB-46FB-8568-99F82B4D7C11}" type="slidenum">
              <a:rPr lang="it-IT" smtClean="0"/>
              <a:t>‹N›</a:t>
            </a:fld>
            <a:endParaRPr lang="it-IT"/>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CFFC467-F360-410C-B8B1-C712364EB33F}" type="datetimeFigureOut">
              <a:rPr lang="it-IT" smtClean="0"/>
              <a:t>08/11/2012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5790263-22CB-46FB-8568-99F82B4D7C1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7CFFC467-F360-410C-B8B1-C712364EB33F}" type="datetimeFigureOut">
              <a:rPr lang="it-IT" smtClean="0"/>
              <a:t>08/11/2012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5790263-22CB-46FB-8568-99F82B4D7C11}" type="slidenum">
              <a:rPr lang="it-IT" smtClean="0"/>
              <a:t>‹N›</a:t>
            </a:fld>
            <a:endParaRPr lang="it-IT"/>
          </a:p>
        </p:txBody>
      </p:sp>
      <p:sp>
        <p:nvSpPr>
          <p:cNvPr id="9" name="Content Placeholder 8"/>
          <p:cNvSpPr>
            <a:spLocks noGrp="1"/>
          </p:cNvSpPr>
          <p:nvPr>
            <p:ph sz="quarter" idx="13"/>
          </p:nvPr>
        </p:nvSpPr>
        <p:spPr>
          <a:xfrm>
            <a:off x="1371600" y="1676400"/>
            <a:ext cx="3276600" cy="3505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it-IT" smtClean="0"/>
              <a:t>Fare clic per modificare lo stile del titolo</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7CFFC467-F360-410C-B8B1-C712364EB33F}" type="datetimeFigureOut">
              <a:rPr lang="it-IT" smtClean="0"/>
              <a:t>08/11/2012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5790263-22CB-46FB-8568-99F82B4D7C11}"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7CFFC467-F360-410C-B8B1-C712364EB33F}" type="datetimeFigureOut">
              <a:rPr lang="it-IT" smtClean="0"/>
              <a:t>08/11/2012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5790263-22CB-46FB-8568-99F82B4D7C11}"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7CFFC467-F360-410C-B8B1-C712364EB33F}" type="datetimeFigureOut">
              <a:rPr lang="it-IT" smtClean="0"/>
              <a:t>08/11/2012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5790263-22CB-46FB-8568-99F82B4D7C11}"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7CFFC467-F360-410C-B8B1-C712364EB33F}" type="datetimeFigureOut">
              <a:rPr lang="it-IT" smtClean="0"/>
              <a:t>08/11/2012</a:t>
            </a:fld>
            <a:endParaRPr lang="it-IT"/>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it-IT"/>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05790263-22CB-46FB-8568-99F82B4D7C11}"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331640" y="1124744"/>
            <a:ext cx="6408712" cy="2101944"/>
          </a:xfrm>
        </p:spPr>
        <p:txBody>
          <a:bodyPr>
            <a:normAutofit fontScale="90000"/>
          </a:bodyPr>
          <a:lstStyle/>
          <a:p>
            <a:r>
              <a:rPr lang="en-US" dirty="0"/>
              <a:t>The Vale do </a:t>
            </a:r>
            <a:r>
              <a:rPr lang="en-US" dirty="0" err="1" smtClean="0"/>
              <a:t>Amanhecer</a:t>
            </a:r>
            <a:r>
              <a:rPr lang="en-US" dirty="0"/>
              <a:t/>
            </a:r>
            <a:br>
              <a:rPr lang="en-US" dirty="0"/>
            </a:br>
            <a:r>
              <a:rPr lang="en-US" dirty="0" smtClean="0"/>
              <a:t> </a:t>
            </a:r>
            <a:r>
              <a:rPr lang="en-US" dirty="0"/>
              <a:t>A Global Spiritualist New Religious Movement from Brazil</a:t>
            </a:r>
            <a:endParaRPr lang="it-IT" dirty="0"/>
          </a:p>
        </p:txBody>
      </p:sp>
      <p:sp>
        <p:nvSpPr>
          <p:cNvPr id="3" name="Sottotitolo 2"/>
          <p:cNvSpPr>
            <a:spLocks noGrp="1"/>
          </p:cNvSpPr>
          <p:nvPr>
            <p:ph type="subTitle" idx="1"/>
          </p:nvPr>
        </p:nvSpPr>
        <p:spPr>
          <a:xfrm>
            <a:off x="4788024" y="4077072"/>
            <a:ext cx="3240360" cy="834008"/>
          </a:xfrm>
        </p:spPr>
        <p:txBody>
          <a:bodyPr>
            <a:normAutofit fontScale="85000" lnSpcReduction="20000"/>
          </a:bodyPr>
          <a:lstStyle/>
          <a:p>
            <a:r>
              <a:rPr lang="it-IT" i="0" dirty="0" smtClean="0"/>
              <a:t>Massimo </a:t>
            </a:r>
            <a:r>
              <a:rPr lang="it-IT" i="0" dirty="0" err="1" smtClean="0"/>
              <a:t>Introvigne</a:t>
            </a:r>
            <a:endParaRPr lang="it-IT" i="0" dirty="0" smtClean="0"/>
          </a:p>
          <a:p>
            <a:r>
              <a:rPr lang="en-US" i="0" dirty="0" smtClean="0"/>
              <a:t>AAR, Chicago, November 17, 2012</a:t>
            </a:r>
            <a:endParaRPr lang="it-IT" i="0" dirty="0"/>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5696" y="3645024"/>
            <a:ext cx="2592288" cy="1944216"/>
          </a:xfrm>
          <a:prstGeom prst="rect">
            <a:avLst/>
          </a:prstGeom>
        </p:spPr>
      </p:pic>
    </p:spTree>
    <p:extLst>
      <p:ext uri="{BB962C8B-B14F-4D97-AF65-F5344CB8AC3E}">
        <p14:creationId xmlns:p14="http://schemas.microsoft.com/office/powerpoint/2010/main" val="32062706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980728"/>
            <a:ext cx="6984776" cy="1000472"/>
          </a:xfrm>
        </p:spPr>
        <p:txBody>
          <a:bodyPr>
            <a:noAutofit/>
          </a:bodyPr>
          <a:lstStyle/>
          <a:p>
            <a:pPr algn="just"/>
            <a:r>
              <a:rPr lang="en-US" sz="1600" cap="none" dirty="0">
                <a:latin typeface="+mn-lt"/>
                <a:cs typeface="Times New Roman" pitchFamily="18" charset="0"/>
              </a:rPr>
              <a:t>Vale do </a:t>
            </a:r>
            <a:r>
              <a:rPr lang="en-US" sz="1600" cap="none" dirty="0" err="1">
                <a:latin typeface="+mn-lt"/>
                <a:cs typeface="Times New Roman" pitchFamily="18" charset="0"/>
              </a:rPr>
              <a:t>Amanhecer</a:t>
            </a:r>
            <a:r>
              <a:rPr lang="en-US" sz="1600" cap="none" dirty="0">
                <a:latin typeface="+mn-lt"/>
                <a:cs typeface="Times New Roman" pitchFamily="18" charset="0"/>
              </a:rPr>
              <a:t> (Valley of Dawn), </a:t>
            </a:r>
            <a:r>
              <a:rPr lang="en-US" sz="1600" cap="none" dirty="0" smtClean="0">
                <a:latin typeface="+mn-lt"/>
                <a:cs typeface="Times New Roman" pitchFamily="18" charset="0"/>
              </a:rPr>
              <a:t>is an </a:t>
            </a:r>
            <a:r>
              <a:rPr lang="en-US" sz="1600" cap="none" dirty="0">
                <a:latin typeface="+mn-lt"/>
                <a:cs typeface="Times New Roman" pitchFamily="18" charset="0"/>
              </a:rPr>
              <a:t>incorporated township located four miles near </a:t>
            </a:r>
            <a:r>
              <a:rPr lang="en-US" sz="1600" cap="none" dirty="0" err="1">
                <a:latin typeface="+mn-lt"/>
                <a:cs typeface="Times New Roman" pitchFamily="18" charset="0"/>
              </a:rPr>
              <a:t>Planaltina</a:t>
            </a:r>
            <a:r>
              <a:rPr lang="en-US" sz="1600" cap="none" dirty="0">
                <a:latin typeface="+mn-lt"/>
                <a:cs typeface="Times New Roman" pitchFamily="18" charset="0"/>
              </a:rPr>
              <a:t>, one of the </a:t>
            </a:r>
            <a:r>
              <a:rPr lang="en-US" sz="1600" cap="none" dirty="0" smtClean="0">
                <a:latin typeface="+mn-lt"/>
                <a:cs typeface="Times New Roman" pitchFamily="18" charset="0"/>
              </a:rPr>
              <a:t>satellite </a:t>
            </a:r>
            <a:r>
              <a:rPr lang="en-US" sz="1600" cap="none" dirty="0">
                <a:latin typeface="+mn-lt"/>
                <a:cs typeface="Times New Roman" pitchFamily="18" charset="0"/>
              </a:rPr>
              <a:t>towns of the Brazilian capital Brasilia</a:t>
            </a:r>
            <a:endParaRPr lang="it-IT" sz="1600" cap="none" dirty="0">
              <a:latin typeface="+mn-lt"/>
              <a:cs typeface="Times New Roman" pitchFamily="18"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2266638"/>
            <a:ext cx="5976664" cy="3390958"/>
          </a:xfrm>
        </p:spPr>
      </p:pic>
    </p:spTree>
    <p:extLst>
      <p:ext uri="{BB962C8B-B14F-4D97-AF65-F5344CB8AC3E}">
        <p14:creationId xmlns:p14="http://schemas.microsoft.com/office/powerpoint/2010/main" val="4087159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en-US" sz="2000" dirty="0">
                <a:latin typeface="+mn-lt"/>
              </a:rPr>
              <a:t>the </a:t>
            </a:r>
            <a:r>
              <a:rPr lang="en-US" sz="2000" dirty="0" smtClean="0">
                <a:latin typeface="+mn-lt"/>
              </a:rPr>
              <a:t>Christian Spiritualist Order </a:t>
            </a:r>
            <a:r>
              <a:rPr lang="en-US" sz="2000" dirty="0">
                <a:latin typeface="+mn-lt"/>
              </a:rPr>
              <a:t>(</a:t>
            </a:r>
            <a:r>
              <a:rPr lang="en-US" sz="2000" dirty="0" err="1">
                <a:latin typeface="+mn-lt"/>
              </a:rPr>
              <a:t>Ordem</a:t>
            </a:r>
            <a:r>
              <a:rPr lang="en-US" sz="2000" dirty="0">
                <a:latin typeface="+mn-lt"/>
              </a:rPr>
              <a:t> </a:t>
            </a:r>
            <a:r>
              <a:rPr lang="en-US" sz="2000" dirty="0" err="1">
                <a:latin typeface="+mn-lt"/>
              </a:rPr>
              <a:t>Espiritualista</a:t>
            </a:r>
            <a:r>
              <a:rPr lang="en-US" sz="2000" dirty="0">
                <a:latin typeface="+mn-lt"/>
              </a:rPr>
              <a:t> </a:t>
            </a:r>
            <a:r>
              <a:rPr lang="en-US" sz="2000" dirty="0" err="1">
                <a:latin typeface="+mn-lt"/>
              </a:rPr>
              <a:t>Cristã</a:t>
            </a:r>
            <a:r>
              <a:rPr lang="en-US" sz="2000" dirty="0">
                <a:latin typeface="+mn-lt"/>
              </a:rPr>
              <a:t>, OEC)</a:t>
            </a:r>
            <a:endParaRPr lang="it-IT" sz="2000" dirty="0">
              <a:latin typeface="+mn-lt"/>
            </a:endParaRPr>
          </a:p>
        </p:txBody>
      </p:sp>
      <p:sp>
        <p:nvSpPr>
          <p:cNvPr id="3" name="Segnaposto contenuto 2"/>
          <p:cNvSpPr>
            <a:spLocks noGrp="1"/>
          </p:cNvSpPr>
          <p:nvPr>
            <p:ph idx="1"/>
          </p:nvPr>
        </p:nvSpPr>
        <p:spPr>
          <a:xfrm>
            <a:off x="1371600" y="2420888"/>
            <a:ext cx="3344416" cy="3065513"/>
          </a:xfrm>
        </p:spPr>
        <p:txBody>
          <a:bodyPr>
            <a:normAutofit/>
          </a:bodyPr>
          <a:lstStyle/>
          <a:p>
            <a:r>
              <a:rPr lang="en-US" dirty="0" smtClean="0"/>
              <a:t>The Vale is the headquarters of the largest </a:t>
            </a:r>
            <a:r>
              <a:rPr lang="en-US" dirty="0"/>
              <a:t>Brazilian new religious movement</a:t>
            </a:r>
            <a:r>
              <a:rPr lang="en-US" dirty="0" smtClean="0"/>
              <a:t>, the </a:t>
            </a:r>
            <a:r>
              <a:rPr lang="en-US" dirty="0" err="1" smtClean="0"/>
              <a:t>Ordem</a:t>
            </a:r>
            <a:r>
              <a:rPr lang="en-US" dirty="0" smtClean="0"/>
              <a:t> </a:t>
            </a:r>
            <a:r>
              <a:rPr lang="en-US" dirty="0" err="1" smtClean="0"/>
              <a:t>Espiritualista</a:t>
            </a:r>
            <a:r>
              <a:rPr lang="en-US" dirty="0" smtClean="0"/>
              <a:t> </a:t>
            </a:r>
            <a:r>
              <a:rPr lang="en-US" dirty="0" err="1" smtClean="0"/>
              <a:t>Cristã</a:t>
            </a:r>
            <a:r>
              <a:rPr lang="en-US" dirty="0" smtClean="0"/>
              <a:t> (OEC, Christian Spiritualist Order), which currently claims some </a:t>
            </a:r>
            <a:r>
              <a:rPr lang="en-US" dirty="0"/>
              <a:t>500,000 </a:t>
            </a:r>
            <a:r>
              <a:rPr lang="en-US" dirty="0" smtClean="0"/>
              <a:t>members</a:t>
            </a:r>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2040" y="2420888"/>
            <a:ext cx="3157668" cy="2736304"/>
          </a:xfrm>
          <a:prstGeom prst="rect">
            <a:avLst/>
          </a:prstGeom>
        </p:spPr>
      </p:pic>
    </p:spTree>
    <p:extLst>
      <p:ext uri="{BB962C8B-B14F-4D97-AF65-F5344CB8AC3E}">
        <p14:creationId xmlns:p14="http://schemas.microsoft.com/office/powerpoint/2010/main" val="24251645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5616" y="1268760"/>
            <a:ext cx="6984776" cy="936104"/>
          </a:xfrm>
        </p:spPr>
        <p:txBody>
          <a:bodyPr>
            <a:normAutofit fontScale="90000"/>
          </a:bodyPr>
          <a:lstStyle/>
          <a:p>
            <a:r>
              <a:rPr lang="en-US" sz="1800" dirty="0"/>
              <a:t>150,000 </a:t>
            </a:r>
            <a:r>
              <a:rPr lang="en-US" sz="1800" cap="none" dirty="0">
                <a:latin typeface="+mn-lt"/>
              </a:rPr>
              <a:t>Brazilian members live in the Federal District, and the Vale has a population of 20,000, although it now also hosts Catholic and Pentecostal </a:t>
            </a:r>
            <a:r>
              <a:rPr lang="en-US" sz="1800" cap="none" dirty="0" smtClean="0">
                <a:latin typeface="+mn-lt"/>
              </a:rPr>
              <a:t>families</a:t>
            </a:r>
            <a:r>
              <a:rPr lang="it-IT" sz="1800" dirty="0"/>
              <a:t/>
            </a:r>
            <a:br>
              <a:rPr lang="it-IT" sz="1800" dirty="0"/>
            </a:br>
            <a:endParaRPr lang="it-IT" sz="1800" dirty="0">
              <a:latin typeface="+mn-lt"/>
            </a:endParaRPr>
          </a:p>
        </p:txBody>
      </p:sp>
      <p:pic>
        <p:nvPicPr>
          <p:cNvPr id="6" name="Segnaposto contenut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95736" y="2348881"/>
            <a:ext cx="4896544" cy="3262323"/>
          </a:xfrm>
        </p:spPr>
      </p:pic>
    </p:spTree>
    <p:extLst>
      <p:ext uri="{BB962C8B-B14F-4D97-AF65-F5344CB8AC3E}">
        <p14:creationId xmlns:p14="http://schemas.microsoft.com/office/powerpoint/2010/main" val="12102542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5616" y="1124744"/>
            <a:ext cx="6912768" cy="864096"/>
          </a:xfrm>
        </p:spPr>
        <p:txBody>
          <a:bodyPr>
            <a:normAutofit/>
          </a:bodyPr>
          <a:lstStyle/>
          <a:p>
            <a:pPr algn="just"/>
            <a:r>
              <a:rPr lang="en-US" sz="1600" cap="none" dirty="0" smtClean="0"/>
              <a:t>In </a:t>
            </a:r>
            <a:r>
              <a:rPr lang="en-US" sz="1600" cap="none" dirty="0" err="1" smtClean="0"/>
              <a:t>Planaltina</a:t>
            </a:r>
            <a:r>
              <a:rPr lang="en-US" sz="1600" cap="none" dirty="0" smtClean="0"/>
              <a:t> I </a:t>
            </a:r>
            <a:r>
              <a:rPr lang="en-US" sz="1600" cap="none" dirty="0"/>
              <a:t>counted some 30 Pentecostal houses of worship </a:t>
            </a:r>
            <a:r>
              <a:rPr lang="en-US" sz="1600" cap="none" dirty="0" smtClean="0"/>
              <a:t>and was told that Pentecostals now outnumber Catholics in terms of Sunday practice</a:t>
            </a:r>
            <a:endParaRPr lang="it-IT" sz="1600" cap="none" dirty="0">
              <a:latin typeface="+mn-lt"/>
            </a:endParaRPr>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83768" y="2348880"/>
            <a:ext cx="4427335" cy="3324526"/>
          </a:xfrm>
        </p:spPr>
      </p:pic>
    </p:spTree>
    <p:extLst>
      <p:ext uri="{BB962C8B-B14F-4D97-AF65-F5344CB8AC3E}">
        <p14:creationId xmlns:p14="http://schemas.microsoft.com/office/powerpoint/2010/main" val="2310115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5616" y="1124744"/>
            <a:ext cx="6912768" cy="856456"/>
          </a:xfrm>
        </p:spPr>
        <p:txBody>
          <a:bodyPr>
            <a:noAutofit/>
          </a:bodyPr>
          <a:lstStyle/>
          <a:p>
            <a:r>
              <a:rPr lang="en-US" sz="2800" dirty="0"/>
              <a:t>Neiva Chaves </a:t>
            </a:r>
            <a:r>
              <a:rPr lang="en-US" sz="2800" dirty="0" err="1"/>
              <a:t>Zelaya</a:t>
            </a:r>
            <a:r>
              <a:rPr lang="en-US" sz="2800" dirty="0"/>
              <a:t> </a:t>
            </a:r>
            <a:r>
              <a:rPr lang="en-US" sz="2800" dirty="0" smtClean="0"/>
              <a:t/>
            </a:r>
            <a:br>
              <a:rPr lang="en-US" sz="2800" dirty="0" smtClean="0"/>
            </a:br>
            <a:r>
              <a:rPr lang="en-US" sz="2800" dirty="0" smtClean="0"/>
              <a:t>(TIA NEIVA, 1925-1985</a:t>
            </a:r>
            <a:r>
              <a:rPr lang="en-US" sz="2800" dirty="0"/>
              <a:t>)</a:t>
            </a:r>
            <a:endParaRPr lang="it-IT" sz="2800" dirty="0"/>
          </a:p>
        </p:txBody>
      </p:sp>
      <p:sp>
        <p:nvSpPr>
          <p:cNvPr id="3" name="Segnaposto contenuto 2"/>
          <p:cNvSpPr>
            <a:spLocks noGrp="1"/>
          </p:cNvSpPr>
          <p:nvPr>
            <p:ph idx="1"/>
          </p:nvPr>
        </p:nvSpPr>
        <p:spPr>
          <a:xfrm>
            <a:off x="1371600" y="2420888"/>
            <a:ext cx="3128392" cy="3065513"/>
          </a:xfrm>
        </p:spPr>
        <p:txBody>
          <a:bodyPr>
            <a:normAutofit fontScale="92500"/>
          </a:bodyPr>
          <a:lstStyle/>
          <a:p>
            <a:r>
              <a:rPr lang="it-IT" dirty="0" smtClean="0"/>
              <a:t>1925 </a:t>
            </a:r>
            <a:r>
              <a:rPr lang="it-IT" dirty="0" err="1" smtClean="0"/>
              <a:t>Born</a:t>
            </a:r>
            <a:r>
              <a:rPr lang="it-IT" dirty="0" smtClean="0"/>
              <a:t> in </a:t>
            </a:r>
            <a:r>
              <a:rPr lang="it-IT" dirty="0" err="1" smtClean="0"/>
              <a:t>Propriá</a:t>
            </a:r>
            <a:r>
              <a:rPr lang="it-IT" dirty="0" smtClean="0"/>
              <a:t> (Sergipe)</a:t>
            </a:r>
          </a:p>
          <a:p>
            <a:r>
              <a:rPr lang="it-IT" dirty="0" smtClean="0"/>
              <a:t>1955 A </a:t>
            </a:r>
            <a:r>
              <a:rPr lang="it-IT" dirty="0" err="1" smtClean="0"/>
              <a:t>widow</a:t>
            </a:r>
            <a:r>
              <a:rPr lang="it-IT" dirty="0" smtClean="0"/>
              <a:t> with </a:t>
            </a:r>
            <a:r>
              <a:rPr lang="it-IT" dirty="0" err="1" smtClean="0"/>
              <a:t>four</a:t>
            </a:r>
            <a:r>
              <a:rPr lang="it-IT" dirty="0" smtClean="0"/>
              <a:t> </a:t>
            </a:r>
            <a:r>
              <a:rPr lang="it-IT" dirty="0" err="1" smtClean="0"/>
              <a:t>sons</a:t>
            </a:r>
            <a:r>
              <a:rPr lang="it-IT" dirty="0" smtClean="0"/>
              <a:t>, </a:t>
            </a:r>
            <a:r>
              <a:rPr lang="it-IT" dirty="0" err="1" smtClean="0"/>
              <a:t>becomes</a:t>
            </a:r>
            <a:r>
              <a:rPr lang="it-IT" dirty="0" smtClean="0"/>
              <a:t> the first </a:t>
            </a:r>
            <a:r>
              <a:rPr lang="it-IT" dirty="0" err="1" smtClean="0"/>
              <a:t>Brazilian</a:t>
            </a:r>
            <a:r>
              <a:rPr lang="it-IT" dirty="0" smtClean="0"/>
              <a:t> woman truck driver</a:t>
            </a:r>
          </a:p>
          <a:p>
            <a:r>
              <a:rPr lang="it-IT" dirty="0" smtClean="0"/>
              <a:t>1956 </a:t>
            </a:r>
            <a:r>
              <a:rPr lang="it-IT" dirty="0" err="1" smtClean="0"/>
              <a:t>Moves</a:t>
            </a:r>
            <a:r>
              <a:rPr lang="it-IT" dirty="0" smtClean="0"/>
              <a:t> to Brasilia</a:t>
            </a:r>
          </a:p>
          <a:p>
            <a:r>
              <a:rPr lang="it-IT" dirty="0" smtClean="0"/>
              <a:t>1958 First </a:t>
            </a:r>
            <a:r>
              <a:rPr lang="it-IT" dirty="0" err="1" smtClean="0"/>
              <a:t>visions</a:t>
            </a:r>
            <a:r>
              <a:rPr lang="it-IT" dirty="0" smtClean="0"/>
              <a:t> of </a:t>
            </a:r>
            <a:r>
              <a:rPr lang="it-IT" dirty="0" err="1" smtClean="0"/>
              <a:t>spirits</a:t>
            </a:r>
            <a:r>
              <a:rPr lang="it-IT" dirty="0" smtClean="0"/>
              <a:t> </a:t>
            </a:r>
            <a:r>
              <a:rPr lang="en-US" dirty="0" smtClean="0"/>
              <a:t>(as a pious Catholic, she rejects them)</a:t>
            </a: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32" y="2267134"/>
            <a:ext cx="2880320" cy="3366075"/>
          </a:xfrm>
          <a:prstGeom prst="rect">
            <a:avLst/>
          </a:prstGeom>
        </p:spPr>
      </p:pic>
    </p:spTree>
    <p:extLst>
      <p:ext uri="{BB962C8B-B14F-4D97-AF65-F5344CB8AC3E}">
        <p14:creationId xmlns:p14="http://schemas.microsoft.com/office/powerpoint/2010/main" val="15778745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1052736"/>
            <a:ext cx="7056784" cy="1072480"/>
          </a:xfrm>
        </p:spPr>
        <p:txBody>
          <a:bodyPr>
            <a:normAutofit fontScale="90000"/>
          </a:bodyPr>
          <a:lstStyle/>
          <a:p>
            <a:r>
              <a:rPr lang="en-US" dirty="0" err="1"/>
              <a:t>União</a:t>
            </a:r>
            <a:r>
              <a:rPr lang="en-US" dirty="0"/>
              <a:t> </a:t>
            </a:r>
            <a:r>
              <a:rPr lang="en-US" dirty="0" err="1"/>
              <a:t>Espiritualista</a:t>
            </a:r>
            <a:r>
              <a:rPr lang="en-US" dirty="0"/>
              <a:t> Seta </a:t>
            </a:r>
            <a:r>
              <a:rPr lang="en-US" dirty="0" err="1"/>
              <a:t>Branca</a:t>
            </a:r>
            <a:r>
              <a:rPr lang="en-US" dirty="0"/>
              <a:t> </a:t>
            </a:r>
            <a:r>
              <a:rPr lang="en-US" dirty="0" smtClean="0"/>
              <a:t>(1959-1964)</a:t>
            </a:r>
            <a:endParaRPr lang="it-IT" dirty="0"/>
          </a:p>
        </p:txBody>
      </p:sp>
      <p:sp>
        <p:nvSpPr>
          <p:cNvPr id="3" name="Segnaposto contenuto 2"/>
          <p:cNvSpPr>
            <a:spLocks noGrp="1"/>
          </p:cNvSpPr>
          <p:nvPr>
            <p:ph idx="1"/>
          </p:nvPr>
        </p:nvSpPr>
        <p:spPr>
          <a:xfrm>
            <a:off x="4427984" y="2348880"/>
            <a:ext cx="3384376" cy="3240360"/>
          </a:xfrm>
        </p:spPr>
        <p:txBody>
          <a:bodyPr>
            <a:normAutofit fontScale="85000" lnSpcReduction="20000"/>
          </a:bodyPr>
          <a:lstStyle/>
          <a:p>
            <a:r>
              <a:rPr lang="en-US" dirty="0" smtClean="0"/>
              <a:t>1959 Neiva </a:t>
            </a:r>
            <a:r>
              <a:rPr lang="en-US" dirty="0" smtClean="0"/>
              <a:t>meets </a:t>
            </a:r>
            <a:r>
              <a:rPr lang="en-US" dirty="0" smtClean="0"/>
              <a:t>Spiritualist medium Dona </a:t>
            </a:r>
            <a:r>
              <a:rPr lang="en-US" dirty="0" err="1" smtClean="0"/>
              <a:t>Neném</a:t>
            </a:r>
            <a:endParaRPr lang="en-US" dirty="0" smtClean="0"/>
          </a:p>
          <a:p>
            <a:r>
              <a:rPr lang="en-US" dirty="0" err="1" smtClean="0"/>
              <a:t>Neném</a:t>
            </a:r>
            <a:r>
              <a:rPr lang="en-US" dirty="0" smtClean="0"/>
              <a:t> tells Neiva that her messages are from </a:t>
            </a:r>
            <a:r>
              <a:rPr lang="en-US" dirty="0" err="1"/>
              <a:t>Pai</a:t>
            </a:r>
            <a:r>
              <a:rPr lang="en-US" dirty="0"/>
              <a:t> Seta </a:t>
            </a:r>
            <a:r>
              <a:rPr lang="en-US" dirty="0" err="1"/>
              <a:t>Branca</a:t>
            </a:r>
            <a:r>
              <a:rPr lang="en-US" dirty="0"/>
              <a:t> (Father White Arrow), a powerful Native American </a:t>
            </a:r>
            <a:r>
              <a:rPr lang="en-US" dirty="0" smtClean="0"/>
              <a:t>spirit</a:t>
            </a:r>
          </a:p>
          <a:p>
            <a:r>
              <a:rPr lang="en-US" dirty="0" smtClean="0"/>
              <a:t>Neiva and </a:t>
            </a:r>
            <a:r>
              <a:rPr lang="en-US" dirty="0" err="1" smtClean="0"/>
              <a:t>Neném</a:t>
            </a:r>
            <a:r>
              <a:rPr lang="en-US" dirty="0" smtClean="0"/>
              <a:t> establish in </a:t>
            </a:r>
            <a:r>
              <a:rPr lang="en-US" dirty="0" err="1" smtClean="0"/>
              <a:t>Nucleo</a:t>
            </a:r>
            <a:r>
              <a:rPr lang="en-US" dirty="0" smtClean="0"/>
              <a:t> </a:t>
            </a:r>
            <a:r>
              <a:rPr lang="en-US" dirty="0" err="1" smtClean="0"/>
              <a:t>Bandeirante</a:t>
            </a:r>
            <a:r>
              <a:rPr lang="en-US" dirty="0" smtClean="0"/>
              <a:t>, near Brasilia, the </a:t>
            </a:r>
            <a:r>
              <a:rPr lang="en-US" dirty="0" err="1"/>
              <a:t>União</a:t>
            </a:r>
            <a:r>
              <a:rPr lang="en-US" dirty="0"/>
              <a:t> </a:t>
            </a:r>
            <a:r>
              <a:rPr lang="en-US" dirty="0" err="1"/>
              <a:t>Espiritualista</a:t>
            </a:r>
            <a:r>
              <a:rPr lang="en-US" dirty="0"/>
              <a:t> Seta </a:t>
            </a:r>
            <a:r>
              <a:rPr lang="en-US" dirty="0" err="1"/>
              <a:t>Branca</a:t>
            </a:r>
            <a:r>
              <a:rPr lang="en-US" dirty="0"/>
              <a:t> </a:t>
            </a:r>
            <a:endParaRPr lang="en-US" dirty="0" smtClean="0"/>
          </a:p>
          <a:p>
            <a:r>
              <a:rPr lang="en-US" dirty="0" smtClean="0"/>
              <a:t>1960-1964 Communal experiment in the Serra de </a:t>
            </a:r>
            <a:r>
              <a:rPr lang="en-US" dirty="0" err="1" smtClean="0"/>
              <a:t>Ouro</a:t>
            </a:r>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64" y="2215940"/>
            <a:ext cx="2304256" cy="3472949"/>
          </a:xfrm>
          <a:prstGeom prst="rect">
            <a:avLst/>
          </a:prstGeom>
        </p:spPr>
      </p:pic>
    </p:spTree>
    <p:extLst>
      <p:ext uri="{BB962C8B-B14F-4D97-AF65-F5344CB8AC3E}">
        <p14:creationId xmlns:p14="http://schemas.microsoft.com/office/powerpoint/2010/main" val="39086468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err="1" smtClean="0"/>
              <a:t>Taguatinga</a:t>
            </a:r>
            <a:r>
              <a:rPr lang="en-US" dirty="0" smtClean="0"/>
              <a:t> (1964-1968)</a:t>
            </a:r>
            <a:endParaRPr lang="it-IT" dirty="0"/>
          </a:p>
        </p:txBody>
      </p:sp>
      <p:sp>
        <p:nvSpPr>
          <p:cNvPr id="3" name="Segnaposto contenuto 2"/>
          <p:cNvSpPr>
            <a:spLocks noGrp="1"/>
          </p:cNvSpPr>
          <p:nvPr>
            <p:ph idx="1"/>
          </p:nvPr>
        </p:nvSpPr>
        <p:spPr>
          <a:xfrm>
            <a:off x="1115616" y="2276872"/>
            <a:ext cx="4176464" cy="3600400"/>
          </a:xfrm>
        </p:spPr>
        <p:txBody>
          <a:bodyPr>
            <a:normAutofit fontScale="77500" lnSpcReduction="20000"/>
          </a:bodyPr>
          <a:lstStyle/>
          <a:p>
            <a:r>
              <a:rPr lang="en-US" dirty="0" smtClean="0"/>
              <a:t>1964: Separation between </a:t>
            </a:r>
            <a:r>
              <a:rPr lang="en-US" dirty="0" err="1" smtClean="0"/>
              <a:t>Neném</a:t>
            </a:r>
            <a:r>
              <a:rPr lang="en-US" dirty="0" smtClean="0"/>
              <a:t>, who keeps the name </a:t>
            </a:r>
            <a:r>
              <a:rPr lang="en-US" dirty="0" err="1" smtClean="0"/>
              <a:t>União</a:t>
            </a:r>
            <a:r>
              <a:rPr lang="en-US" dirty="0" smtClean="0"/>
              <a:t> </a:t>
            </a:r>
            <a:r>
              <a:rPr lang="en-US" dirty="0" err="1" smtClean="0"/>
              <a:t>Espiritualista</a:t>
            </a:r>
            <a:r>
              <a:rPr lang="en-US" dirty="0" smtClean="0"/>
              <a:t> Seta </a:t>
            </a:r>
            <a:r>
              <a:rPr lang="en-US" dirty="0" err="1" smtClean="0"/>
              <a:t>Branca</a:t>
            </a:r>
            <a:r>
              <a:rPr lang="en-US" dirty="0" smtClean="0"/>
              <a:t> and moves to </a:t>
            </a:r>
            <a:r>
              <a:rPr lang="en-US" dirty="0" err="1" smtClean="0"/>
              <a:t>Goiânia</a:t>
            </a:r>
            <a:r>
              <a:rPr lang="en-US" dirty="0" smtClean="0"/>
              <a:t>, and Neiva, who incorporates the OEC and establishes a commune in </a:t>
            </a:r>
            <a:r>
              <a:rPr lang="en-US" dirty="0" err="1" smtClean="0"/>
              <a:t>Taguatinga</a:t>
            </a:r>
            <a:endParaRPr lang="en-US" dirty="0" smtClean="0"/>
          </a:p>
          <a:p>
            <a:r>
              <a:rPr lang="en-US" dirty="0" smtClean="0"/>
              <a:t>1965: Neiva meets </a:t>
            </a:r>
            <a:r>
              <a:rPr lang="en-US" dirty="0" err="1" smtClean="0"/>
              <a:t>Mário</a:t>
            </a:r>
            <a:r>
              <a:rPr lang="en-US" dirty="0" smtClean="0"/>
              <a:t> </a:t>
            </a:r>
            <a:r>
              <a:rPr lang="en-US" dirty="0" err="1" smtClean="0"/>
              <a:t>Sassi</a:t>
            </a:r>
            <a:r>
              <a:rPr lang="en-US" dirty="0" smtClean="0"/>
              <a:t> </a:t>
            </a:r>
            <a:r>
              <a:rPr lang="en-US" dirty="0"/>
              <a:t>(1921-1994), a PR officer for the University of Brasilia and a leader of the Catholic left-wing movement JOC (Catholic Youth Workers). Eventually, </a:t>
            </a:r>
            <a:r>
              <a:rPr lang="en-US" dirty="0" err="1"/>
              <a:t>Sassi</a:t>
            </a:r>
            <a:r>
              <a:rPr lang="en-US" dirty="0"/>
              <a:t> </a:t>
            </a:r>
            <a:r>
              <a:rPr lang="en-US" dirty="0" smtClean="0"/>
              <a:t>leaves </a:t>
            </a:r>
            <a:r>
              <a:rPr lang="en-US" dirty="0"/>
              <a:t>his </a:t>
            </a:r>
            <a:r>
              <a:rPr lang="en-US" dirty="0" smtClean="0"/>
              <a:t>sociologist wife, </a:t>
            </a:r>
            <a:r>
              <a:rPr lang="en-US" dirty="0"/>
              <a:t>five children and his job, and </a:t>
            </a:r>
            <a:r>
              <a:rPr lang="en-US" dirty="0" smtClean="0"/>
              <a:t>goes </a:t>
            </a:r>
            <a:r>
              <a:rPr lang="en-US" dirty="0"/>
              <a:t>to live with </a:t>
            </a:r>
            <a:r>
              <a:rPr lang="en-US" dirty="0" smtClean="0"/>
              <a:t>Neiva</a:t>
            </a:r>
          </a:p>
          <a:p>
            <a:r>
              <a:rPr lang="en-US" dirty="0" smtClean="0"/>
              <a:t>1968: The OEC loses title to the land in </a:t>
            </a:r>
            <a:r>
              <a:rPr lang="en-US" dirty="0" err="1" smtClean="0"/>
              <a:t>Taguatinga</a:t>
            </a:r>
            <a:r>
              <a:rPr lang="en-US" dirty="0" smtClean="0"/>
              <a:t> and buys land in what will become the Vale do </a:t>
            </a:r>
            <a:r>
              <a:rPr lang="en-US" dirty="0" err="1" smtClean="0"/>
              <a:t>Amanhecer</a:t>
            </a:r>
            <a:r>
              <a:rPr lang="en-US" dirty="0" smtClean="0"/>
              <a:t>  </a:t>
            </a: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2251101"/>
            <a:ext cx="2457440" cy="3336945"/>
          </a:xfrm>
          <a:prstGeom prst="rect">
            <a:avLst/>
          </a:prstGeom>
        </p:spPr>
      </p:pic>
    </p:spTree>
    <p:extLst>
      <p:ext uri="{BB962C8B-B14F-4D97-AF65-F5344CB8AC3E}">
        <p14:creationId xmlns:p14="http://schemas.microsoft.com/office/powerpoint/2010/main" val="19063861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5616" y="1052736"/>
            <a:ext cx="6984776" cy="1072480"/>
          </a:xfrm>
        </p:spPr>
        <p:txBody>
          <a:bodyPr>
            <a:normAutofit fontScale="90000"/>
          </a:bodyPr>
          <a:lstStyle/>
          <a:p>
            <a:r>
              <a:rPr lang="en-US" dirty="0" smtClean="0"/>
              <a:t>Developing the VALE (1968-1985)</a:t>
            </a:r>
            <a:endParaRPr lang="it-IT" dirty="0"/>
          </a:p>
        </p:txBody>
      </p:sp>
      <p:sp>
        <p:nvSpPr>
          <p:cNvPr id="3" name="Segnaposto contenuto 2"/>
          <p:cNvSpPr>
            <a:spLocks noGrp="1"/>
          </p:cNvSpPr>
          <p:nvPr>
            <p:ph idx="1"/>
          </p:nvPr>
        </p:nvSpPr>
        <p:spPr>
          <a:xfrm>
            <a:off x="827584" y="2276872"/>
            <a:ext cx="2880320" cy="3384376"/>
          </a:xfrm>
        </p:spPr>
        <p:txBody>
          <a:bodyPr>
            <a:normAutofit fontScale="70000" lnSpcReduction="20000"/>
          </a:bodyPr>
          <a:lstStyle/>
          <a:p>
            <a:r>
              <a:rPr lang="en-US" dirty="0" err="1"/>
              <a:t>Sassi</a:t>
            </a:r>
            <a:r>
              <a:rPr lang="en-US" dirty="0"/>
              <a:t>, a city intellectual, </a:t>
            </a:r>
            <a:r>
              <a:rPr lang="en-US" dirty="0" smtClean="0"/>
              <a:t>becomes </a:t>
            </a:r>
            <a:r>
              <a:rPr lang="en-US" dirty="0"/>
              <a:t>the twin leader of the Vale, and </a:t>
            </a:r>
            <a:r>
              <a:rPr lang="en-US" dirty="0" smtClean="0"/>
              <a:t>elaborates </a:t>
            </a:r>
            <a:r>
              <a:rPr lang="en-US" dirty="0"/>
              <a:t>its complex doctrine based on </a:t>
            </a:r>
            <a:r>
              <a:rPr lang="en-US" dirty="0" smtClean="0"/>
              <a:t>Neiva’s </a:t>
            </a:r>
            <a:r>
              <a:rPr lang="en-US" dirty="0"/>
              <a:t>visions. </a:t>
            </a:r>
            <a:r>
              <a:rPr lang="en-US" dirty="0" smtClean="0"/>
              <a:t>His </a:t>
            </a:r>
            <a:r>
              <a:rPr lang="en-US" dirty="0"/>
              <a:t>very effective </a:t>
            </a:r>
            <a:r>
              <a:rPr lang="en-US" dirty="0" smtClean="0"/>
              <a:t>administrative leadership assures </a:t>
            </a:r>
            <a:r>
              <a:rPr lang="en-US" dirty="0"/>
              <a:t>the growth of the Vale community from a few hundred to several thousand </a:t>
            </a:r>
            <a:r>
              <a:rPr lang="en-US" dirty="0" smtClean="0"/>
              <a:t>members. </a:t>
            </a:r>
          </a:p>
          <a:p>
            <a:r>
              <a:rPr lang="en-US" dirty="0" err="1" smtClean="0"/>
              <a:t>Sassi</a:t>
            </a:r>
            <a:r>
              <a:rPr lang="en-US" dirty="0" smtClean="0"/>
              <a:t> focuses on building the Vale as a closed community (without outsiders) rather than on expanding the movement outside the Vale</a:t>
            </a:r>
          </a:p>
          <a:p>
            <a:r>
              <a:rPr lang="en-US" dirty="0" smtClean="0"/>
              <a:t>November </a:t>
            </a:r>
            <a:r>
              <a:rPr lang="en-US" dirty="0"/>
              <a:t>15, </a:t>
            </a:r>
            <a:r>
              <a:rPr lang="en-US" dirty="0" smtClean="0"/>
              <a:t>1985: Death of Neiva</a:t>
            </a: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0202" y="2399686"/>
            <a:ext cx="4428492" cy="2952328"/>
          </a:xfrm>
          <a:prstGeom prst="rect">
            <a:avLst/>
          </a:prstGeom>
        </p:spPr>
      </p:pic>
    </p:spTree>
    <p:extLst>
      <p:ext uri="{BB962C8B-B14F-4D97-AF65-F5344CB8AC3E}">
        <p14:creationId xmlns:p14="http://schemas.microsoft.com/office/powerpoint/2010/main" val="15735996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NEIVA’s GRAVE</a:t>
            </a:r>
            <a:endParaRPr lang="it-IT" dirty="0"/>
          </a:p>
        </p:txBody>
      </p:sp>
      <p:sp>
        <p:nvSpPr>
          <p:cNvPr id="3" name="Segnaposto contenuto 2"/>
          <p:cNvSpPr>
            <a:spLocks noGrp="1"/>
          </p:cNvSpPr>
          <p:nvPr>
            <p:ph idx="1"/>
          </p:nvPr>
        </p:nvSpPr>
        <p:spPr>
          <a:xfrm>
            <a:off x="5220072" y="2314832"/>
            <a:ext cx="2952328" cy="3202400"/>
          </a:xfrm>
        </p:spPr>
        <p:txBody>
          <a:bodyPr>
            <a:normAutofit lnSpcReduction="10000"/>
          </a:bodyPr>
          <a:lstStyle/>
          <a:p>
            <a:r>
              <a:rPr lang="en-US" dirty="0" smtClean="0"/>
              <a:t>Neiva’s grave is in the cemetery of </a:t>
            </a:r>
            <a:r>
              <a:rPr lang="en-US" dirty="0" err="1" smtClean="0"/>
              <a:t>Planaltina</a:t>
            </a:r>
            <a:r>
              <a:rPr lang="en-US" dirty="0" smtClean="0"/>
              <a:t>. According to the beliefs of the movement, the discarded body is not particularly important, and – although occasionally visited – the grave is not a central place of pilgrimage</a:t>
            </a:r>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2386840"/>
            <a:ext cx="4077845" cy="3058384"/>
          </a:xfrm>
          <a:prstGeom prst="rect">
            <a:avLst/>
          </a:prstGeom>
        </p:spPr>
      </p:pic>
    </p:spTree>
    <p:extLst>
      <p:ext uri="{BB962C8B-B14F-4D97-AF65-F5344CB8AC3E}">
        <p14:creationId xmlns:p14="http://schemas.microsoft.com/office/powerpoint/2010/main" val="24169667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1268760"/>
            <a:ext cx="7128792" cy="613792"/>
          </a:xfrm>
        </p:spPr>
        <p:txBody>
          <a:bodyPr>
            <a:normAutofit fontScale="90000"/>
          </a:bodyPr>
          <a:lstStyle/>
          <a:p>
            <a:r>
              <a:rPr lang="en-US" dirty="0" smtClean="0"/>
              <a:t>THE SASSI SCHISM(1985-1994)</a:t>
            </a:r>
            <a:endParaRPr lang="it-IT" dirty="0"/>
          </a:p>
        </p:txBody>
      </p:sp>
      <p:sp>
        <p:nvSpPr>
          <p:cNvPr id="3" name="Segnaposto contenuto 2"/>
          <p:cNvSpPr>
            <a:spLocks noGrp="1"/>
          </p:cNvSpPr>
          <p:nvPr>
            <p:ph idx="1"/>
          </p:nvPr>
        </p:nvSpPr>
        <p:spPr>
          <a:xfrm>
            <a:off x="4283968" y="2276872"/>
            <a:ext cx="3992488" cy="3528392"/>
          </a:xfrm>
        </p:spPr>
        <p:txBody>
          <a:bodyPr>
            <a:normAutofit fontScale="77500" lnSpcReduction="20000"/>
          </a:bodyPr>
          <a:lstStyle/>
          <a:p>
            <a:r>
              <a:rPr lang="en-US" dirty="0" smtClean="0"/>
              <a:t>Neiva is succeeded by a three-member directorate including </a:t>
            </a:r>
            <a:r>
              <a:rPr lang="en-US" dirty="0" err="1" smtClean="0"/>
              <a:t>Sassi</a:t>
            </a:r>
            <a:endParaRPr lang="en-US" dirty="0" smtClean="0"/>
          </a:p>
          <a:p>
            <a:r>
              <a:rPr lang="en-US" dirty="0" smtClean="0"/>
              <a:t>A conflict emerges between </a:t>
            </a:r>
            <a:r>
              <a:rPr lang="en-US" dirty="0" err="1" smtClean="0"/>
              <a:t>Sassi</a:t>
            </a:r>
            <a:r>
              <a:rPr lang="en-US" dirty="0" smtClean="0"/>
              <a:t>, who wants to keep the Vale closed to outsiders without incorporating it as a town, and the others, who seek the advantages of incorporation in terms of services provided by the government, even if this means opening the Vale to non-members</a:t>
            </a:r>
          </a:p>
          <a:p>
            <a:r>
              <a:rPr lang="en-US" dirty="0" err="1" smtClean="0"/>
              <a:t>Sassi</a:t>
            </a:r>
            <a:r>
              <a:rPr lang="en-US" dirty="0" smtClean="0"/>
              <a:t> leaves and establishes the Universal Order of the Great Initiates. He dies in 1994 without having achieved any significant success. He is still honored in the Vale.</a:t>
            </a:r>
          </a:p>
          <a:p>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2639341"/>
            <a:ext cx="3336370" cy="2502278"/>
          </a:xfrm>
          <a:prstGeom prst="rect">
            <a:avLst/>
          </a:prstGeom>
        </p:spPr>
      </p:pic>
    </p:spTree>
    <p:extLst>
      <p:ext uri="{BB962C8B-B14F-4D97-AF65-F5344CB8AC3E}">
        <p14:creationId xmlns:p14="http://schemas.microsoft.com/office/powerpoint/2010/main" val="5988511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1340768"/>
            <a:ext cx="7488832" cy="640432"/>
          </a:xfrm>
        </p:spPr>
        <p:txBody>
          <a:bodyPr>
            <a:normAutofit fontScale="90000"/>
          </a:bodyPr>
          <a:lstStyle/>
          <a:p>
            <a:r>
              <a:rPr lang="en-US" dirty="0" smtClean="0"/>
              <a:t>GLOBAL EXPANSION (1995-2012)</a:t>
            </a:r>
            <a:endParaRPr lang="it-IT" dirty="0"/>
          </a:p>
        </p:txBody>
      </p:sp>
      <p:sp>
        <p:nvSpPr>
          <p:cNvPr id="3" name="Segnaposto contenuto 2"/>
          <p:cNvSpPr>
            <a:spLocks noGrp="1"/>
          </p:cNvSpPr>
          <p:nvPr>
            <p:ph idx="1"/>
          </p:nvPr>
        </p:nvSpPr>
        <p:spPr>
          <a:xfrm>
            <a:off x="827584" y="2348880"/>
            <a:ext cx="3816424" cy="3600400"/>
          </a:xfrm>
        </p:spPr>
        <p:txBody>
          <a:bodyPr>
            <a:normAutofit fontScale="85000" lnSpcReduction="10000"/>
          </a:bodyPr>
          <a:lstStyle/>
          <a:p>
            <a:r>
              <a:rPr lang="en-US" dirty="0" smtClean="0"/>
              <a:t>The incorporation allowed the movement to devote its resources to world expansion</a:t>
            </a:r>
          </a:p>
          <a:p>
            <a:r>
              <a:rPr lang="en-US" dirty="0" smtClean="0"/>
              <a:t>Although some predicted the demise of the movement after the death of the founders, the contrary happened: currently there are </a:t>
            </a:r>
            <a:r>
              <a:rPr lang="en-US" dirty="0"/>
              <a:t>680 temples in Brazil, and several thousand abroad, where temples are maintained in Bolivia </a:t>
            </a:r>
            <a:r>
              <a:rPr lang="en-US" dirty="0" smtClean="0"/>
              <a:t>(3), Uruguay</a:t>
            </a:r>
            <a:r>
              <a:rPr lang="en-US" dirty="0"/>
              <a:t>, the United </a:t>
            </a:r>
            <a:r>
              <a:rPr lang="en-US" dirty="0" smtClean="0"/>
              <a:t>States (Marietta, Georgia), </a:t>
            </a:r>
            <a:r>
              <a:rPr lang="en-US" dirty="0"/>
              <a:t>Portugal (2), Germany, </a:t>
            </a:r>
            <a:r>
              <a:rPr lang="en-US" dirty="0" smtClean="0"/>
              <a:t>Guyana, Trinidad and </a:t>
            </a:r>
            <a:r>
              <a:rPr lang="en-US" dirty="0"/>
              <a:t>Japan</a:t>
            </a:r>
            <a:endParaRPr lang="it-IT" dirty="0"/>
          </a:p>
          <a:p>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4008" y="2492896"/>
            <a:ext cx="3528391" cy="2646293"/>
          </a:xfrm>
          <a:prstGeom prst="rect">
            <a:avLst/>
          </a:prstGeom>
        </p:spPr>
      </p:pic>
    </p:spTree>
    <p:extLst>
      <p:ext uri="{BB962C8B-B14F-4D97-AF65-F5344CB8AC3E}">
        <p14:creationId xmlns:p14="http://schemas.microsoft.com/office/powerpoint/2010/main" val="40390817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31640" y="1124744"/>
            <a:ext cx="6440760" cy="856456"/>
          </a:xfrm>
        </p:spPr>
        <p:txBody>
          <a:bodyPr>
            <a:normAutofit fontScale="90000"/>
          </a:bodyPr>
          <a:lstStyle/>
          <a:p>
            <a:r>
              <a:rPr lang="en-US" sz="1800" cap="none" dirty="0" smtClean="0"/>
              <a:t> The Vale today: a “normal” town of 20,000, with a small minority of non-members, while members are easily identified by their richly colored dresses </a:t>
            </a:r>
            <a:endParaRPr lang="it-IT" sz="1800" cap="none" dirty="0"/>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47664" y="2240321"/>
            <a:ext cx="2282150" cy="1711613"/>
          </a:xfrm>
          <a:prstGeom prst="rect">
            <a:avLst/>
          </a:prstGeom>
          <a:ln>
            <a:noFill/>
          </a:ln>
          <a:effectLst>
            <a:softEdge rad="112500"/>
          </a:effectLst>
        </p:spPr>
      </p:pic>
      <p:pic>
        <p:nvPicPr>
          <p:cNvPr id="7" name="Immagin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9712" y="3773455"/>
            <a:ext cx="2459766" cy="18448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Immagin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2262978"/>
            <a:ext cx="2589752" cy="3453003"/>
          </a:xfrm>
          <a:prstGeom prst="rect">
            <a:avLst/>
          </a:prstGeom>
        </p:spPr>
      </p:pic>
    </p:spTree>
    <p:extLst>
      <p:ext uri="{BB962C8B-B14F-4D97-AF65-F5344CB8AC3E}">
        <p14:creationId xmlns:p14="http://schemas.microsoft.com/office/powerpoint/2010/main" val="7731528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31640" y="1196752"/>
            <a:ext cx="6400800" cy="685800"/>
          </a:xfrm>
        </p:spPr>
        <p:txBody>
          <a:bodyPr/>
          <a:lstStyle/>
          <a:p>
            <a:r>
              <a:rPr lang="en-US" dirty="0" smtClean="0"/>
              <a:t>SPEARS</a:t>
            </a:r>
            <a:endParaRPr lang="it-IT" dirty="0"/>
          </a:p>
        </p:txBody>
      </p:sp>
      <p:sp>
        <p:nvSpPr>
          <p:cNvPr id="3" name="Segnaposto contenuto 2"/>
          <p:cNvSpPr>
            <a:spLocks noGrp="1"/>
          </p:cNvSpPr>
          <p:nvPr>
            <p:ph idx="1"/>
          </p:nvPr>
        </p:nvSpPr>
        <p:spPr>
          <a:xfrm>
            <a:off x="971600" y="2371511"/>
            <a:ext cx="3168352" cy="3361745"/>
          </a:xfrm>
        </p:spPr>
        <p:txBody>
          <a:bodyPr>
            <a:normAutofit fontScale="85000" lnSpcReduction="10000"/>
          </a:bodyPr>
          <a:lstStyle/>
          <a:p>
            <a:r>
              <a:rPr lang="en-US" dirty="0" smtClean="0"/>
              <a:t>Many members carry white spears as symbols of </a:t>
            </a:r>
            <a:r>
              <a:rPr lang="en-US" dirty="0" err="1" smtClean="0"/>
              <a:t>Pai</a:t>
            </a:r>
            <a:r>
              <a:rPr lang="en-US" dirty="0" smtClean="0"/>
              <a:t> Seta </a:t>
            </a:r>
            <a:r>
              <a:rPr lang="en-US" dirty="0" err="1" smtClean="0"/>
              <a:t>Branca</a:t>
            </a:r>
            <a:r>
              <a:rPr lang="en-US" dirty="0" smtClean="0"/>
              <a:t> (Father White Arrow), which remains at the top of the spirit hierarchy together with Jesus Christ. It is now said to be Saint Francis of Assisi, reincarnated as a warrior cacique along Lake Titicaca. Only Neiva was able to channel Seta </a:t>
            </a:r>
            <a:r>
              <a:rPr lang="en-US" dirty="0" err="1" smtClean="0"/>
              <a:t>Branca</a:t>
            </a:r>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1960" y="2420888"/>
            <a:ext cx="3995936" cy="2996952"/>
          </a:xfrm>
          <a:prstGeom prst="rect">
            <a:avLst/>
          </a:prstGeom>
        </p:spPr>
      </p:pic>
    </p:spTree>
    <p:extLst>
      <p:ext uri="{BB962C8B-B14F-4D97-AF65-F5344CB8AC3E}">
        <p14:creationId xmlns:p14="http://schemas.microsoft.com/office/powerpoint/2010/main" val="2812177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The SPIRITS</a:t>
            </a:r>
            <a:endParaRPr lang="it-IT" dirty="0"/>
          </a:p>
        </p:txBody>
      </p:sp>
      <p:sp>
        <p:nvSpPr>
          <p:cNvPr id="3" name="Segnaposto contenuto 2"/>
          <p:cNvSpPr>
            <a:spLocks noGrp="1"/>
          </p:cNvSpPr>
          <p:nvPr>
            <p:ph idx="1"/>
          </p:nvPr>
        </p:nvSpPr>
        <p:spPr>
          <a:xfrm>
            <a:off x="1043608" y="2361293"/>
            <a:ext cx="4032448" cy="3137521"/>
          </a:xfrm>
        </p:spPr>
        <p:txBody>
          <a:bodyPr>
            <a:normAutofit fontScale="85000" lnSpcReduction="20000"/>
          </a:bodyPr>
          <a:lstStyle/>
          <a:p>
            <a:r>
              <a:rPr lang="en-US" dirty="0" smtClean="0"/>
              <a:t>Four categories of spirits:</a:t>
            </a:r>
          </a:p>
          <a:p>
            <a:pPr marL="285750" indent="-285750">
              <a:buFontTx/>
              <a:buChar char="-"/>
            </a:pPr>
            <a:r>
              <a:rPr lang="en-US" dirty="0" err="1" smtClean="0"/>
              <a:t>Pretos</a:t>
            </a:r>
            <a:r>
              <a:rPr lang="en-US" dirty="0" smtClean="0"/>
              <a:t> </a:t>
            </a:r>
            <a:r>
              <a:rPr lang="en-US" dirty="0" err="1" smtClean="0"/>
              <a:t>Velhos</a:t>
            </a:r>
            <a:r>
              <a:rPr lang="en-US" dirty="0" smtClean="0"/>
              <a:t> (African slaves brought to Brazil)</a:t>
            </a:r>
          </a:p>
          <a:p>
            <a:pPr marL="285750" indent="-285750">
              <a:buFontTx/>
              <a:buChar char="-"/>
            </a:pPr>
            <a:r>
              <a:rPr lang="en-US" dirty="0" err="1" smtClean="0"/>
              <a:t>Caboclos</a:t>
            </a:r>
            <a:r>
              <a:rPr lang="en-US" dirty="0" smtClean="0"/>
              <a:t> (Native Americans)</a:t>
            </a:r>
          </a:p>
          <a:p>
            <a:pPr marL="285750" indent="-285750">
              <a:buFontTx/>
              <a:buChar char="-"/>
            </a:pPr>
            <a:r>
              <a:rPr lang="en-US" dirty="0" smtClean="0"/>
              <a:t>Spiritual Doctors (Dr. Fritz, Dr. Ralph – mostly German)</a:t>
            </a:r>
          </a:p>
          <a:p>
            <a:pPr marL="285750" indent="-285750">
              <a:buFontTx/>
              <a:buChar char="-"/>
            </a:pPr>
            <a:r>
              <a:rPr lang="en-US" dirty="0" smtClean="0"/>
              <a:t>Extraterrestrials (from Planet </a:t>
            </a:r>
            <a:r>
              <a:rPr lang="en-US" dirty="0" err="1" smtClean="0"/>
              <a:t>Capela</a:t>
            </a:r>
            <a:r>
              <a:rPr lang="en-US" dirty="0" smtClean="0"/>
              <a:t>)</a:t>
            </a:r>
          </a:p>
          <a:p>
            <a:pPr indent="0">
              <a:buNone/>
            </a:pPr>
            <a:r>
              <a:rPr lang="en-US" dirty="0" smtClean="0"/>
              <a:t>In addition: </a:t>
            </a:r>
            <a:r>
              <a:rPr lang="en-US" dirty="0" err="1" smtClean="0"/>
              <a:t>Mãe</a:t>
            </a:r>
            <a:r>
              <a:rPr lang="en-US" dirty="0" smtClean="0"/>
              <a:t> </a:t>
            </a:r>
            <a:r>
              <a:rPr lang="en-US" dirty="0" err="1" smtClean="0"/>
              <a:t>Yara</a:t>
            </a:r>
            <a:r>
              <a:rPr lang="en-US" dirty="0" smtClean="0"/>
              <a:t> (Seta </a:t>
            </a:r>
            <a:r>
              <a:rPr lang="en-US" dirty="0" err="1" smtClean="0"/>
              <a:t>Branca’s</a:t>
            </a:r>
            <a:r>
              <a:rPr lang="en-US" dirty="0" smtClean="0"/>
              <a:t> partner, who was St Clare of Assisi) and the Princesses (three runaway slaves and their white savior </a:t>
            </a:r>
            <a:r>
              <a:rPr lang="en-US" dirty="0" err="1" smtClean="0"/>
              <a:t>Janaina</a:t>
            </a:r>
            <a:r>
              <a:rPr lang="en-US" dirty="0" smtClean="0"/>
              <a:t>)</a:t>
            </a:r>
            <a:endParaRPr lang="it-IT" dirty="0"/>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0" y="2242053"/>
            <a:ext cx="2304256" cy="3376003"/>
          </a:xfrm>
          <a:prstGeom prst="rect">
            <a:avLst/>
          </a:prstGeom>
        </p:spPr>
      </p:pic>
    </p:spTree>
    <p:extLst>
      <p:ext uri="{BB962C8B-B14F-4D97-AF65-F5344CB8AC3E}">
        <p14:creationId xmlns:p14="http://schemas.microsoft.com/office/powerpoint/2010/main" val="9221894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smtClean="0"/>
              <a:t>THE GIPSY CONNECTION</a:t>
            </a:r>
            <a:endParaRPr lang="it-IT" dirty="0"/>
          </a:p>
        </p:txBody>
      </p:sp>
      <p:sp>
        <p:nvSpPr>
          <p:cNvPr id="3" name="Segnaposto contenuto 2"/>
          <p:cNvSpPr>
            <a:spLocks noGrp="1"/>
          </p:cNvSpPr>
          <p:nvPr>
            <p:ph idx="1"/>
          </p:nvPr>
        </p:nvSpPr>
        <p:spPr>
          <a:xfrm>
            <a:off x="4788024" y="2348880"/>
            <a:ext cx="3456384" cy="3137521"/>
          </a:xfrm>
        </p:spPr>
        <p:txBody>
          <a:bodyPr>
            <a:normAutofit fontScale="85000" lnSpcReduction="20000"/>
          </a:bodyPr>
          <a:lstStyle/>
          <a:p>
            <a:r>
              <a:rPr lang="en-US" dirty="0" smtClean="0"/>
              <a:t>Most </a:t>
            </a:r>
            <a:r>
              <a:rPr lang="en-US" dirty="0" err="1" smtClean="0"/>
              <a:t>caboclos</a:t>
            </a:r>
            <a:r>
              <a:rPr lang="en-US" dirty="0" smtClean="0"/>
              <a:t> of the Seta </a:t>
            </a:r>
            <a:r>
              <a:rPr lang="en-US" dirty="0" err="1" smtClean="0"/>
              <a:t>Branca</a:t>
            </a:r>
            <a:r>
              <a:rPr lang="en-US" dirty="0" smtClean="0"/>
              <a:t> tribe reincarnated twice, first </a:t>
            </a:r>
            <a:r>
              <a:rPr lang="en-US" dirty="0"/>
              <a:t>as part of a gypsy tribe and now as members of the OEC. Tia Neiva herself was a leader of that gypsy tribe under the name of </a:t>
            </a:r>
            <a:r>
              <a:rPr lang="en-US" dirty="0" err="1"/>
              <a:t>Natacha</a:t>
            </a:r>
            <a:r>
              <a:rPr lang="en-US" dirty="0"/>
              <a:t> and was at that time initiated by two African slaves, </a:t>
            </a:r>
            <a:r>
              <a:rPr lang="en-US" dirty="0" err="1"/>
              <a:t>Pai</a:t>
            </a:r>
            <a:r>
              <a:rPr lang="en-US" dirty="0"/>
              <a:t> </a:t>
            </a:r>
            <a:r>
              <a:rPr lang="en-US" dirty="0" err="1"/>
              <a:t>João</a:t>
            </a:r>
            <a:r>
              <a:rPr lang="en-US" dirty="0"/>
              <a:t> and </a:t>
            </a:r>
            <a:r>
              <a:rPr lang="en-US" dirty="0" err="1"/>
              <a:t>Pai</a:t>
            </a:r>
            <a:r>
              <a:rPr lang="en-US" dirty="0"/>
              <a:t> </a:t>
            </a:r>
            <a:r>
              <a:rPr lang="en-US" dirty="0" err="1"/>
              <a:t>Zé</a:t>
            </a:r>
            <a:r>
              <a:rPr lang="en-US" dirty="0"/>
              <a:t> </a:t>
            </a:r>
            <a:r>
              <a:rPr lang="en-US" dirty="0" smtClean="0"/>
              <a:t>Pedro, now leading </a:t>
            </a:r>
            <a:r>
              <a:rPr lang="en-US" dirty="0" err="1" smtClean="0"/>
              <a:t>pretos</a:t>
            </a:r>
            <a:r>
              <a:rPr lang="en-US" dirty="0" smtClean="0"/>
              <a:t> </a:t>
            </a:r>
            <a:r>
              <a:rPr lang="en-US" dirty="0" err="1" smtClean="0"/>
              <a:t>velhos</a:t>
            </a:r>
            <a:r>
              <a:rPr lang="en-US" dirty="0" smtClean="0"/>
              <a:t>.</a:t>
            </a:r>
          </a:p>
          <a:p>
            <a:r>
              <a:rPr lang="en-US" dirty="0" smtClean="0"/>
              <a:t>Costumes of OEC members largely try to replicate traditional gipsy dresses</a:t>
            </a:r>
            <a:endParaRPr lang="it-IT" dirty="0"/>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5309" y="2492896"/>
            <a:ext cx="3672408" cy="2754306"/>
          </a:xfrm>
          <a:prstGeom prst="rect">
            <a:avLst/>
          </a:prstGeom>
        </p:spPr>
      </p:pic>
    </p:spTree>
    <p:extLst>
      <p:ext uri="{BB962C8B-B14F-4D97-AF65-F5344CB8AC3E}">
        <p14:creationId xmlns:p14="http://schemas.microsoft.com/office/powerpoint/2010/main" val="42024915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smtClean="0"/>
              <a:t>The Vale’s TWO CENTERS</a:t>
            </a:r>
            <a:endParaRPr lang="it-IT" dirty="0"/>
          </a:p>
        </p:txBody>
      </p:sp>
      <p:sp>
        <p:nvSpPr>
          <p:cNvPr id="3" name="Segnaposto contenuto 2"/>
          <p:cNvSpPr>
            <a:spLocks noGrp="1"/>
          </p:cNvSpPr>
          <p:nvPr>
            <p:ph idx="1"/>
          </p:nvPr>
        </p:nvSpPr>
        <p:spPr/>
        <p:txBody>
          <a:bodyPr/>
          <a:lstStyle/>
          <a:p>
            <a:r>
              <a:rPr lang="en-US" dirty="0" smtClean="0"/>
              <a:t>There </a:t>
            </a:r>
            <a:r>
              <a:rPr lang="en-US" dirty="0"/>
              <a:t>are two main religious centers of the township, the temple and the Estrela </a:t>
            </a:r>
            <a:r>
              <a:rPr lang="en-US" dirty="0" err="1"/>
              <a:t>Candente</a:t>
            </a:r>
            <a:r>
              <a:rPr lang="en-US" dirty="0"/>
              <a:t> (Burning Star: not to be confused with </a:t>
            </a:r>
            <a:r>
              <a:rPr lang="en-US" dirty="0" smtClean="0"/>
              <a:t>“</a:t>
            </a:r>
            <a:r>
              <a:rPr lang="en-US" dirty="0" err="1" smtClean="0"/>
              <a:t>estrela</a:t>
            </a:r>
            <a:r>
              <a:rPr lang="en-US" dirty="0" smtClean="0"/>
              <a:t> </a:t>
            </a:r>
            <a:r>
              <a:rPr lang="en-US" dirty="0" err="1" smtClean="0"/>
              <a:t>cadente</a:t>
            </a:r>
            <a:r>
              <a:rPr lang="en-US" dirty="0" smtClean="0"/>
              <a:t>”, </a:t>
            </a:r>
            <a:r>
              <a:rPr lang="en-US" dirty="0"/>
              <a:t>i.e. shooting star) complex, located something less than one mile from the temple. The Estrela </a:t>
            </a:r>
            <a:r>
              <a:rPr lang="en-US" dirty="0" err="1"/>
              <a:t>Candente</a:t>
            </a:r>
            <a:r>
              <a:rPr lang="en-US" dirty="0"/>
              <a:t> is the main center for the internal activities of the OEC, while outsiders (called </a:t>
            </a:r>
            <a:r>
              <a:rPr lang="en-US" dirty="0" smtClean="0"/>
              <a:t>“clients”) </a:t>
            </a:r>
            <a:r>
              <a:rPr lang="en-US" dirty="0"/>
              <a:t>seeking cure for physical or spiritual problems are mostly received in the temple.</a:t>
            </a:r>
            <a:endParaRPr lang="it-IT" dirty="0"/>
          </a:p>
          <a:p>
            <a:endParaRPr lang="it-IT" dirty="0"/>
          </a:p>
        </p:txBody>
      </p:sp>
    </p:spTree>
    <p:extLst>
      <p:ext uri="{BB962C8B-B14F-4D97-AF65-F5344CB8AC3E}">
        <p14:creationId xmlns:p14="http://schemas.microsoft.com/office/powerpoint/2010/main" val="26305964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smtClean="0"/>
              <a:t>THE ESTRELA CANDENTE</a:t>
            </a:r>
            <a:endParaRPr lang="it-IT" dirty="0"/>
          </a:p>
        </p:txBody>
      </p:sp>
      <p:sp>
        <p:nvSpPr>
          <p:cNvPr id="3" name="Segnaposto contenuto 2"/>
          <p:cNvSpPr>
            <a:spLocks noGrp="1"/>
          </p:cNvSpPr>
          <p:nvPr>
            <p:ph idx="1"/>
          </p:nvPr>
        </p:nvSpPr>
        <p:spPr>
          <a:xfrm>
            <a:off x="1187624" y="2276872"/>
            <a:ext cx="2984376" cy="3425553"/>
          </a:xfrm>
        </p:spPr>
        <p:txBody>
          <a:bodyPr>
            <a:normAutofit fontScale="85000" lnSpcReduction="10000"/>
          </a:bodyPr>
          <a:lstStyle/>
          <a:p>
            <a:r>
              <a:rPr lang="en-US" dirty="0"/>
              <a:t>The Estrela </a:t>
            </a:r>
            <a:r>
              <a:rPr lang="en-US" dirty="0" err="1"/>
              <a:t>Candente</a:t>
            </a:r>
            <a:r>
              <a:rPr lang="en-US" dirty="0"/>
              <a:t> is an impressive complex, centered on an artificial lake built </a:t>
            </a:r>
            <a:r>
              <a:rPr lang="en-US" dirty="0" smtClean="0"/>
              <a:t>in </a:t>
            </a:r>
            <a:r>
              <a:rPr lang="en-US" dirty="0"/>
              <a:t>the shape of a six-point star with the water of the small river Coatis. Around the lake there are huge carton images of the spiritual entities guiding the movement, crosses and other symbols, portraits of the founders, and several constructions</a:t>
            </a:r>
            <a:endParaRPr lang="it-IT" dirty="0"/>
          </a:p>
        </p:txBody>
      </p:sp>
      <p:pic>
        <p:nvPicPr>
          <p:cNvPr id="6" name="Immagin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2390696"/>
            <a:ext cx="4056450" cy="3042338"/>
          </a:xfrm>
          <a:prstGeom prst="rect">
            <a:avLst/>
          </a:prstGeom>
        </p:spPr>
      </p:pic>
    </p:spTree>
    <p:extLst>
      <p:ext uri="{BB962C8B-B14F-4D97-AF65-F5344CB8AC3E}">
        <p14:creationId xmlns:p14="http://schemas.microsoft.com/office/powerpoint/2010/main" val="13231077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1295400"/>
            <a:ext cx="6984776" cy="685800"/>
          </a:xfrm>
        </p:spPr>
        <p:txBody>
          <a:bodyPr>
            <a:normAutofit fontScale="90000"/>
          </a:bodyPr>
          <a:lstStyle/>
          <a:p>
            <a:r>
              <a:rPr lang="en-US" dirty="0" smtClean="0"/>
              <a:t>THE ESTRELA’s MAIN RITUAL</a:t>
            </a:r>
            <a:endParaRPr lang="it-IT" dirty="0"/>
          </a:p>
        </p:txBody>
      </p:sp>
      <p:sp>
        <p:nvSpPr>
          <p:cNvPr id="3" name="Segnaposto contenuto 2"/>
          <p:cNvSpPr>
            <a:spLocks noGrp="1"/>
          </p:cNvSpPr>
          <p:nvPr>
            <p:ph idx="1"/>
          </p:nvPr>
        </p:nvSpPr>
        <p:spPr>
          <a:xfrm>
            <a:off x="5724128" y="2183618"/>
            <a:ext cx="2408312" cy="3456384"/>
          </a:xfrm>
        </p:spPr>
        <p:txBody>
          <a:bodyPr>
            <a:normAutofit fontScale="85000" lnSpcReduction="10000"/>
          </a:bodyPr>
          <a:lstStyle/>
          <a:p>
            <a:r>
              <a:rPr lang="en-US" dirty="0" smtClean="0"/>
              <a:t>A sacred “work </a:t>
            </a:r>
            <a:r>
              <a:rPr lang="en-US" dirty="0"/>
              <a:t>of </a:t>
            </a:r>
            <a:r>
              <a:rPr lang="en-US" dirty="0" smtClean="0"/>
              <a:t>disintegration” is performed </a:t>
            </a:r>
            <a:r>
              <a:rPr lang="en-US" dirty="0"/>
              <a:t>on behalf of humanity as a whole. Negative energies are disintegrated and imperfect spirits who harass the living </a:t>
            </a:r>
            <a:r>
              <a:rPr lang="en-US" dirty="0" smtClean="0"/>
              <a:t>are first called, then </a:t>
            </a:r>
            <a:r>
              <a:rPr lang="en-US" dirty="0"/>
              <a:t>helped to complete their passage to the higher spheres of the spiritual kingdom</a:t>
            </a: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2420888"/>
            <a:ext cx="4450512" cy="2981844"/>
          </a:xfrm>
          <a:prstGeom prst="rect">
            <a:avLst/>
          </a:prstGeom>
        </p:spPr>
      </p:pic>
    </p:spTree>
    <p:extLst>
      <p:ext uri="{BB962C8B-B14F-4D97-AF65-F5344CB8AC3E}">
        <p14:creationId xmlns:p14="http://schemas.microsoft.com/office/powerpoint/2010/main" val="37836544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ESQUIFES</a:t>
            </a:r>
            <a:endParaRPr lang="it-IT" dirty="0"/>
          </a:p>
        </p:txBody>
      </p:sp>
      <p:sp>
        <p:nvSpPr>
          <p:cNvPr id="3" name="Segnaposto contenuto 2"/>
          <p:cNvSpPr>
            <a:spLocks noGrp="1"/>
          </p:cNvSpPr>
          <p:nvPr>
            <p:ph idx="1"/>
          </p:nvPr>
        </p:nvSpPr>
        <p:spPr>
          <a:xfrm>
            <a:off x="1259632" y="2240868"/>
            <a:ext cx="2808312" cy="3384376"/>
          </a:xfrm>
        </p:spPr>
        <p:txBody>
          <a:bodyPr>
            <a:normAutofit fontScale="85000" lnSpcReduction="20000"/>
          </a:bodyPr>
          <a:lstStyle/>
          <a:p>
            <a:r>
              <a:rPr lang="en-US" dirty="0" smtClean="0"/>
              <a:t>“</a:t>
            </a:r>
            <a:r>
              <a:rPr lang="en-US" dirty="0" err="1" smtClean="0"/>
              <a:t>Esquifes</a:t>
            </a:r>
            <a:r>
              <a:rPr lang="en-US" dirty="0" smtClean="0"/>
              <a:t>” are </a:t>
            </a:r>
            <a:r>
              <a:rPr lang="en-US" dirty="0"/>
              <a:t>108 large parallelepipeds, each surrounded by a cylinder. Half of these are </a:t>
            </a:r>
            <a:r>
              <a:rPr lang="en-US" dirty="0" smtClean="0"/>
              <a:t>blue </a:t>
            </a:r>
            <a:r>
              <a:rPr lang="en-US" dirty="0"/>
              <a:t>and half </a:t>
            </a:r>
            <a:r>
              <a:rPr lang="en-US" dirty="0" smtClean="0"/>
              <a:t>yellow</a:t>
            </a:r>
            <a:r>
              <a:rPr lang="en-US" dirty="0"/>
              <a:t>. Although their ensemble strangely resembles the modernistic art prevailing in Brasilia, my </a:t>
            </a:r>
            <a:r>
              <a:rPr lang="en-US" dirty="0" smtClean="0"/>
              <a:t>informants </a:t>
            </a:r>
            <a:r>
              <a:rPr lang="en-US" dirty="0"/>
              <a:t>insisted that they are of the utmost importance for first calling and then disintegrating negative </a:t>
            </a:r>
            <a:r>
              <a:rPr lang="en-US" dirty="0" smtClean="0"/>
              <a:t>energies in the Estrela ritual</a:t>
            </a:r>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3968" y="2430060"/>
            <a:ext cx="3936437" cy="2952328"/>
          </a:xfrm>
          <a:prstGeom prst="rect">
            <a:avLst/>
          </a:prstGeom>
        </p:spPr>
      </p:pic>
    </p:spTree>
    <p:extLst>
      <p:ext uri="{BB962C8B-B14F-4D97-AF65-F5344CB8AC3E}">
        <p14:creationId xmlns:p14="http://schemas.microsoft.com/office/powerpoint/2010/main" val="2966156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1268760"/>
            <a:ext cx="7776864" cy="720080"/>
          </a:xfrm>
        </p:spPr>
        <p:txBody>
          <a:bodyPr>
            <a:normAutofit fontScale="90000"/>
          </a:bodyPr>
          <a:lstStyle/>
          <a:p>
            <a:r>
              <a:rPr lang="en-US" dirty="0" smtClean="0"/>
              <a:t>APARÁS </a:t>
            </a:r>
            <a:r>
              <a:rPr lang="en-US" dirty="0" err="1" smtClean="0"/>
              <a:t>anD</a:t>
            </a:r>
            <a:r>
              <a:rPr lang="en-US" dirty="0" smtClean="0"/>
              <a:t> DOUTRINADORES</a:t>
            </a:r>
            <a:endParaRPr lang="it-IT" dirty="0"/>
          </a:p>
        </p:txBody>
      </p:sp>
      <p:sp>
        <p:nvSpPr>
          <p:cNvPr id="3" name="Segnaposto contenuto 2"/>
          <p:cNvSpPr>
            <a:spLocks noGrp="1"/>
          </p:cNvSpPr>
          <p:nvPr>
            <p:ph idx="1"/>
          </p:nvPr>
        </p:nvSpPr>
        <p:spPr>
          <a:xfrm>
            <a:off x="4860032" y="2286902"/>
            <a:ext cx="3456384" cy="3312368"/>
          </a:xfrm>
        </p:spPr>
        <p:txBody>
          <a:bodyPr>
            <a:normAutofit fontScale="77500" lnSpcReduction="20000"/>
          </a:bodyPr>
          <a:lstStyle/>
          <a:p>
            <a:r>
              <a:rPr lang="en-US" dirty="0" smtClean="0"/>
              <a:t>The main </a:t>
            </a:r>
            <a:r>
              <a:rPr lang="en-US" dirty="0"/>
              <a:t>distinctive feature of the </a:t>
            </a:r>
            <a:r>
              <a:rPr lang="en-US" dirty="0" smtClean="0"/>
              <a:t>OEC within </a:t>
            </a:r>
            <a:r>
              <a:rPr lang="en-US" dirty="0"/>
              <a:t>the larger milieu of Brazilian </a:t>
            </a:r>
            <a:r>
              <a:rPr lang="en-US" dirty="0" smtClean="0"/>
              <a:t>Spiritualism </a:t>
            </a:r>
            <a:r>
              <a:rPr lang="en-US" dirty="0"/>
              <a:t>is the difference between two kinds of mediums, the </a:t>
            </a:r>
            <a:r>
              <a:rPr lang="en-US" dirty="0" smtClean="0"/>
              <a:t>“</a:t>
            </a:r>
            <a:r>
              <a:rPr lang="en-US" dirty="0" err="1" smtClean="0"/>
              <a:t>aparás</a:t>
            </a:r>
            <a:r>
              <a:rPr lang="en-US" dirty="0" smtClean="0"/>
              <a:t>” </a:t>
            </a:r>
            <a:r>
              <a:rPr lang="en-US" dirty="0"/>
              <a:t>and the </a:t>
            </a:r>
            <a:r>
              <a:rPr lang="en-US" dirty="0" smtClean="0"/>
              <a:t>“</a:t>
            </a:r>
            <a:r>
              <a:rPr lang="en-US" dirty="0" err="1" smtClean="0"/>
              <a:t>doutrinadores</a:t>
            </a:r>
            <a:r>
              <a:rPr lang="en-US" dirty="0" smtClean="0"/>
              <a:t>”. </a:t>
            </a:r>
          </a:p>
          <a:p>
            <a:r>
              <a:rPr lang="en-US" dirty="0" smtClean="0"/>
              <a:t>The </a:t>
            </a:r>
            <a:r>
              <a:rPr lang="en-US" dirty="0" err="1"/>
              <a:t>apará</a:t>
            </a:r>
            <a:r>
              <a:rPr lang="en-US" dirty="0"/>
              <a:t> is the classic trance medium, who is able to incorporate or channel </a:t>
            </a:r>
            <a:r>
              <a:rPr lang="en-US" dirty="0" smtClean="0"/>
              <a:t>spirits</a:t>
            </a:r>
            <a:r>
              <a:rPr lang="en-US" dirty="0"/>
              <a:t>. </a:t>
            </a:r>
            <a:endParaRPr lang="en-US" dirty="0" smtClean="0"/>
          </a:p>
          <a:p>
            <a:r>
              <a:rPr lang="en-US" dirty="0" smtClean="0"/>
              <a:t>The </a:t>
            </a:r>
            <a:r>
              <a:rPr lang="en-US" dirty="0" err="1"/>
              <a:t>doutrinador</a:t>
            </a:r>
            <a:r>
              <a:rPr lang="en-US" dirty="0"/>
              <a:t> does not go into trances, but is able to dialogue with the spirits channeled by the </a:t>
            </a:r>
            <a:r>
              <a:rPr lang="en-US" dirty="0" err="1"/>
              <a:t>apará</a:t>
            </a:r>
            <a:r>
              <a:rPr lang="en-US" dirty="0"/>
              <a:t> and to interpret what the </a:t>
            </a:r>
            <a:r>
              <a:rPr lang="en-US" dirty="0" err="1"/>
              <a:t>apará</a:t>
            </a:r>
            <a:r>
              <a:rPr lang="en-US" dirty="0"/>
              <a:t> - or, rather, the spirits - say. </a:t>
            </a:r>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2492896"/>
            <a:ext cx="3867175" cy="2900381"/>
          </a:xfrm>
          <a:prstGeom prst="rect">
            <a:avLst/>
          </a:prstGeom>
        </p:spPr>
      </p:pic>
    </p:spTree>
    <p:extLst>
      <p:ext uri="{BB962C8B-B14F-4D97-AF65-F5344CB8AC3E}">
        <p14:creationId xmlns:p14="http://schemas.microsoft.com/office/powerpoint/2010/main" val="178381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5616" y="1295400"/>
            <a:ext cx="7128792" cy="685800"/>
          </a:xfrm>
        </p:spPr>
        <p:txBody>
          <a:bodyPr>
            <a:normAutofit fontScale="90000"/>
          </a:bodyPr>
          <a:lstStyle/>
          <a:p>
            <a:r>
              <a:rPr lang="en-US" dirty="0" smtClean="0"/>
              <a:t>WHO LEADS the MOVEMENT?</a:t>
            </a:r>
            <a:endParaRPr lang="it-IT" dirty="0"/>
          </a:p>
        </p:txBody>
      </p:sp>
      <p:sp>
        <p:nvSpPr>
          <p:cNvPr id="3" name="Segnaposto contenuto 2"/>
          <p:cNvSpPr>
            <a:spLocks noGrp="1"/>
          </p:cNvSpPr>
          <p:nvPr>
            <p:ph idx="1"/>
          </p:nvPr>
        </p:nvSpPr>
        <p:spPr>
          <a:xfrm>
            <a:off x="971600" y="2276872"/>
            <a:ext cx="3816424" cy="3429000"/>
          </a:xfrm>
        </p:spPr>
        <p:txBody>
          <a:bodyPr>
            <a:normAutofit fontScale="70000" lnSpcReduction="20000"/>
          </a:bodyPr>
          <a:lstStyle/>
          <a:p>
            <a:r>
              <a:rPr lang="en-US" dirty="0" smtClean="0"/>
              <a:t>Neiva </a:t>
            </a:r>
            <a:r>
              <a:rPr lang="en-US" dirty="0"/>
              <a:t>was an </a:t>
            </a:r>
            <a:r>
              <a:rPr lang="en-US" dirty="0" err="1"/>
              <a:t>apará</a:t>
            </a:r>
            <a:r>
              <a:rPr lang="en-US" dirty="0"/>
              <a:t> </a:t>
            </a:r>
            <a:r>
              <a:rPr lang="en-US" dirty="0" smtClean="0"/>
              <a:t> and this may </a:t>
            </a:r>
            <a:r>
              <a:rPr lang="en-US" dirty="0"/>
              <a:t>lead to the assumption that, as </a:t>
            </a:r>
            <a:r>
              <a:rPr lang="en-US" dirty="0" smtClean="0"/>
              <a:t>in </a:t>
            </a:r>
            <a:r>
              <a:rPr lang="en-US" dirty="0"/>
              <a:t>other </a:t>
            </a:r>
            <a:r>
              <a:rPr lang="en-US" dirty="0" smtClean="0"/>
              <a:t>Spiritualist </a:t>
            </a:r>
            <a:r>
              <a:rPr lang="en-US" dirty="0"/>
              <a:t>movements, trance mediums are at the top of the OEC hierarchy. In fact, this is not the case. </a:t>
            </a:r>
            <a:r>
              <a:rPr lang="en-US" dirty="0" err="1"/>
              <a:t>Aparás</a:t>
            </a:r>
            <a:r>
              <a:rPr lang="en-US" dirty="0"/>
              <a:t> are mostly uneducated women, and those middle-class men who have joined the movement are almost all </a:t>
            </a:r>
            <a:r>
              <a:rPr lang="en-US" dirty="0" err="1"/>
              <a:t>doutrinadores</a:t>
            </a:r>
            <a:r>
              <a:rPr lang="en-US" dirty="0"/>
              <a:t>. </a:t>
            </a:r>
            <a:endParaRPr lang="en-US" dirty="0" smtClean="0"/>
          </a:p>
          <a:p>
            <a:r>
              <a:rPr lang="en-US" dirty="0" smtClean="0"/>
              <a:t>All </a:t>
            </a:r>
            <a:r>
              <a:rPr lang="en-US" dirty="0"/>
              <a:t>top leadership positions are held by </a:t>
            </a:r>
            <a:r>
              <a:rPr lang="en-US" dirty="0" err="1"/>
              <a:t>doutrinadores</a:t>
            </a:r>
            <a:r>
              <a:rPr lang="en-US" dirty="0"/>
              <a:t>. </a:t>
            </a:r>
            <a:endParaRPr lang="en-US" dirty="0" smtClean="0"/>
          </a:p>
          <a:p>
            <a:r>
              <a:rPr lang="en-US" dirty="0" smtClean="0"/>
              <a:t>It </a:t>
            </a:r>
            <a:r>
              <a:rPr lang="en-US" dirty="0"/>
              <a:t>is also recommended that </a:t>
            </a:r>
            <a:r>
              <a:rPr lang="en-US" dirty="0" err="1"/>
              <a:t>aparás</a:t>
            </a:r>
            <a:r>
              <a:rPr lang="en-US" dirty="0"/>
              <a:t> do not marry another </a:t>
            </a:r>
            <a:r>
              <a:rPr lang="en-US" dirty="0" err="1"/>
              <a:t>apará</a:t>
            </a:r>
            <a:r>
              <a:rPr lang="en-US" dirty="0"/>
              <a:t> but a </a:t>
            </a:r>
            <a:r>
              <a:rPr lang="en-US" dirty="0" err="1"/>
              <a:t>doutrinador</a:t>
            </a:r>
            <a:r>
              <a:rPr lang="en-US" dirty="0"/>
              <a:t>, since in a family emergence of a spontaneous outburst of spirits at least one </a:t>
            </a:r>
            <a:r>
              <a:rPr lang="en-US" dirty="0" err="1"/>
              <a:t>doutrinador</a:t>
            </a:r>
            <a:r>
              <a:rPr lang="en-US" dirty="0"/>
              <a:t> will be needed to control them.</a:t>
            </a:r>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2040" y="2276873"/>
            <a:ext cx="2520280" cy="3360374"/>
          </a:xfrm>
          <a:prstGeom prst="rect">
            <a:avLst/>
          </a:prstGeom>
        </p:spPr>
      </p:pic>
    </p:spTree>
    <p:extLst>
      <p:ext uri="{BB962C8B-B14F-4D97-AF65-F5344CB8AC3E}">
        <p14:creationId xmlns:p14="http://schemas.microsoft.com/office/powerpoint/2010/main" val="4089865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smtClean="0"/>
              <a:t>THE TEMPLE EXPERIENCE</a:t>
            </a:r>
            <a:endParaRPr lang="it-IT" dirty="0"/>
          </a:p>
        </p:txBody>
      </p:sp>
      <p:sp>
        <p:nvSpPr>
          <p:cNvPr id="3" name="Segnaposto contenuto 2"/>
          <p:cNvSpPr>
            <a:spLocks noGrp="1"/>
          </p:cNvSpPr>
          <p:nvPr>
            <p:ph idx="1"/>
          </p:nvPr>
        </p:nvSpPr>
        <p:spPr>
          <a:xfrm>
            <a:off x="4956042" y="2132856"/>
            <a:ext cx="3528393" cy="1224135"/>
          </a:xfrm>
        </p:spPr>
        <p:txBody>
          <a:bodyPr>
            <a:normAutofit fontScale="70000" lnSpcReduction="20000"/>
          </a:bodyPr>
          <a:lstStyle/>
          <a:p>
            <a:r>
              <a:rPr lang="en-US" sz="2000" dirty="0" smtClean="0"/>
              <a:t>In order to receive the Temple experience, “clients” need a couple of an </a:t>
            </a:r>
            <a:r>
              <a:rPr lang="en-US" sz="2000" dirty="0" err="1" smtClean="0"/>
              <a:t>apará</a:t>
            </a:r>
            <a:r>
              <a:rPr lang="en-US" sz="2000" dirty="0" smtClean="0"/>
              <a:t> and a </a:t>
            </a:r>
            <a:r>
              <a:rPr lang="en-US" sz="2000" dirty="0" err="1" smtClean="0"/>
              <a:t>doutinador</a:t>
            </a:r>
            <a:r>
              <a:rPr lang="en-US" sz="2000" dirty="0" smtClean="0"/>
              <a:t>, often a husband and a wife</a:t>
            </a:r>
            <a:endParaRPr lang="it-IT" sz="2000"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42789" y="3212976"/>
            <a:ext cx="3355951" cy="25169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3" y="2564904"/>
            <a:ext cx="4128459" cy="3096344"/>
          </a:xfrm>
          <a:prstGeom prst="rect">
            <a:avLst/>
          </a:prstGeom>
        </p:spPr>
      </p:pic>
    </p:spTree>
    <p:extLst>
      <p:ext uri="{BB962C8B-B14F-4D97-AF65-F5344CB8AC3E}">
        <p14:creationId xmlns:p14="http://schemas.microsoft.com/office/powerpoint/2010/main" val="40206790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1295400"/>
            <a:ext cx="6984776" cy="685800"/>
          </a:xfrm>
        </p:spPr>
        <p:txBody>
          <a:bodyPr>
            <a:normAutofit fontScale="90000"/>
          </a:bodyPr>
          <a:lstStyle/>
          <a:p>
            <a:r>
              <a:rPr lang="en-US" dirty="0" smtClean="0"/>
              <a:t>“WORKING” in the Temple</a:t>
            </a:r>
            <a:endParaRPr lang="it-IT" dirty="0"/>
          </a:p>
        </p:txBody>
      </p:sp>
      <p:sp>
        <p:nvSpPr>
          <p:cNvPr id="3" name="Segnaposto contenuto 2"/>
          <p:cNvSpPr>
            <a:spLocks noGrp="1"/>
          </p:cNvSpPr>
          <p:nvPr>
            <p:ph idx="1"/>
          </p:nvPr>
        </p:nvSpPr>
        <p:spPr>
          <a:xfrm>
            <a:off x="827584" y="2204864"/>
            <a:ext cx="5190112" cy="3766571"/>
          </a:xfrm>
        </p:spPr>
        <p:txBody>
          <a:bodyPr>
            <a:noAutofit/>
          </a:bodyPr>
          <a:lstStyle/>
          <a:p>
            <a:r>
              <a:rPr lang="en-US" sz="1400" dirty="0" smtClean="0"/>
              <a:t>The temple is divided in three “castles”, the third reserved for serious illnesses only.</a:t>
            </a:r>
          </a:p>
          <a:p>
            <a:r>
              <a:rPr lang="en-US" sz="1400" dirty="0" smtClean="0"/>
              <a:t>In the first castle the </a:t>
            </a:r>
            <a:r>
              <a:rPr lang="en-US" sz="1400" dirty="0" err="1" smtClean="0"/>
              <a:t>apará</a:t>
            </a:r>
            <a:r>
              <a:rPr lang="en-US" sz="1400" dirty="0" smtClean="0"/>
              <a:t> takes into herself the spirit </a:t>
            </a:r>
            <a:r>
              <a:rPr lang="en-US" sz="1400" dirty="0"/>
              <a:t>disturbing the </a:t>
            </a:r>
            <a:r>
              <a:rPr lang="en-US" sz="1400" dirty="0" smtClean="0"/>
              <a:t>client. Then the </a:t>
            </a:r>
            <a:r>
              <a:rPr lang="en-US" sz="1400" dirty="0" err="1" smtClean="0"/>
              <a:t>doutrinador</a:t>
            </a:r>
            <a:r>
              <a:rPr lang="en-US" sz="1400" dirty="0" smtClean="0"/>
              <a:t> guides the spirit to leave this world and go </a:t>
            </a:r>
            <a:r>
              <a:rPr lang="en-US" sz="1400" dirty="0"/>
              <a:t>on toward the realm of </a:t>
            </a:r>
            <a:r>
              <a:rPr lang="en-US" sz="1400" dirty="0" smtClean="0"/>
              <a:t>light.</a:t>
            </a:r>
          </a:p>
          <a:p>
            <a:r>
              <a:rPr lang="en-US" sz="1400" dirty="0" smtClean="0"/>
              <a:t>The client proceeds to the </a:t>
            </a:r>
            <a:r>
              <a:rPr lang="en-US" sz="1400" dirty="0"/>
              <a:t>second castle, where the </a:t>
            </a:r>
            <a:r>
              <a:rPr lang="en-US" sz="1400" dirty="0" err="1"/>
              <a:t>apará</a:t>
            </a:r>
            <a:r>
              <a:rPr lang="en-US" sz="1400" dirty="0"/>
              <a:t> channels </a:t>
            </a:r>
            <a:r>
              <a:rPr lang="en-US" sz="1400" dirty="0" smtClean="0"/>
              <a:t>a higher spirit whose words of advise </a:t>
            </a:r>
            <a:r>
              <a:rPr lang="en-US" sz="1400" dirty="0"/>
              <a:t>are interpreted by the </a:t>
            </a:r>
            <a:r>
              <a:rPr lang="en-US" sz="1400" dirty="0" err="1" smtClean="0"/>
              <a:t>doutrinador</a:t>
            </a:r>
            <a:r>
              <a:rPr lang="en-US" sz="1400" dirty="0" smtClean="0"/>
              <a:t>. Often, the client is told to train as a medium, since everybody is naturally either an </a:t>
            </a:r>
            <a:r>
              <a:rPr lang="en-US" sz="1400" dirty="0" err="1" smtClean="0"/>
              <a:t>apará</a:t>
            </a:r>
            <a:r>
              <a:rPr lang="en-US" sz="1400" dirty="0" smtClean="0"/>
              <a:t> or a </a:t>
            </a:r>
            <a:r>
              <a:rPr lang="en-US" sz="1400" dirty="0" err="1" smtClean="0"/>
              <a:t>doutrinador</a:t>
            </a:r>
            <a:r>
              <a:rPr lang="en-US" sz="1400" dirty="0" smtClean="0"/>
              <a:t>. Regular clients often become members. The large majority (even in the Vale) have a job and do not work as mediums full time.</a:t>
            </a:r>
            <a:endParaRPr lang="it-IT" sz="1400" dirty="0"/>
          </a:p>
          <a:p>
            <a:endParaRPr lang="it-IT" sz="1400" dirty="0"/>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60496" y="2204864"/>
            <a:ext cx="2183912" cy="1637934"/>
          </a:xfrm>
          <a:prstGeom prst="rect">
            <a:avLst/>
          </a:prstGeom>
        </p:spPr>
      </p:pic>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9479" y="4005064"/>
            <a:ext cx="2183912" cy="1637934"/>
          </a:xfrm>
          <a:prstGeom prst="rect">
            <a:avLst/>
          </a:prstGeom>
        </p:spPr>
      </p:pic>
    </p:spTree>
    <p:extLst>
      <p:ext uri="{BB962C8B-B14F-4D97-AF65-F5344CB8AC3E}">
        <p14:creationId xmlns:p14="http://schemas.microsoft.com/office/powerpoint/2010/main" val="27814310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1268760"/>
            <a:ext cx="7056784" cy="712440"/>
          </a:xfrm>
        </p:spPr>
        <p:txBody>
          <a:bodyPr>
            <a:normAutofit/>
          </a:bodyPr>
          <a:lstStyle/>
          <a:p>
            <a:r>
              <a:rPr lang="en-US" dirty="0" smtClean="0"/>
              <a:t>THE WIDER CONTEXT</a:t>
            </a:r>
            <a:endParaRPr lang="it-IT" dirty="0"/>
          </a:p>
        </p:txBody>
      </p:sp>
      <p:sp>
        <p:nvSpPr>
          <p:cNvPr id="3" name="Segnaposto contenuto 2"/>
          <p:cNvSpPr>
            <a:spLocks noGrp="1"/>
          </p:cNvSpPr>
          <p:nvPr>
            <p:ph idx="1"/>
          </p:nvPr>
        </p:nvSpPr>
        <p:spPr>
          <a:xfrm>
            <a:off x="3563888" y="2420888"/>
            <a:ext cx="4536504" cy="3284984"/>
          </a:xfrm>
        </p:spPr>
        <p:txBody>
          <a:bodyPr>
            <a:normAutofit fontScale="85000" lnSpcReduction="20000"/>
          </a:bodyPr>
          <a:lstStyle/>
          <a:p>
            <a:r>
              <a:rPr lang="en-US" dirty="0" smtClean="0"/>
              <a:t>The OEC is aware of problems encountered by other NRMs and has strict rules asking mediums to always advise clients to consult also a secular doctor in case of serious illnesses</a:t>
            </a:r>
          </a:p>
          <a:p>
            <a:r>
              <a:rPr lang="en-US" dirty="0" smtClean="0"/>
              <a:t>Does not exhibit the anti-Catholicism of other Brazilian NRMs, and insist on the (unsubstantiated) rumor that Pope John Paul II had a sympathy for the movement and received Neiva in secret</a:t>
            </a:r>
          </a:p>
          <a:p>
            <a:r>
              <a:rPr lang="en-US" dirty="0" smtClean="0"/>
              <a:t>Is the target of very aggressive campaign by Pentecostals as “demonic”</a:t>
            </a:r>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2348880"/>
            <a:ext cx="2517744" cy="3356992"/>
          </a:xfrm>
          <a:prstGeom prst="rect">
            <a:avLst/>
          </a:prstGeom>
        </p:spPr>
      </p:pic>
    </p:spTree>
    <p:extLst>
      <p:ext uri="{BB962C8B-B14F-4D97-AF65-F5344CB8AC3E}">
        <p14:creationId xmlns:p14="http://schemas.microsoft.com/office/powerpoint/2010/main" val="6663245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CONFLICT WITH IURD</a:t>
            </a:r>
            <a:endParaRPr lang="it-IT" dirty="0"/>
          </a:p>
        </p:txBody>
      </p:sp>
      <p:sp>
        <p:nvSpPr>
          <p:cNvPr id="3" name="Segnaposto contenuto 2"/>
          <p:cNvSpPr>
            <a:spLocks noGrp="1"/>
          </p:cNvSpPr>
          <p:nvPr>
            <p:ph idx="1"/>
          </p:nvPr>
        </p:nvSpPr>
        <p:spPr>
          <a:xfrm>
            <a:off x="1371600" y="2204864"/>
            <a:ext cx="2840360" cy="3528392"/>
          </a:xfrm>
        </p:spPr>
        <p:txBody>
          <a:bodyPr>
            <a:normAutofit fontScale="85000" lnSpcReduction="20000"/>
          </a:bodyPr>
          <a:lstStyle/>
          <a:p>
            <a:r>
              <a:rPr lang="en-US" dirty="0" smtClean="0"/>
              <a:t>A campaign was started </a:t>
            </a:r>
            <a:r>
              <a:rPr lang="en-US" dirty="0"/>
              <a:t>in February 2012 by the leader of the Universal Church of </a:t>
            </a:r>
            <a:r>
              <a:rPr lang="en-US" dirty="0" smtClean="0"/>
              <a:t>the Kingdom </a:t>
            </a:r>
            <a:r>
              <a:rPr lang="en-US" dirty="0"/>
              <a:t>of God </a:t>
            </a:r>
            <a:r>
              <a:rPr lang="en-US" dirty="0" smtClean="0"/>
              <a:t>(IURD), </a:t>
            </a:r>
            <a:r>
              <a:rPr lang="en-US" dirty="0" err="1"/>
              <a:t>Edir</a:t>
            </a:r>
            <a:r>
              <a:rPr lang="en-US" dirty="0"/>
              <a:t> </a:t>
            </a:r>
            <a:r>
              <a:rPr lang="en-US" dirty="0" err="1"/>
              <a:t>Macedo</a:t>
            </a:r>
            <a:r>
              <a:rPr lang="en-US" dirty="0"/>
              <a:t>, with great </a:t>
            </a:r>
            <a:r>
              <a:rPr lang="en-US" dirty="0" smtClean="0"/>
              <a:t>fanfare, claiming that the Vale is “full of demons” and should be destroyed</a:t>
            </a:r>
          </a:p>
          <a:p>
            <a:r>
              <a:rPr lang="en-US" dirty="0" smtClean="0"/>
              <a:t> But sociologists noted that, paradoxically, </a:t>
            </a:r>
            <a:r>
              <a:rPr lang="en-US" dirty="0"/>
              <a:t>some </a:t>
            </a:r>
            <a:r>
              <a:rPr lang="en-US" dirty="0" smtClean="0"/>
              <a:t>healing/exorcism rituals of IURD are </a:t>
            </a:r>
            <a:r>
              <a:rPr lang="en-US" dirty="0"/>
              <a:t>similar to </a:t>
            </a:r>
            <a:r>
              <a:rPr lang="en-US" dirty="0" smtClean="0"/>
              <a:t>those in the Vale</a:t>
            </a:r>
            <a:endParaRPr lang="it-IT" dirty="0"/>
          </a:p>
          <a:p>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1267" y="2492896"/>
            <a:ext cx="3840427" cy="2880320"/>
          </a:xfrm>
          <a:prstGeom prst="rect">
            <a:avLst/>
          </a:prstGeom>
        </p:spPr>
      </p:pic>
    </p:spTree>
    <p:extLst>
      <p:ext uri="{BB962C8B-B14F-4D97-AF65-F5344CB8AC3E}">
        <p14:creationId xmlns:p14="http://schemas.microsoft.com/office/powerpoint/2010/main" val="23888939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980728"/>
            <a:ext cx="7632848" cy="1072480"/>
          </a:xfrm>
        </p:spPr>
        <p:txBody>
          <a:bodyPr>
            <a:normAutofit/>
          </a:bodyPr>
          <a:lstStyle/>
          <a:p>
            <a:r>
              <a:rPr lang="en-US" dirty="0" smtClean="0"/>
              <a:t>A “UNIQUE” MOVEMENT?</a:t>
            </a:r>
            <a:endParaRPr lang="it-IT" dirty="0"/>
          </a:p>
        </p:txBody>
      </p:sp>
      <p:sp>
        <p:nvSpPr>
          <p:cNvPr id="3" name="Segnaposto contenuto 2"/>
          <p:cNvSpPr>
            <a:spLocks noGrp="1"/>
          </p:cNvSpPr>
          <p:nvPr>
            <p:ph idx="1"/>
          </p:nvPr>
        </p:nvSpPr>
        <p:spPr>
          <a:xfrm>
            <a:off x="1043608" y="2369488"/>
            <a:ext cx="4824536" cy="3270476"/>
          </a:xfrm>
        </p:spPr>
        <p:txBody>
          <a:bodyPr>
            <a:normAutofit fontScale="77500" lnSpcReduction="20000"/>
          </a:bodyPr>
          <a:lstStyle/>
          <a:p>
            <a:r>
              <a:rPr lang="en-US" dirty="0" smtClean="0"/>
              <a:t>The pyramid on the lake, where clients can connect with several entities by putting </a:t>
            </a:r>
            <a:r>
              <a:rPr lang="en-US" dirty="0"/>
              <a:t>holy salt </a:t>
            </a:r>
            <a:r>
              <a:rPr lang="en-US" dirty="0" smtClean="0"/>
              <a:t>on </a:t>
            </a:r>
            <a:r>
              <a:rPr lang="en-US" dirty="0"/>
              <a:t>the tip of </a:t>
            </a:r>
            <a:r>
              <a:rPr lang="en-US" dirty="0" smtClean="0"/>
              <a:t>their tongues, is a familiar feature of many NRMs around the world</a:t>
            </a:r>
          </a:p>
          <a:p>
            <a:r>
              <a:rPr lang="en-US" dirty="0" smtClean="0"/>
              <a:t>One example is the Pyramid of </a:t>
            </a:r>
            <a:r>
              <a:rPr lang="en-US" dirty="0" err="1" smtClean="0"/>
              <a:t>Merkiné</a:t>
            </a:r>
            <a:r>
              <a:rPr lang="en-US" dirty="0" smtClean="0"/>
              <a:t>, near </a:t>
            </a:r>
            <a:r>
              <a:rPr lang="en-US" dirty="0" err="1" smtClean="0"/>
              <a:t>Druskininkai</a:t>
            </a:r>
            <a:r>
              <a:rPr lang="en-US" dirty="0" smtClean="0"/>
              <a:t> (Lithuania), built on the basis of the visions of </a:t>
            </a:r>
            <a:r>
              <a:rPr lang="en-US" dirty="0" err="1" smtClean="0"/>
              <a:t>Povilas</a:t>
            </a:r>
            <a:r>
              <a:rPr lang="en-US" dirty="0" smtClean="0"/>
              <a:t> </a:t>
            </a:r>
            <a:r>
              <a:rPr lang="lt-LT" dirty="0" smtClean="0"/>
              <a:t>Žėkas</a:t>
            </a:r>
            <a:r>
              <a:rPr lang="en-US" dirty="0" smtClean="0"/>
              <a:t> – but there are many others</a:t>
            </a:r>
          </a:p>
          <a:p>
            <a:r>
              <a:rPr lang="en-US" dirty="0" smtClean="0"/>
              <a:t>While the doctrines of OEC are not “unique”, there is probably no other contemporary movement based on Spiritualism or channeling with such an intense missionary activity and hundreds of thousands of followers throughout the world</a:t>
            </a:r>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444208" y="2204864"/>
            <a:ext cx="1349896" cy="1799862"/>
          </a:xfrm>
          <a:prstGeom prst="rect">
            <a:avLst/>
          </a:prstGeom>
        </p:spPr>
      </p:pic>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8087" y="4149080"/>
            <a:ext cx="2022138" cy="1516603"/>
          </a:xfrm>
          <a:prstGeom prst="rect">
            <a:avLst/>
          </a:prstGeom>
        </p:spPr>
      </p:pic>
    </p:spTree>
    <p:extLst>
      <p:ext uri="{BB962C8B-B14F-4D97-AF65-F5344CB8AC3E}">
        <p14:creationId xmlns:p14="http://schemas.microsoft.com/office/powerpoint/2010/main" val="9402650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lta moda">
  <a:themeElements>
    <a:clrScheme name="Alta moda">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Cravatta nera">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lta moda">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423</TotalTime>
  <Words>1747</Words>
  <Application>Microsoft Office PowerPoint</Application>
  <PresentationFormat>Presentazione su schermo (4:3)</PresentationFormat>
  <Paragraphs>81</Paragraphs>
  <Slides>27</Slides>
  <Notes>0</Notes>
  <HiddenSlides>0</HiddenSlides>
  <MMClips>0</MMClips>
  <ScaleCrop>false</ScaleCrop>
  <HeadingPairs>
    <vt:vector size="4" baseType="variant">
      <vt:variant>
        <vt:lpstr>Tema</vt:lpstr>
      </vt:variant>
      <vt:variant>
        <vt:i4>1</vt:i4>
      </vt:variant>
      <vt:variant>
        <vt:lpstr>Titoli diapositive</vt:lpstr>
      </vt:variant>
      <vt:variant>
        <vt:i4>27</vt:i4>
      </vt:variant>
    </vt:vector>
  </HeadingPairs>
  <TitlesOfParts>
    <vt:vector size="28" baseType="lpstr">
      <vt:lpstr>Alta moda</vt:lpstr>
      <vt:lpstr>The Vale do Amanhecer  A Global Spiritualist New Religious Movement from Brazil</vt:lpstr>
      <vt:lpstr>Vale do Amanhecer (Valley of Dawn), is an incorporated township located four miles near Planaltina, one of the satellite towns of the Brazilian capital Brasilia</vt:lpstr>
      <vt:lpstr>the Christian Spiritualist Order (Ordem Espiritualista Cristã, OEC)</vt:lpstr>
      <vt:lpstr>150,000 Brazilian members live in the Federal District, and the Vale has a population of 20,000, although it now also hosts Catholic and Pentecostal families </vt:lpstr>
      <vt:lpstr>In Planaltina I counted some 30 Pentecostal houses of worship and was told that Pentecostals now outnumber Catholics in terms of Sunday practice</vt:lpstr>
      <vt:lpstr>Neiva Chaves Zelaya  (TIA NEIVA, 1925-1985)</vt:lpstr>
      <vt:lpstr>União Espiritualista Seta Branca (1959-1964)</vt:lpstr>
      <vt:lpstr>Taguatinga (1964-1968)</vt:lpstr>
      <vt:lpstr>Developing the VALE (1968-1985)</vt:lpstr>
      <vt:lpstr>NEIVA’s GRAVE</vt:lpstr>
      <vt:lpstr>THE SASSI SCHISM(1985-1994)</vt:lpstr>
      <vt:lpstr>GLOBAL EXPANSION (1995-2012)</vt:lpstr>
      <vt:lpstr> The Vale today: a “normal” town of 20,000, with a small minority of non-members, while members are easily identified by their richly colored dresses </vt:lpstr>
      <vt:lpstr>SPEARS</vt:lpstr>
      <vt:lpstr>The SPIRITS</vt:lpstr>
      <vt:lpstr>THE GIPSY CONNECTION</vt:lpstr>
      <vt:lpstr>The Vale’s TWO CENTERS</vt:lpstr>
      <vt:lpstr>THE ESTRELA CANDENTE</vt:lpstr>
      <vt:lpstr>THE ESTRELA’s MAIN RITUAL</vt:lpstr>
      <vt:lpstr>ESQUIFES</vt:lpstr>
      <vt:lpstr>APARÁS anD DOUTRINADORES</vt:lpstr>
      <vt:lpstr>WHO LEADS the MOVEMENT?</vt:lpstr>
      <vt:lpstr>THE TEMPLE EXPERIENCE</vt:lpstr>
      <vt:lpstr>“WORKING” in the Temple</vt:lpstr>
      <vt:lpstr>THE WIDER CONTEXT</vt:lpstr>
      <vt:lpstr>CONFLICT WITH IURD</vt:lpstr>
      <vt:lpstr>A “UNIQUE” MOVEMENT?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Vale do Amanhecer  A Global Spiritualist New Religious Movement from Brazil</dc:title>
  <dc:creator>Massimo</dc:creator>
  <cp:lastModifiedBy>Massimo</cp:lastModifiedBy>
  <cp:revision>33</cp:revision>
  <dcterms:created xsi:type="dcterms:W3CDTF">2012-11-06T09:31:45Z</dcterms:created>
  <dcterms:modified xsi:type="dcterms:W3CDTF">2012-11-07T23:58:04Z</dcterms:modified>
</cp:coreProperties>
</file>