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5"/>
  </p:notesMasterIdLst>
  <p:sldIdLst>
    <p:sldId id="256" r:id="rId2"/>
    <p:sldId id="257" r:id="rId3"/>
    <p:sldId id="258" r:id="rId4"/>
    <p:sldId id="266" r:id="rId5"/>
    <p:sldId id="268" r:id="rId6"/>
    <p:sldId id="261" r:id="rId7"/>
    <p:sldId id="262" r:id="rId8"/>
    <p:sldId id="263" r:id="rId9"/>
    <p:sldId id="264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301" r:id="rId21"/>
    <p:sldId id="283" r:id="rId22"/>
    <p:sldId id="302" r:id="rId23"/>
    <p:sldId id="279" r:id="rId24"/>
    <p:sldId id="280" r:id="rId25"/>
    <p:sldId id="281" r:id="rId26"/>
    <p:sldId id="284" r:id="rId27"/>
    <p:sldId id="294" r:id="rId28"/>
    <p:sldId id="295" r:id="rId29"/>
    <p:sldId id="282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6" r:id="rId40"/>
    <p:sldId id="297" r:id="rId41"/>
    <p:sldId id="298" r:id="rId42"/>
    <p:sldId id="299" r:id="rId43"/>
    <p:sldId id="300" r:id="rId4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88" autoAdjust="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FF86A-22A5-4A45-9F58-34FA5A9B18E5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92C58-B9C1-45AA-BDDB-84DAE26FD5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655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92C58-B9C1-45AA-BDDB-84DAE26FD562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40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E924DC-3593-44F1-9FA9-9EDFCB8EEC8C}" type="datetimeFigureOut">
              <a:rPr lang="it-IT" smtClean="0"/>
              <a:t>16/10/2012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D17748-E5EC-47A7-82B7-2DFF03288E02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495881" y="116632"/>
            <a:ext cx="83838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/>
              <a:t>Al </a:t>
            </a:r>
            <a:r>
              <a:rPr lang="it-IT" sz="3600" b="1" dirty="0" err="1" smtClean="0"/>
              <a:t>Qa’ida</a:t>
            </a:r>
            <a:r>
              <a:rPr lang="it-IT" sz="3600" b="1" dirty="0" smtClean="0"/>
              <a:t> 2. La vendetta</a:t>
            </a:r>
          </a:p>
          <a:p>
            <a:pPr algn="ctr"/>
            <a:r>
              <a:rPr lang="it-IT" sz="3600" dirty="0" smtClean="0"/>
              <a:t>Dal terrorismo alle stragi di cristiani</a:t>
            </a:r>
          </a:p>
          <a:p>
            <a:pPr algn="r"/>
            <a:r>
              <a:rPr lang="it-IT" sz="2000" dirty="0" smtClean="0"/>
              <a:t>Massimo </a:t>
            </a:r>
            <a:r>
              <a:rPr lang="it-IT" sz="2000" dirty="0" err="1" smtClean="0"/>
              <a:t>Introvigne</a:t>
            </a:r>
            <a:r>
              <a:rPr lang="it-IT" sz="2000" smtClean="0"/>
              <a:t> (15.10.2012)</a:t>
            </a:r>
            <a:endParaRPr lang="it-IT" sz="20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816454"/>
            <a:ext cx="6048583" cy="47219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03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4725144"/>
            <a:ext cx="6480720" cy="1944216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Vienna 1683. Una battaglia che l’islam non poteva perdere…</a:t>
            </a:r>
            <a:endParaRPr lang="it-IT" sz="36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5269566" cy="4188845"/>
          </a:xfrm>
        </p:spPr>
      </p:pic>
    </p:spTree>
    <p:extLst>
      <p:ext uri="{BB962C8B-B14F-4D97-AF65-F5344CB8AC3E}">
        <p14:creationId xmlns:p14="http://schemas.microsoft.com/office/powerpoint/2010/main" val="183987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23127" cy="1721128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… ma l’islam perse (e nacque il croissant)</a:t>
            </a:r>
            <a:br>
              <a:rPr lang="it-IT" sz="3600" dirty="0" smtClean="0"/>
            </a:br>
            <a:r>
              <a:rPr lang="it-IT" sz="3600" dirty="0" smtClean="0"/>
              <a:t>Che</a:t>
            </a:r>
            <a:r>
              <a:rPr lang="it-IT" dirty="0" smtClean="0"/>
              <a:t> </a:t>
            </a:r>
            <a:r>
              <a:rPr lang="it-IT" sz="3600" dirty="0" smtClean="0"/>
              <a:t>cosa era andato storto?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0"/>
            <a:ext cx="5589432" cy="4192074"/>
          </a:xfrm>
        </p:spPr>
      </p:pic>
    </p:spTree>
    <p:extLst>
      <p:ext uri="{BB962C8B-B14F-4D97-AF65-F5344CB8AC3E}">
        <p14:creationId xmlns:p14="http://schemas.microsoft.com/office/powerpoint/2010/main" val="197250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495845" y="188640"/>
            <a:ext cx="6120680" cy="2232248"/>
          </a:xfrm>
        </p:spPr>
        <p:txBody>
          <a:bodyPr/>
          <a:lstStyle/>
          <a:p>
            <a:pPr marL="45720" indent="0">
              <a:buNone/>
            </a:pPr>
            <a:r>
              <a:rPr lang="it-IT" dirty="0" smtClean="0"/>
              <a:t>Due risposte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Modernismo: l’islam è indietro rispetto all’Europa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Tradizionalismo: l’islam è diventato troppo simile all’Europa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564904"/>
            <a:ext cx="5924845" cy="396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6237" y="3205149"/>
            <a:ext cx="4865964" cy="1592003"/>
          </a:xfrm>
        </p:spPr>
        <p:txBody>
          <a:bodyPr/>
          <a:lstStyle/>
          <a:p>
            <a:pPr marL="0" indent="0" algn="l">
              <a:buNone/>
            </a:pPr>
            <a:r>
              <a:rPr lang="it-IT" sz="3600" dirty="0" smtClean="0"/>
              <a:t>Il modernismo sembra vincere ovunque…</a:t>
            </a:r>
            <a:br>
              <a:rPr lang="it-IT" sz="3600" dirty="0" smtClean="0"/>
            </a:br>
            <a:r>
              <a:rPr lang="it-IT" sz="1600" dirty="0"/>
              <a:t/>
            </a:r>
            <a:br>
              <a:rPr lang="it-IT" sz="1600" dirty="0"/>
            </a:br>
            <a:endParaRPr lang="it-IT" sz="1600" b="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741" y="217170"/>
            <a:ext cx="1891384" cy="1634463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932249"/>
            <a:ext cx="2104584" cy="131587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182" y="1932751"/>
            <a:ext cx="2016224" cy="162810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448" y="171993"/>
            <a:ext cx="1681480" cy="150720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3" y="206185"/>
            <a:ext cx="2304256" cy="163723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932249"/>
            <a:ext cx="1272900" cy="1272900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79511" y="5229200"/>
            <a:ext cx="88569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Nell’ordine: </a:t>
            </a:r>
            <a:r>
              <a:rPr lang="it-IT" dirty="0" err="1"/>
              <a:t>Kemal</a:t>
            </a:r>
            <a:r>
              <a:rPr lang="it-IT" dirty="0"/>
              <a:t> </a:t>
            </a:r>
            <a:r>
              <a:rPr lang="it-IT" dirty="0" err="1"/>
              <a:t>Atatürk</a:t>
            </a:r>
            <a:r>
              <a:rPr lang="it-IT" dirty="0"/>
              <a:t> (1881-1938</a:t>
            </a:r>
            <a:r>
              <a:rPr lang="it-IT" dirty="0" smtClean="0"/>
              <a:t>) - </a:t>
            </a:r>
            <a:r>
              <a:rPr lang="it-IT" dirty="0"/>
              <a:t>Turchia;, </a:t>
            </a:r>
            <a:r>
              <a:rPr lang="it-IT" dirty="0" err="1"/>
              <a:t>Sukarno</a:t>
            </a:r>
            <a:r>
              <a:rPr lang="it-IT" dirty="0"/>
              <a:t> (1901-1970) – Indonesia; Muhammad Ali </a:t>
            </a:r>
            <a:r>
              <a:rPr lang="it-IT" dirty="0" err="1"/>
              <a:t>Jinnah</a:t>
            </a:r>
            <a:r>
              <a:rPr lang="it-IT" dirty="0"/>
              <a:t> (1876-1948)- Pakistan; Ahmed Ben Bella (1918-2012) – Algeria; </a:t>
            </a:r>
            <a:r>
              <a:rPr lang="it-IT" dirty="0" err="1"/>
              <a:t>Habib</a:t>
            </a:r>
            <a:r>
              <a:rPr lang="it-IT" dirty="0"/>
              <a:t> </a:t>
            </a:r>
            <a:r>
              <a:rPr lang="it-IT" dirty="0" err="1"/>
              <a:t>Bourguiba</a:t>
            </a:r>
            <a:r>
              <a:rPr lang="it-IT" dirty="0"/>
              <a:t> (1903-200) – Tunisia; </a:t>
            </a:r>
            <a:r>
              <a:rPr lang="it-IT" dirty="0" err="1"/>
              <a:t>Gamal</a:t>
            </a:r>
            <a:r>
              <a:rPr lang="it-IT" dirty="0"/>
              <a:t> Abdel Nasser (1918-1970) – Egitto. </a:t>
            </a:r>
            <a:br>
              <a:rPr lang="it-IT" dirty="0"/>
            </a:br>
            <a:r>
              <a:rPr lang="it-IT" dirty="0"/>
              <a:t>La Tunisia legalizza l’aborto nel 1973, due anni prima della Francia…</a:t>
            </a:r>
          </a:p>
        </p:txBody>
      </p:sp>
    </p:spTree>
    <p:extLst>
      <p:ext uri="{BB962C8B-B14F-4D97-AF65-F5344CB8AC3E}">
        <p14:creationId xmlns:p14="http://schemas.microsoft.com/office/powerpoint/2010/main" val="13734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4248472" cy="1944216"/>
          </a:xfrm>
        </p:spPr>
        <p:txBody>
          <a:bodyPr/>
          <a:lstStyle/>
          <a:p>
            <a:pPr marL="0" indent="0" algn="l">
              <a:buNone/>
            </a:pPr>
            <a:r>
              <a:rPr lang="it-IT" sz="3600" dirty="0" smtClean="0"/>
              <a:t>Il tradizionalismo resta confinato nelle periferie</a:t>
            </a:r>
            <a:br>
              <a:rPr lang="it-IT" sz="3600" dirty="0" smtClean="0"/>
            </a:br>
            <a:r>
              <a:rPr lang="it-IT" sz="1800" dirty="0" smtClean="0"/>
              <a:t/>
            </a:r>
            <a:br>
              <a:rPr lang="it-IT" sz="1800" dirty="0" smtClean="0"/>
            </a:br>
            <a:endParaRPr lang="it-IT" sz="20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06075"/>
            <a:ext cx="2826608" cy="2355506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132856"/>
            <a:ext cx="1561601" cy="200622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015809"/>
            <a:ext cx="2697088" cy="2022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CasellaDiTesto 2"/>
          <p:cNvSpPr txBox="1"/>
          <p:nvPr/>
        </p:nvSpPr>
        <p:spPr>
          <a:xfrm>
            <a:off x="539552" y="2276872"/>
            <a:ext cx="41044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dirty="0" smtClean="0"/>
          </a:p>
          <a:p>
            <a:r>
              <a:rPr lang="it-IT" sz="2000" dirty="0" smtClean="0"/>
              <a:t>* </a:t>
            </a:r>
            <a:r>
              <a:rPr lang="it-IT" sz="2000" dirty="0"/>
              <a:t>La famiglia </a:t>
            </a:r>
            <a:r>
              <a:rPr lang="it-IT" sz="2000" dirty="0" err="1"/>
              <a:t>Saud</a:t>
            </a:r>
            <a:r>
              <a:rPr lang="it-IT" sz="2000" dirty="0"/>
              <a:t> fonda un regno «wahhabita» in Arabia, alleandosi con il predicatore tradizionalista </a:t>
            </a:r>
            <a:r>
              <a:rPr lang="it-IT" sz="2000" dirty="0" err="1"/>
              <a:t>Wahhab</a:t>
            </a:r>
            <a:r>
              <a:rPr lang="it-IT" sz="2000" dirty="0"/>
              <a:t> (1703-1792) nel 1750</a:t>
            </a:r>
            <a:br>
              <a:rPr lang="it-IT" sz="2000" dirty="0"/>
            </a:br>
            <a:r>
              <a:rPr lang="it-IT" sz="2000" dirty="0"/>
              <a:t>* </a:t>
            </a:r>
            <a:r>
              <a:rPr lang="it-IT" sz="2000" dirty="0" err="1"/>
              <a:t>Usman</a:t>
            </a:r>
            <a:r>
              <a:rPr lang="it-IT" sz="2000" dirty="0"/>
              <a:t> Dan </a:t>
            </a:r>
            <a:r>
              <a:rPr lang="it-IT" sz="2000" dirty="0" err="1"/>
              <a:t>Fodio</a:t>
            </a:r>
            <a:r>
              <a:rPr lang="it-IT" sz="2000" dirty="0"/>
              <a:t> (1754-1817), fonda nel 1809 il Califfato di Sokoto in Nigeria</a:t>
            </a:r>
            <a:br>
              <a:rPr lang="it-IT" sz="2000" dirty="0"/>
            </a:br>
            <a:r>
              <a:rPr lang="it-IT" sz="2000" dirty="0"/>
              <a:t>* La scuola tradizionalista </a:t>
            </a:r>
            <a:r>
              <a:rPr lang="it-IT" sz="2000" dirty="0" err="1"/>
              <a:t>Deobandi</a:t>
            </a:r>
            <a:r>
              <a:rPr lang="it-IT" sz="2000" dirty="0"/>
              <a:t> (India-Pakistan) diventa egemone nel subcontinente indiano nel XIX secolo</a:t>
            </a:r>
          </a:p>
        </p:txBody>
      </p:sp>
    </p:spTree>
    <p:extLst>
      <p:ext uri="{BB962C8B-B14F-4D97-AF65-F5344CB8AC3E}">
        <p14:creationId xmlns:p14="http://schemas.microsoft.com/office/powerpoint/2010/main" val="28075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4581128"/>
            <a:ext cx="6667143" cy="1937152"/>
          </a:xfrm>
        </p:spPr>
        <p:txBody>
          <a:bodyPr/>
          <a:lstStyle/>
          <a:p>
            <a:pPr marL="0" indent="0" algn="ctr">
              <a:buNone/>
            </a:pPr>
            <a:r>
              <a:rPr lang="it-IT" sz="3200" dirty="0" smtClean="0"/>
              <a:t>Un simbolo del modernismo: lo </a:t>
            </a:r>
            <a:r>
              <a:rPr lang="it-IT" sz="3200" dirty="0" err="1" smtClean="0"/>
              <a:t>shah</a:t>
            </a:r>
            <a:r>
              <a:rPr lang="it-IT" sz="3200" dirty="0" smtClean="0"/>
              <a:t> dell’Iran Mohammed </a:t>
            </a:r>
            <a:r>
              <a:rPr lang="it-IT" sz="3200" dirty="0" err="1" smtClean="0"/>
              <a:t>Reza</a:t>
            </a:r>
            <a:r>
              <a:rPr lang="it-IT" sz="3200" dirty="0" smtClean="0"/>
              <a:t> Pahlavi (1919-1980)</a:t>
            </a:r>
            <a:endParaRPr lang="it-IT" sz="3200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60648"/>
            <a:ext cx="5394289" cy="4050622"/>
          </a:xfrm>
        </p:spPr>
      </p:pic>
    </p:spTree>
    <p:extLst>
      <p:ext uri="{BB962C8B-B14F-4D97-AF65-F5344CB8AC3E}">
        <p14:creationId xmlns:p14="http://schemas.microsoft.com/office/powerpoint/2010/main" val="23143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5656" y="4797152"/>
            <a:ext cx="6667143" cy="1721128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Ma nel 1979 una rivoluzione fondamentalista vince in Iran</a:t>
            </a:r>
            <a:endParaRPr lang="it-IT" sz="36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37" y="731838"/>
            <a:ext cx="6546993" cy="3777282"/>
          </a:xfrm>
        </p:spPr>
      </p:pic>
    </p:spTree>
    <p:extLst>
      <p:ext uri="{BB962C8B-B14F-4D97-AF65-F5344CB8AC3E}">
        <p14:creationId xmlns:p14="http://schemas.microsoft.com/office/powerpoint/2010/main" val="137259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5656" y="4437112"/>
            <a:ext cx="6667143" cy="1865144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6 ottobre1981: assassinio di Sadat (1918-1981)</a:t>
            </a:r>
            <a:br>
              <a:rPr lang="it-IT" sz="3600" dirty="0" smtClean="0"/>
            </a:br>
            <a:r>
              <a:rPr lang="it-IT" sz="3600" dirty="0" smtClean="0"/>
              <a:t>Il fondamentalismo si divide</a:t>
            </a:r>
            <a:endParaRPr lang="it-IT" sz="36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3616"/>
            <a:ext cx="6198610" cy="3997472"/>
          </a:xfrm>
        </p:spPr>
      </p:pic>
    </p:spTree>
    <p:extLst>
      <p:ext uri="{BB962C8B-B14F-4D97-AF65-F5344CB8AC3E}">
        <p14:creationId xmlns:p14="http://schemas.microsoft.com/office/powerpoint/2010/main" val="136853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9" y="5877272"/>
            <a:ext cx="6336704" cy="711998"/>
          </a:xfrm>
        </p:spPr>
        <p:txBody>
          <a:bodyPr/>
          <a:lstStyle/>
          <a:p>
            <a:pPr marL="0" indent="0">
              <a:buNone/>
            </a:pPr>
            <a:r>
              <a:rPr lang="it-IT" sz="3600" dirty="0" smtClean="0"/>
              <a:t>Una contrapposizione reale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619672" y="188640"/>
            <a:ext cx="5373216" cy="3888432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Fondamentalisti neo-tradizionalisti (Fratelli Musulmani - Morsi): conquistare il potere attraverso le istituzioni (e le elezioni)</a:t>
            </a:r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r>
              <a:rPr lang="it-IT" dirty="0" smtClean="0"/>
              <a:t>Fondamentalisti radicali (ultra-fondamentalisti - </a:t>
            </a:r>
            <a:r>
              <a:rPr lang="it-IT" dirty="0" err="1" smtClean="0"/>
              <a:t>Zawahiri</a:t>
            </a:r>
            <a:r>
              <a:rPr lang="it-IT" dirty="0" smtClean="0"/>
              <a:t>): conquistare il potere attraverso la lotta armata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58020"/>
            <a:ext cx="2690242" cy="161414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430" y="3843264"/>
            <a:ext cx="2326092" cy="174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6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5656" y="472514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1978. L’Unione Sovietica invade l’Afghanistan</a:t>
            </a:r>
            <a:endParaRPr lang="it-IT" sz="36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48680"/>
            <a:ext cx="5853470" cy="3886704"/>
          </a:xfrm>
        </p:spPr>
      </p:pic>
    </p:spTree>
    <p:extLst>
      <p:ext uri="{BB962C8B-B14F-4D97-AF65-F5344CB8AC3E}">
        <p14:creationId xmlns:p14="http://schemas.microsoft.com/office/powerpoint/2010/main" val="398514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4293096"/>
            <a:ext cx="6523127" cy="2297192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1982: la Brigata Internazionale Islamica. Tutti uniti per il </a:t>
            </a:r>
            <a:r>
              <a:rPr lang="it-IT" sz="3600" i="1" dirty="0" smtClean="0"/>
              <a:t>jihad</a:t>
            </a:r>
            <a:r>
              <a:rPr lang="it-IT" sz="3600" dirty="0" smtClean="0"/>
              <a:t> in Afghanistan contro l’URSS</a:t>
            </a:r>
            <a:endParaRPr lang="it-IT" sz="36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39804"/>
            <a:ext cx="4680520" cy="3482307"/>
          </a:xfrm>
        </p:spPr>
      </p:pic>
    </p:spTree>
    <p:extLst>
      <p:ext uri="{BB962C8B-B14F-4D97-AF65-F5344CB8AC3E}">
        <p14:creationId xmlns:p14="http://schemas.microsoft.com/office/powerpoint/2010/main" val="29937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3573016"/>
            <a:ext cx="6552728" cy="1152128"/>
          </a:xfrm>
        </p:spPr>
        <p:txBody>
          <a:bodyPr/>
          <a:lstStyle/>
          <a:p>
            <a:pPr marL="0" indent="0" algn="l">
              <a:buNone/>
            </a:pPr>
            <a:r>
              <a:rPr lang="it-IT" sz="2800" dirty="0" smtClean="0"/>
              <a:t>Abdullah </a:t>
            </a:r>
            <a:r>
              <a:rPr lang="it-IT" sz="2800" dirty="0" err="1" smtClean="0"/>
              <a:t>Azzam</a:t>
            </a:r>
            <a:r>
              <a:rPr lang="it-IT" sz="2800" dirty="0" smtClean="0"/>
              <a:t> (1941-1989) contro </a:t>
            </a:r>
            <a:r>
              <a:rPr lang="it-IT" sz="2800" dirty="0" err="1" smtClean="0"/>
              <a:t>Hamas</a:t>
            </a:r>
            <a:r>
              <a:rPr lang="it-IT" sz="2800" dirty="0" smtClean="0"/>
              <a:t> </a:t>
            </a:r>
            <a:br>
              <a:rPr lang="it-IT" sz="2800" dirty="0" smtClean="0"/>
            </a:br>
            <a:endParaRPr lang="it-IT" sz="18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8640"/>
            <a:ext cx="4644517" cy="3096344"/>
          </a:xfrm>
        </p:spPr>
      </p:pic>
      <p:sp>
        <p:nvSpPr>
          <p:cNvPr id="3" name="CasellaDiTesto 2"/>
          <p:cNvSpPr txBox="1"/>
          <p:nvPr/>
        </p:nvSpPr>
        <p:spPr>
          <a:xfrm>
            <a:off x="899592" y="4581128"/>
            <a:ext cx="784887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*L’ultra-fondamentalismo </a:t>
            </a:r>
            <a:r>
              <a:rPr lang="it-IT" dirty="0"/>
              <a:t>si divide: per </a:t>
            </a:r>
            <a:r>
              <a:rPr lang="it-IT" dirty="0" err="1"/>
              <a:t>Hamas</a:t>
            </a:r>
            <a:r>
              <a:rPr lang="it-IT" dirty="0"/>
              <a:t> la Palestina è il centro di tutto, per </a:t>
            </a:r>
            <a:r>
              <a:rPr lang="it-IT" dirty="0" err="1"/>
              <a:t>Azzam</a:t>
            </a:r>
            <a:r>
              <a:rPr lang="it-IT" dirty="0"/>
              <a:t> – che pure è palestinese – è una causa fra tante</a:t>
            </a:r>
            <a:br>
              <a:rPr lang="it-IT" dirty="0"/>
            </a:br>
            <a:r>
              <a:rPr lang="it-IT" dirty="0"/>
              <a:t>* </a:t>
            </a:r>
            <a:r>
              <a:rPr lang="it-IT" dirty="0" err="1"/>
              <a:t>Azzam</a:t>
            </a:r>
            <a:r>
              <a:rPr lang="it-IT" dirty="0"/>
              <a:t> deve lasciare la Palestina e va a insegnare in Arabia Saudita.</a:t>
            </a:r>
            <a:br>
              <a:rPr lang="it-IT" dirty="0"/>
            </a:br>
            <a:r>
              <a:rPr lang="it-IT" dirty="0"/>
              <a:t>* Va poi a combattere in Afghanistan e nel1984 fonda il MAK, «Ufficio di servizio» per coordinare il reclutamento della Brigata Internazionale Islamica, a Peshawar (Pakistan)</a:t>
            </a:r>
          </a:p>
        </p:txBody>
      </p:sp>
    </p:spTree>
    <p:extLst>
      <p:ext uri="{BB962C8B-B14F-4D97-AF65-F5344CB8AC3E}">
        <p14:creationId xmlns:p14="http://schemas.microsoft.com/office/powerpoint/2010/main" val="275948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4509120"/>
            <a:ext cx="6408712" cy="792088"/>
          </a:xfrm>
        </p:spPr>
        <p:txBody>
          <a:bodyPr/>
          <a:lstStyle/>
          <a:p>
            <a:pPr marL="0" indent="0" algn="ctr">
              <a:buNone/>
            </a:pPr>
            <a:r>
              <a:rPr lang="it-IT" sz="2400" dirty="0" err="1" smtClean="0"/>
              <a:t>Azzam</a:t>
            </a:r>
            <a:r>
              <a:rPr lang="it-IT" sz="2400" dirty="0" smtClean="0"/>
              <a:t> e Yassin come </a:t>
            </a:r>
            <a:r>
              <a:rPr lang="it-IT" sz="2400" dirty="0" err="1" smtClean="0"/>
              <a:t>Trotzsky</a:t>
            </a:r>
            <a:r>
              <a:rPr lang="it-IT" sz="2400" dirty="0" smtClean="0"/>
              <a:t> e Stalin?</a:t>
            </a:r>
            <a:endParaRPr lang="it-IT" sz="18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59" y="188640"/>
            <a:ext cx="3682587" cy="2664296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682631"/>
            <a:ext cx="1555103" cy="16137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66244"/>
            <a:ext cx="1271995" cy="15925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CasellaDiTesto 2"/>
          <p:cNvSpPr txBox="1"/>
          <p:nvPr/>
        </p:nvSpPr>
        <p:spPr>
          <a:xfrm>
            <a:off x="1115616" y="5085184"/>
            <a:ext cx="74457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«La rivoluzione permanente» (in tutto il mondo) di </a:t>
            </a:r>
            <a:r>
              <a:rPr lang="it-IT" dirty="0" err="1"/>
              <a:t>Trotzsky</a:t>
            </a:r>
            <a:r>
              <a:rPr lang="it-IT" dirty="0"/>
              <a:t> contro «la rivoluzione in un solo Paese» (la Russia) di Stalin</a:t>
            </a:r>
            <a:br>
              <a:rPr lang="it-IT" dirty="0"/>
            </a:br>
            <a:r>
              <a:rPr lang="it-IT" dirty="0"/>
              <a:t>«Il </a:t>
            </a:r>
            <a:r>
              <a:rPr lang="it-IT" i="1" dirty="0"/>
              <a:t>jihad </a:t>
            </a:r>
            <a:r>
              <a:rPr lang="it-IT" dirty="0"/>
              <a:t> globale» (in tutto il mondo) di </a:t>
            </a:r>
            <a:r>
              <a:rPr lang="it-IT" dirty="0" err="1"/>
              <a:t>Azzam</a:t>
            </a:r>
            <a:r>
              <a:rPr lang="it-IT" dirty="0"/>
              <a:t> contro «il </a:t>
            </a:r>
            <a:r>
              <a:rPr lang="it-IT" i="1" dirty="0"/>
              <a:t>jihad</a:t>
            </a:r>
            <a:r>
              <a:rPr lang="it-IT" dirty="0"/>
              <a:t> in un solo Paese», la </a:t>
            </a:r>
            <a:r>
              <a:rPr lang="it-IT" dirty="0" smtClean="0"/>
              <a:t>Palestina, </a:t>
            </a:r>
            <a:r>
              <a:rPr lang="it-IT" dirty="0"/>
              <a:t>del leader di </a:t>
            </a:r>
            <a:r>
              <a:rPr lang="it-IT" dirty="0" err="1"/>
              <a:t>Hamas</a:t>
            </a:r>
            <a:r>
              <a:rPr lang="it-IT" dirty="0"/>
              <a:t> </a:t>
            </a:r>
            <a:r>
              <a:rPr lang="it-IT" dirty="0" err="1"/>
              <a:t>Ahmad</a:t>
            </a:r>
            <a:r>
              <a:rPr lang="it-IT" dirty="0"/>
              <a:t> Yassin (1937-2004) </a:t>
            </a:r>
          </a:p>
        </p:txBody>
      </p:sp>
    </p:spTree>
    <p:extLst>
      <p:ext uri="{BB962C8B-B14F-4D97-AF65-F5344CB8AC3E}">
        <p14:creationId xmlns:p14="http://schemas.microsoft.com/office/powerpoint/2010/main" val="287984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143000" y="116632"/>
            <a:ext cx="6237312" cy="3548624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endParaRPr lang="it-IT" dirty="0" smtClean="0"/>
          </a:p>
          <a:p>
            <a:pPr marL="45720" indent="0" algn="ctr">
              <a:buNone/>
            </a:pPr>
            <a:r>
              <a:rPr lang="it-IT" sz="4000" b="1" dirty="0" smtClean="0"/>
              <a:t>Osama bin Laden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Nasce a Riyadh, Arabia Saudita, il 10.3.1957, figlio di un magnate delle costruzioni 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Frequenta l’Università di </a:t>
            </a:r>
            <a:r>
              <a:rPr lang="it-IT" dirty="0" err="1" smtClean="0"/>
              <a:t>Jeddah</a:t>
            </a:r>
            <a:r>
              <a:rPr lang="it-IT" dirty="0" smtClean="0"/>
              <a:t> dove è allievo di </a:t>
            </a:r>
            <a:r>
              <a:rPr lang="it-IT" dirty="0" err="1" smtClean="0"/>
              <a:t>Azzam</a:t>
            </a:r>
            <a:endParaRPr lang="it-IT" dirty="0" smtClean="0"/>
          </a:p>
          <a:p>
            <a:pPr>
              <a:buFont typeface="Arial" charset="0"/>
              <a:buChar char="•"/>
            </a:pPr>
            <a:r>
              <a:rPr lang="it-IT" dirty="0" smtClean="0"/>
              <a:t>Nel 1979 segue </a:t>
            </a:r>
            <a:r>
              <a:rPr lang="it-IT" dirty="0" err="1" smtClean="0"/>
              <a:t>Azzam</a:t>
            </a:r>
            <a:r>
              <a:rPr lang="it-IT" dirty="0" smtClean="0"/>
              <a:t> in Afghanistan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Con </a:t>
            </a:r>
            <a:r>
              <a:rPr lang="it-IT" dirty="0" err="1" smtClean="0"/>
              <a:t>Azzam</a:t>
            </a:r>
            <a:r>
              <a:rPr lang="it-IT" dirty="0" smtClean="0"/>
              <a:t> dirige il MAK, che gestisce 35.000 volontari di 45 Paesi che combattono in Afghanistan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Nel 1989 probabilmente fa uccidere </a:t>
            </a:r>
            <a:r>
              <a:rPr lang="it-IT" dirty="0" err="1" smtClean="0"/>
              <a:t>Azzam</a:t>
            </a:r>
            <a:r>
              <a:rPr lang="it-IT" dirty="0" smtClean="0"/>
              <a:t> e due suoi figli a Peshawar. Trasforma il MAK in al-</a:t>
            </a:r>
            <a:r>
              <a:rPr lang="it-IT" dirty="0" err="1" smtClean="0"/>
              <a:t>Qa’ida</a:t>
            </a:r>
            <a:r>
              <a:rPr lang="it-IT" dirty="0" smtClean="0"/>
              <a:t> («la Base»)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Nel 1990 torna in Arabia Saudita. Nel 1991 si oppone alla Guerra del Golfo e va in esilio in Sudan, che diventa il centro di al-</a:t>
            </a:r>
            <a:r>
              <a:rPr lang="it-IT" dirty="0" err="1" smtClean="0"/>
              <a:t>Qa’ida</a:t>
            </a:r>
            <a:r>
              <a:rPr lang="it-IT" dirty="0" smtClean="0"/>
              <a:t> grazie all’appoggio del governo fondamentalista di </a:t>
            </a:r>
            <a:r>
              <a:rPr lang="it-IT" dirty="0" err="1" smtClean="0"/>
              <a:t>Hasan</a:t>
            </a:r>
            <a:r>
              <a:rPr lang="it-IT" dirty="0" smtClean="0"/>
              <a:t> al-</a:t>
            </a:r>
            <a:r>
              <a:rPr lang="it-IT" dirty="0" err="1" smtClean="0"/>
              <a:t>Turabi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665256"/>
            <a:ext cx="4371353" cy="281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3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5373216"/>
            <a:ext cx="6512511" cy="1359024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I primi attentati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143000" y="332656"/>
            <a:ext cx="6453336" cy="3528392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it-IT" sz="2000" dirty="0" smtClean="0"/>
              <a:t>29.12.1992 Aden (Yemen) Bombe contro due alberghi, 2 vittime (ma nessun americano)</a:t>
            </a:r>
          </a:p>
          <a:p>
            <a:pPr>
              <a:buFont typeface="Arial" charset="0"/>
              <a:buChar char="•"/>
            </a:pPr>
            <a:r>
              <a:rPr lang="it-IT" sz="2000" dirty="0" smtClean="0"/>
              <a:t>3-4.10.1993: 18 soldati americani uccisi a Mogadiscio (Somalia)</a:t>
            </a:r>
          </a:p>
          <a:p>
            <a:pPr>
              <a:buFont typeface="Arial" charset="0"/>
              <a:buChar char="•"/>
            </a:pPr>
            <a:r>
              <a:rPr lang="it-IT" sz="2000" dirty="0" smtClean="0"/>
              <a:t>23.2.1993: una bomba al World </a:t>
            </a:r>
            <a:r>
              <a:rPr lang="it-IT" sz="2000" dirty="0" err="1" smtClean="0"/>
              <a:t>Trade</a:t>
            </a:r>
            <a:r>
              <a:rPr lang="it-IT" sz="2000" dirty="0" smtClean="0"/>
              <a:t> Center di New York uccide 6 persone, con oltre 1.000 feriti. </a:t>
            </a:r>
          </a:p>
          <a:p>
            <a:pPr marL="45720" indent="0">
              <a:buNone/>
            </a:pPr>
            <a:r>
              <a:rPr lang="it-IT" sz="2000" dirty="0"/>
              <a:t> </a:t>
            </a:r>
            <a:r>
              <a:rPr lang="it-IT" sz="2000" dirty="0" smtClean="0"/>
              <a:t> Cominciano a emergere i ruoli dello «sceicco cieco» Omar Abdel-</a:t>
            </a:r>
            <a:r>
              <a:rPr lang="it-IT" sz="2000" dirty="0" err="1" smtClean="0"/>
              <a:t>Rahman</a:t>
            </a:r>
            <a:r>
              <a:rPr lang="it-IT" sz="2000" dirty="0" smtClean="0"/>
              <a:t> (arrestato nel 1993)  e di Ayman al-</a:t>
            </a:r>
            <a:r>
              <a:rPr lang="it-IT" sz="2000" dirty="0" err="1" smtClean="0"/>
              <a:t>Zawahiri</a:t>
            </a:r>
            <a:endParaRPr lang="it-IT" sz="2000" dirty="0" smtClean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 marL="4572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7" y="3645024"/>
            <a:ext cx="2304107" cy="142963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428" y="3356992"/>
            <a:ext cx="2420449" cy="181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5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5445224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t-IT" sz="3600" dirty="0" smtClean="0"/>
              <a:t>Con i Talebani in Afghanistan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043608" y="764704"/>
            <a:ext cx="6624736" cy="4536504"/>
          </a:xfrm>
        </p:spPr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r>
              <a:rPr lang="it-IT" sz="3800" dirty="0" smtClean="0"/>
              <a:t>1996 Espulso dal Sudan su pressioni americane, Bin Laden si trasferisce in Afghanistan, ora controllato dai Talebani</a:t>
            </a:r>
          </a:p>
          <a:p>
            <a:pPr marL="45720" indent="0">
              <a:buNone/>
            </a:pPr>
            <a:r>
              <a:rPr lang="it-IT" sz="3800" dirty="0" smtClean="0"/>
              <a:t>1996-1998 Pubblica i suoi principali scritti teorici</a:t>
            </a:r>
          </a:p>
          <a:p>
            <a:pPr marL="45720" indent="0">
              <a:buNone/>
            </a:pPr>
            <a:r>
              <a:rPr lang="it-IT" sz="3800" dirty="0" smtClean="0"/>
              <a:t>7.8.1998 Attentati alle ambasciate americane in Kenya e in Tanzania, 234 morti (12 americani). Bin Laden diventa il terrorista più ricercato del mondo</a:t>
            </a:r>
          </a:p>
          <a:p>
            <a:pPr marL="45720" indent="0">
              <a:buNone/>
            </a:pPr>
            <a:endParaRPr lang="it-IT" dirty="0" smtClean="0"/>
          </a:p>
          <a:p>
            <a:pPr marL="45720" indent="0">
              <a:buNone/>
            </a:pPr>
            <a:endParaRPr lang="it-IT" dirty="0"/>
          </a:p>
          <a:p>
            <a:pPr marL="45720" indent="0">
              <a:buNone/>
            </a:pPr>
            <a:endParaRPr lang="it-IT" dirty="0" smtClean="0"/>
          </a:p>
          <a:p>
            <a:pPr marL="45720" indent="0">
              <a:buNone/>
            </a:pPr>
            <a:endParaRPr lang="it-IT" dirty="0"/>
          </a:p>
          <a:p>
            <a:pPr marL="45720" indent="0">
              <a:buNone/>
            </a:pPr>
            <a:endParaRPr lang="it-IT" dirty="0" smtClean="0"/>
          </a:p>
          <a:p>
            <a:pPr marL="45720" indent="0">
              <a:buNone/>
            </a:pPr>
            <a:endParaRPr lang="it-IT" dirty="0"/>
          </a:p>
          <a:p>
            <a:pPr marL="45720" indent="0">
              <a:buNone/>
            </a:pPr>
            <a:endParaRPr lang="it-IT" dirty="0" smtClean="0"/>
          </a:p>
          <a:p>
            <a:pPr marL="45720" indent="0">
              <a:buNone/>
            </a:pPr>
            <a:endParaRPr lang="it-IT" sz="4500" dirty="0" smtClean="0"/>
          </a:p>
          <a:p>
            <a:pPr marL="45720" indent="0">
              <a:buNone/>
            </a:pPr>
            <a:endParaRPr lang="it-IT" sz="4500" dirty="0" smtClean="0"/>
          </a:p>
          <a:p>
            <a:pPr marL="45720" indent="0">
              <a:buNone/>
            </a:pPr>
            <a:endParaRPr lang="it-IT" sz="3800" dirty="0" smtClean="0"/>
          </a:p>
          <a:p>
            <a:pPr marL="45720" indent="0">
              <a:buNone/>
            </a:pPr>
            <a:r>
              <a:rPr lang="it-IT" sz="3800" dirty="0" smtClean="0"/>
              <a:t>5.10.2000 Attentato nel porto di Aden (Yemen) contro la nave americana Cole (17 morti)</a:t>
            </a:r>
            <a:endParaRPr lang="it-IT" sz="3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519140"/>
            <a:ext cx="2587022" cy="169193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933" y="2519140"/>
            <a:ext cx="2521611" cy="189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8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3" y="5445224"/>
            <a:ext cx="6408712" cy="926976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I grandi attentati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115616" y="260648"/>
            <a:ext cx="6552728" cy="5040560"/>
          </a:xfrm>
        </p:spPr>
        <p:txBody>
          <a:bodyPr>
            <a:normAutofit fontScale="25000" lnSpcReduction="20000"/>
          </a:bodyPr>
          <a:lstStyle/>
          <a:p>
            <a:pPr>
              <a:buFont typeface="Arial" charset="0"/>
              <a:buChar char="•"/>
            </a:pPr>
            <a:r>
              <a:rPr lang="it-IT" sz="6400" dirty="0" smtClean="0"/>
              <a:t>11 settembre 2001: 2.996 morti</a:t>
            </a:r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sz="6400" dirty="0" smtClean="0"/>
          </a:p>
          <a:p>
            <a:pPr>
              <a:buFont typeface="Arial" charset="0"/>
              <a:buChar char="•"/>
            </a:pPr>
            <a:r>
              <a:rPr lang="it-IT" sz="6400" dirty="0" smtClean="0"/>
              <a:t>12 ottobre 2002: attacchi contro night-club frequentati da stranieri a Bali, 240 morti </a:t>
            </a:r>
          </a:p>
          <a:p>
            <a:pPr marL="45720" indent="0">
              <a:buNone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sz="3800" dirty="0" smtClean="0"/>
          </a:p>
          <a:p>
            <a:pPr>
              <a:buFont typeface="Arial" charset="0"/>
              <a:buChar char="•"/>
            </a:pPr>
            <a:endParaRPr lang="it-IT" sz="3800" dirty="0"/>
          </a:p>
          <a:p>
            <a:pPr>
              <a:buFont typeface="Arial" charset="0"/>
              <a:buChar char="•"/>
            </a:pPr>
            <a:endParaRPr lang="it-IT" sz="3800" dirty="0" smtClean="0"/>
          </a:p>
          <a:p>
            <a:pPr>
              <a:buFont typeface="Arial" charset="0"/>
              <a:buChar char="•"/>
            </a:pPr>
            <a:endParaRPr lang="it-IT" sz="3800" dirty="0"/>
          </a:p>
          <a:p>
            <a:pPr>
              <a:buFont typeface="Arial" charset="0"/>
              <a:buChar char="•"/>
            </a:pPr>
            <a:r>
              <a:rPr lang="it-IT" sz="6400" dirty="0" smtClean="0"/>
              <a:t>11 marzo 2004: attentato «elettorale» al sistema dei treni dei pendolari a Madrid, 191 morti e 1.800 feriti – Aznar perde un’elezione che pensava di avere già vinto </a:t>
            </a:r>
          </a:p>
          <a:p>
            <a:pPr>
              <a:buFont typeface="Arial" charset="0"/>
              <a:buChar char="•"/>
            </a:pPr>
            <a:endParaRPr lang="it-IT" sz="6400" dirty="0" smtClean="0"/>
          </a:p>
          <a:p>
            <a:pPr>
              <a:buFont typeface="Arial" charset="0"/>
              <a:buChar char="•"/>
            </a:pPr>
            <a:r>
              <a:rPr lang="it-IT" sz="6400" dirty="0" smtClean="0"/>
              <a:t>7 luglio 2005: attacchi a tre vetture della metropolitana e un autobus a Londra, 56 morti e 700 feriti</a:t>
            </a:r>
          </a:p>
          <a:p>
            <a:pPr>
              <a:buFont typeface="Arial" charset="0"/>
              <a:buChar char="•"/>
            </a:pPr>
            <a:endParaRPr lang="it-IT" dirty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399" y="332656"/>
            <a:ext cx="803405" cy="121610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276872"/>
            <a:ext cx="18669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76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5157192"/>
            <a:ext cx="6696743" cy="1656184"/>
          </a:xfrm>
        </p:spPr>
        <p:txBody>
          <a:bodyPr/>
          <a:lstStyle/>
          <a:p>
            <a:pPr marL="0" indent="0" algn="l">
              <a:buNone/>
            </a:pPr>
            <a:r>
              <a:rPr lang="it-IT" sz="3200" dirty="0" smtClean="0"/>
              <a:t>La reazione americana disarticola al-</a:t>
            </a:r>
            <a:r>
              <a:rPr lang="it-IT" sz="3200" dirty="0" err="1" smtClean="0"/>
              <a:t>Qa’ida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it-IT" dirty="0" smtClean="0"/>
              <a:t>Il 17 dicembre 2011 è smantellato l’ultimo campo di addestramento in Afghanistan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I capi di al-</a:t>
            </a:r>
            <a:r>
              <a:rPr lang="it-IT" dirty="0" err="1" smtClean="0"/>
              <a:t>Qa’ida</a:t>
            </a:r>
            <a:r>
              <a:rPr lang="it-IT" dirty="0" smtClean="0"/>
              <a:t> sono costretti a fuggire e a limitare le comunicazioni con l’esterno: Bin Laden sarà ucciso il 2 maggio 2011 ad </a:t>
            </a:r>
            <a:r>
              <a:rPr lang="it-IT" dirty="0" err="1" smtClean="0"/>
              <a:t>Allottabad</a:t>
            </a:r>
            <a:r>
              <a:rPr lang="it-IT" dirty="0" smtClean="0"/>
              <a:t>, in Pakistan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140968"/>
            <a:ext cx="2839740" cy="163474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140968"/>
            <a:ext cx="2480320" cy="165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472514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Perché al-</a:t>
            </a:r>
            <a:r>
              <a:rPr lang="it-IT" sz="3600" dirty="0" err="1" smtClean="0"/>
              <a:t>Qa’ida</a:t>
            </a:r>
            <a:r>
              <a:rPr lang="it-IT" sz="3600" dirty="0" smtClean="0"/>
              <a:t> colpisce in Occidente?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3707904" y="476672"/>
            <a:ext cx="5328592" cy="4176464"/>
          </a:xfrm>
        </p:spPr>
        <p:txBody>
          <a:bodyPr>
            <a:normAutofit fontScale="85000" lnSpcReduction="10000"/>
          </a:bodyPr>
          <a:lstStyle/>
          <a:p>
            <a:pPr>
              <a:buFont typeface="Arial" charset="0"/>
              <a:buChar char="•"/>
            </a:pPr>
            <a:r>
              <a:rPr lang="it-IT" sz="2400" dirty="0"/>
              <a:t>Con gli attentati Bin Laden non vuole certo prendere il potere in Occidente, il suo scopo è che governi «amici» (ultra-fondamentalisti) sostituiscano i regimi modernisti (Egitto) o tradizionalisti (Arabia Saudita) nei Paesi a maggioranza islamica</a:t>
            </a:r>
          </a:p>
          <a:p>
            <a:pPr>
              <a:buFont typeface="Arial" charset="0"/>
              <a:buChar char="•"/>
            </a:pPr>
            <a:r>
              <a:rPr lang="it-IT" sz="2400" dirty="0"/>
              <a:t>Questi regimi, secondo Bin Laden, stanno in piedi solo perché l’Occidente li sostiene</a:t>
            </a:r>
          </a:p>
          <a:p>
            <a:pPr>
              <a:buFont typeface="Arial" charset="0"/>
              <a:buChar char="•"/>
            </a:pPr>
            <a:r>
              <a:rPr lang="it-IT" sz="2400" dirty="0"/>
              <a:t>Portando gli attentati in Occidente, pensa Bin Laden, l’opinione pubblica si spaventerà e chiederà ai suoi governanti di disinteressarsi del mondo islamico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3220166" cy="226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93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494116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Attentati in Occidente, una strategia discutibile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5112568" cy="5400600"/>
          </a:xfrm>
        </p:spPr>
        <p:txBody>
          <a:bodyPr>
            <a:normAutofit fontScale="47500" lnSpcReduction="20000"/>
          </a:bodyPr>
          <a:lstStyle/>
          <a:p>
            <a:pPr>
              <a:buFont typeface="Arial" charset="0"/>
              <a:buChar char="•"/>
            </a:pPr>
            <a:r>
              <a:rPr lang="it-IT" sz="4300" dirty="0" smtClean="0"/>
              <a:t>Questa strategia funziona solo in Spagna: l’attentato «elettorale» fa cadere Aznar (anche per i suoi errori) che è sostituito dal «pacifista» Zapatero</a:t>
            </a:r>
          </a:p>
          <a:p>
            <a:pPr>
              <a:buFont typeface="Arial" charset="0"/>
              <a:buChar char="•"/>
            </a:pPr>
            <a:r>
              <a:rPr lang="it-IT" sz="4300" dirty="0" smtClean="0"/>
              <a:t>Ma in genere la strategia fallisce: anziché disinteressarsi del mondo islamico, Bush (originariamente piuttosto isolazionista in politica estera) dopo l’11 settembre adotta l’agenda dei neo-conservatori e interviene in Afghanistan e in Iraq</a:t>
            </a:r>
          </a:p>
          <a:p>
            <a:pPr>
              <a:buFont typeface="Arial" charset="0"/>
              <a:buChar char="•"/>
            </a:pPr>
            <a:r>
              <a:rPr lang="it-IT" sz="4300" dirty="0" smtClean="0"/>
              <a:t>L’11 settembre fa anche nascere in Occidente una nuova consapevolezza della propria identità, simboleggiata da Benedetto XVI e dal suo discorso del 12.9.2006  a Ratisbona</a:t>
            </a:r>
          </a:p>
          <a:p>
            <a:pPr marL="45720" indent="0">
              <a:buNone/>
            </a:pPr>
            <a:endParaRPr lang="it-IT" dirty="0" smtClean="0"/>
          </a:p>
          <a:p>
            <a:pPr marL="4572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08104" y="1124744"/>
            <a:ext cx="3221374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651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479715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/>
              <a:t>Al </a:t>
            </a:r>
            <a:r>
              <a:rPr lang="it-IT" sz="3600" dirty="0" err="1"/>
              <a:t>Qa’ida</a:t>
            </a:r>
            <a:r>
              <a:rPr lang="it-IT" sz="3600" dirty="0"/>
              <a:t> da movimento a </a:t>
            </a:r>
            <a:r>
              <a:rPr lang="it-IT" sz="3600" i="1" dirty="0"/>
              <a:t>network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331640" y="1052736"/>
            <a:ext cx="6400800" cy="3474720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it-IT" dirty="0"/>
              <a:t>Fino al 2011: </a:t>
            </a:r>
            <a:r>
              <a:rPr lang="it-IT" b="1" dirty="0"/>
              <a:t>Fase I</a:t>
            </a:r>
            <a:r>
              <a:rPr lang="it-IT" dirty="0"/>
              <a:t>. Al </a:t>
            </a:r>
            <a:r>
              <a:rPr lang="it-IT" dirty="0" err="1"/>
              <a:t>Qa’ida</a:t>
            </a:r>
            <a:r>
              <a:rPr lang="it-IT" dirty="0"/>
              <a:t> è un </a:t>
            </a:r>
            <a:r>
              <a:rPr lang="it-IT" i="1" dirty="0"/>
              <a:t>movimento</a:t>
            </a:r>
            <a:r>
              <a:rPr lang="it-IT" dirty="0"/>
              <a:t> che addestra terroristi, sceglie le missioni e le porta a termine</a:t>
            </a:r>
          </a:p>
          <a:p>
            <a:pPr>
              <a:buFont typeface="Arial" charset="0"/>
              <a:buChar char="•"/>
            </a:pPr>
            <a:r>
              <a:rPr lang="it-IT" dirty="0"/>
              <a:t>Dopo il 2011: </a:t>
            </a:r>
            <a:r>
              <a:rPr lang="it-IT" b="1" dirty="0"/>
              <a:t>Fase II</a:t>
            </a:r>
            <a:r>
              <a:rPr lang="it-IT" dirty="0"/>
              <a:t>. Al </a:t>
            </a:r>
            <a:r>
              <a:rPr lang="it-IT" dirty="0" err="1"/>
              <a:t>Qa’ida</a:t>
            </a:r>
            <a:r>
              <a:rPr lang="it-IT" dirty="0"/>
              <a:t> è un </a:t>
            </a:r>
            <a:r>
              <a:rPr lang="it-IT" i="1" dirty="0"/>
              <a:t>network</a:t>
            </a:r>
            <a:r>
              <a:rPr lang="it-IT" dirty="0"/>
              <a:t> che opera secondo il principio del franchising: (a) gruppi autonomi, non creati da al-</a:t>
            </a:r>
            <a:r>
              <a:rPr lang="it-IT" dirty="0" err="1"/>
              <a:t>Qa’ida</a:t>
            </a:r>
            <a:r>
              <a:rPr lang="it-IT" dirty="0"/>
              <a:t>, progettano gli attentati «ispirati» dai documenti di al-</a:t>
            </a:r>
            <a:r>
              <a:rPr lang="it-IT" dirty="0" err="1"/>
              <a:t>Qa’ida</a:t>
            </a:r>
            <a:r>
              <a:rPr lang="it-IT" dirty="0"/>
              <a:t>; (b) si rivolgono alla «cupola» di al-</a:t>
            </a:r>
            <a:r>
              <a:rPr lang="it-IT" dirty="0" err="1"/>
              <a:t>Qa’ida</a:t>
            </a:r>
            <a:r>
              <a:rPr lang="it-IT" dirty="0"/>
              <a:t> per suggerimenti, armi, denaro, talora ricevendo addestramento (aree tribali del Pakistan, Somalia); e (c) eseguono gli attentati autonomamente.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504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51720" y="5373216"/>
            <a:ext cx="5184576" cy="1296144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Il </a:t>
            </a:r>
            <a:r>
              <a:rPr lang="it-IT" sz="3600" i="1" dirty="0" smtClean="0"/>
              <a:t>network </a:t>
            </a:r>
            <a:r>
              <a:rPr lang="it-IT" sz="3600" dirty="0" smtClean="0"/>
              <a:t>in azione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249575" y="404664"/>
            <a:ext cx="5472608" cy="432048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Strage di </a:t>
            </a:r>
            <a:r>
              <a:rPr lang="it-IT" dirty="0" err="1" smtClean="0"/>
              <a:t>Beslan</a:t>
            </a:r>
            <a:r>
              <a:rPr lang="it-IT" dirty="0" smtClean="0"/>
              <a:t> (Ossezia del Nord, Russia), 2 settembre 2004, l’«11 settembre dei bambini»; 334 morti di cui 186 bambini. </a:t>
            </a:r>
          </a:p>
          <a:p>
            <a:pPr marL="45720" indent="0">
              <a:buNone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r>
              <a:rPr lang="it-IT" dirty="0" smtClean="0"/>
              <a:t>Teatri principali dove opera il </a:t>
            </a:r>
            <a:r>
              <a:rPr lang="it-IT" i="1" dirty="0" smtClean="0"/>
              <a:t>network</a:t>
            </a:r>
            <a:r>
              <a:rPr lang="it-IT" dirty="0" smtClean="0"/>
              <a:t>: Algeria, Yemen, Cecenia, </a:t>
            </a:r>
            <a:r>
              <a:rPr lang="it-IT" dirty="0"/>
              <a:t>Somalia, </a:t>
            </a:r>
            <a:r>
              <a:rPr lang="it-IT" dirty="0" smtClean="0"/>
              <a:t>Kashmir (attacco agli hotel di Bombay, 26-29.11.2008, 164 morti), Filippine, Indonesia, Tailandia </a:t>
            </a:r>
          </a:p>
          <a:p>
            <a:pPr marL="45720" indent="0">
              <a:buNone/>
            </a:pPr>
            <a:endParaRPr lang="it-IT" dirty="0" smtClean="0"/>
          </a:p>
          <a:p>
            <a:pPr marL="45720" indent="0">
              <a:buNone/>
            </a:pPr>
            <a:endParaRPr lang="it-IT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0076"/>
            <a:ext cx="3110016" cy="28568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83" y="3068960"/>
            <a:ext cx="3257922" cy="21878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532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537321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200" b="0" dirty="0" smtClean="0"/>
              <a:t>30 ottobre 2005: il </a:t>
            </a:r>
            <a:r>
              <a:rPr lang="it-IT" sz="3200" b="0" i="1" dirty="0" smtClean="0"/>
              <a:t>network </a:t>
            </a:r>
            <a:r>
              <a:rPr lang="it-IT" sz="3200" b="0" dirty="0" smtClean="0"/>
              <a:t>attacca i cristiani</a:t>
            </a:r>
            <a:endParaRPr lang="it-IT" sz="3200" b="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175344" y="620688"/>
            <a:ext cx="6381328" cy="1833384"/>
          </a:xfrm>
        </p:spPr>
        <p:txBody>
          <a:bodyPr>
            <a:normAutofit/>
          </a:bodyPr>
          <a:lstStyle/>
          <a:p>
            <a:r>
              <a:rPr lang="it-IT" sz="1400" dirty="0" smtClean="0"/>
              <a:t>Il 30 ottobre 2005 quattro allieve mentre si recano a una scuola cristiana a Poso, nell’isola indonesiana di </a:t>
            </a:r>
            <a:r>
              <a:rPr lang="it-IT" sz="1400" dirty="0" err="1" smtClean="0"/>
              <a:t>Sulawesi</a:t>
            </a:r>
            <a:r>
              <a:rPr lang="it-IT" sz="1400" dirty="0" smtClean="0"/>
              <a:t>, cadono vittima di un’imboscata da parte di terroristi addestrati dal </a:t>
            </a:r>
            <a:r>
              <a:rPr lang="it-IT" sz="1400" i="1" dirty="0" smtClean="0"/>
              <a:t>network</a:t>
            </a:r>
            <a:r>
              <a:rPr lang="it-IT" sz="1400" dirty="0" smtClean="0"/>
              <a:t> di al-</a:t>
            </a:r>
            <a:r>
              <a:rPr lang="it-IT" sz="1400" dirty="0" err="1" smtClean="0"/>
              <a:t>Qa’ida</a:t>
            </a:r>
            <a:r>
              <a:rPr lang="it-IT" sz="1400" dirty="0" smtClean="0"/>
              <a:t> nelle Filippine. </a:t>
            </a:r>
            <a:r>
              <a:rPr lang="it-IT" sz="1400" dirty="0" err="1" smtClean="0"/>
              <a:t>Alfita</a:t>
            </a:r>
            <a:r>
              <a:rPr lang="it-IT" sz="1400" dirty="0" smtClean="0"/>
              <a:t> e </a:t>
            </a:r>
            <a:r>
              <a:rPr lang="it-IT" sz="1400" dirty="0" err="1" smtClean="0"/>
              <a:t>Yarni</a:t>
            </a:r>
            <a:r>
              <a:rPr lang="it-IT" sz="1400" dirty="0" smtClean="0"/>
              <a:t>, di 17 anni, e </a:t>
            </a:r>
            <a:r>
              <a:rPr lang="it-IT" sz="1400" dirty="0" err="1" smtClean="0"/>
              <a:t>Theresia</a:t>
            </a:r>
            <a:r>
              <a:rPr lang="it-IT" sz="1400" dirty="0" smtClean="0"/>
              <a:t>, di 15, sono decapitate. </a:t>
            </a:r>
            <a:r>
              <a:rPr lang="it-IT" sz="1400" dirty="0" err="1" smtClean="0"/>
              <a:t>Noviana</a:t>
            </a:r>
            <a:r>
              <a:rPr lang="it-IT" sz="1400" dirty="0" smtClean="0"/>
              <a:t>, 15 anni, si salva quasi miracolosamente.</a:t>
            </a:r>
          </a:p>
          <a:p>
            <a:r>
              <a:rPr lang="it-IT" sz="1400" dirty="0" smtClean="0"/>
              <a:t>È il primo attacco del </a:t>
            </a:r>
            <a:r>
              <a:rPr lang="it-IT" sz="1400" i="1" dirty="0" smtClean="0"/>
              <a:t>network </a:t>
            </a:r>
            <a:r>
              <a:rPr lang="it-IT" sz="1400" dirty="0" smtClean="0"/>
              <a:t>di al-</a:t>
            </a:r>
            <a:r>
              <a:rPr lang="it-IT" sz="1400" dirty="0" err="1" smtClean="0"/>
              <a:t>Qa’ida</a:t>
            </a:r>
            <a:r>
              <a:rPr lang="it-IT" sz="1400" dirty="0" smtClean="0"/>
              <a:t> giustificato come «pulizia religiosa» anti-cristiana</a:t>
            </a:r>
            <a:endParaRPr lang="it-IT" sz="14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564904"/>
            <a:ext cx="3764480" cy="259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2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5157192"/>
            <a:ext cx="6512511" cy="1734637"/>
          </a:xfrm>
        </p:spPr>
        <p:txBody>
          <a:bodyPr/>
          <a:lstStyle/>
          <a:p>
            <a:pPr marL="0" indent="0" algn="ctr">
              <a:buNone/>
            </a:pPr>
            <a:r>
              <a:rPr lang="it-IT" sz="3200" dirty="0" smtClean="0"/>
              <a:t>Fase III. Dal terrorismo alla guerriglia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899592" y="332656"/>
            <a:ext cx="3257617" cy="4752528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Già durante la vita di Bin Laden, al-</a:t>
            </a:r>
            <a:r>
              <a:rPr lang="it-IT" dirty="0" err="1" smtClean="0"/>
              <a:t>Qa’ida</a:t>
            </a:r>
            <a:r>
              <a:rPr lang="it-IT" dirty="0" smtClean="0"/>
              <a:t> pensa alla trasformazione in una rete che coordina non solo gruppi terroristici ma anche forme di guerriglia legate a cause locali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Il primo esperimento è Al-</a:t>
            </a:r>
            <a:r>
              <a:rPr lang="it-IT" dirty="0" err="1" smtClean="0"/>
              <a:t>Qa’ida</a:t>
            </a:r>
            <a:r>
              <a:rPr lang="it-IT" dirty="0" smtClean="0"/>
              <a:t> nella Terra dei Due Fiumi (o Al-</a:t>
            </a:r>
            <a:r>
              <a:rPr lang="it-IT" dirty="0" err="1" smtClean="0"/>
              <a:t>Qa’ida</a:t>
            </a:r>
            <a:r>
              <a:rPr lang="it-IT" dirty="0" smtClean="0"/>
              <a:t> in Iraq, AQI). Nasce dal </a:t>
            </a:r>
            <a:r>
              <a:rPr lang="it-IT" i="1" dirty="0" smtClean="0"/>
              <a:t>network</a:t>
            </a:r>
            <a:r>
              <a:rPr lang="it-IT" dirty="0" smtClean="0"/>
              <a:t>: un gruppo sunnita </a:t>
            </a:r>
            <a:r>
              <a:rPr lang="it-IT" dirty="0" err="1" smtClean="0"/>
              <a:t>pre</a:t>
            </a:r>
            <a:r>
              <a:rPr lang="it-IT" dirty="0" smtClean="0"/>
              <a:t>-esistente passato sotto il controllo del giordano Abu </a:t>
            </a:r>
            <a:r>
              <a:rPr lang="it-IT" dirty="0" err="1" smtClean="0"/>
              <a:t>Musab</a:t>
            </a:r>
            <a:r>
              <a:rPr lang="it-IT" dirty="0" smtClean="0"/>
              <a:t> al-</a:t>
            </a:r>
            <a:r>
              <a:rPr lang="it-IT" dirty="0" err="1" smtClean="0"/>
              <a:t>Zarqawi</a:t>
            </a:r>
            <a:r>
              <a:rPr lang="it-IT" dirty="0" smtClean="0"/>
              <a:t> (1966-2006) entra ufficialmente in al-</a:t>
            </a:r>
            <a:r>
              <a:rPr lang="it-IT" dirty="0" err="1" smtClean="0"/>
              <a:t>Qa’ida</a:t>
            </a:r>
            <a:r>
              <a:rPr lang="it-IT" dirty="0" smtClean="0"/>
              <a:t> nel 2004</a:t>
            </a:r>
          </a:p>
          <a:p>
            <a:pPr marL="4572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86" y="836712"/>
            <a:ext cx="4004561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995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558392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t-IT" sz="3600" dirty="0" smtClean="0"/>
              <a:t>Successi e fallimenti in Iraq</a:t>
            </a:r>
            <a:endParaRPr lang="it-IT" sz="36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3884" y="3284984"/>
            <a:ext cx="2644874" cy="18508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ttangolo 4"/>
          <p:cNvSpPr/>
          <p:nvPr/>
        </p:nvSpPr>
        <p:spPr>
          <a:xfrm>
            <a:off x="683568" y="548680"/>
            <a:ext cx="50405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it-IT" sz="1600" dirty="0"/>
              <a:t>Un terzo di tutti gli attentati in Iraq </a:t>
            </a:r>
            <a:r>
              <a:rPr lang="it-IT" sz="1600" dirty="0" smtClean="0"/>
              <a:t>è </a:t>
            </a:r>
            <a:r>
              <a:rPr lang="it-IT" sz="1600" dirty="0"/>
              <a:t>opera di </a:t>
            </a:r>
            <a:r>
              <a:rPr lang="it-IT" sz="1600" dirty="0" smtClean="0"/>
              <a:t>AQI, che fa circa trentamila morti</a:t>
            </a:r>
          </a:p>
          <a:p>
            <a:pPr>
              <a:buFont typeface="Arial" charset="0"/>
              <a:buChar char="•"/>
            </a:pPr>
            <a:endParaRPr lang="it-IT" sz="1600" dirty="0" smtClean="0"/>
          </a:p>
          <a:p>
            <a:pPr>
              <a:buFont typeface="Arial" charset="0"/>
              <a:buChar char="•"/>
            </a:pPr>
            <a:r>
              <a:rPr lang="it-IT" sz="1600" dirty="0" smtClean="0"/>
              <a:t>Ma il prezzo è altissimo. La strategia della «carta moschicida» di </a:t>
            </a:r>
            <a:r>
              <a:rPr lang="it-IT" sz="1600" dirty="0" err="1" smtClean="0"/>
              <a:t>Condoleeza</a:t>
            </a:r>
            <a:r>
              <a:rPr lang="it-IT" sz="1600" dirty="0" smtClean="0"/>
              <a:t> Rice attira consapevolmente in Iraq terroristi del </a:t>
            </a:r>
            <a:r>
              <a:rPr lang="it-IT" sz="1600" i="1" dirty="0" smtClean="0"/>
              <a:t>network</a:t>
            </a:r>
            <a:r>
              <a:rPr lang="it-IT" sz="1600" dirty="0" smtClean="0"/>
              <a:t> di al-</a:t>
            </a:r>
            <a:r>
              <a:rPr lang="it-IT" sz="1600" dirty="0" err="1" smtClean="0"/>
              <a:t>Qa’ida</a:t>
            </a:r>
            <a:r>
              <a:rPr lang="it-IT" sz="1600" dirty="0" smtClean="0"/>
              <a:t> da tutto il mondo, e oltre 15.000 sono uccisi</a:t>
            </a:r>
          </a:p>
          <a:p>
            <a:pPr>
              <a:buFont typeface="Arial" charset="0"/>
              <a:buChar char="•"/>
            </a:pPr>
            <a:endParaRPr lang="it-IT" sz="1600" dirty="0" smtClean="0"/>
          </a:p>
          <a:p>
            <a:pPr>
              <a:buFont typeface="Arial" charset="0"/>
              <a:buChar char="•"/>
            </a:pPr>
            <a:r>
              <a:rPr lang="it-IT" sz="1600" dirty="0" smtClean="0"/>
              <a:t> Alla fine </a:t>
            </a:r>
            <a:r>
              <a:rPr lang="it-IT" sz="1600" dirty="0"/>
              <a:t>l’esperimento fallisce perché </a:t>
            </a:r>
            <a:r>
              <a:rPr lang="it-IT" sz="1600" dirty="0" err="1"/>
              <a:t>Zarqawi</a:t>
            </a:r>
            <a:r>
              <a:rPr lang="it-IT" sz="1600" dirty="0"/>
              <a:t> è incontrollabile. Le sistematiche uccisioni di sciiti danneggiano il delicato gioco diplomatico che al-</a:t>
            </a:r>
            <a:r>
              <a:rPr lang="it-IT" sz="1600" dirty="0" err="1"/>
              <a:t>Qa’ida</a:t>
            </a:r>
            <a:r>
              <a:rPr lang="it-IT" sz="1600" dirty="0"/>
              <a:t> persegue con </a:t>
            </a:r>
            <a:r>
              <a:rPr lang="it-IT" sz="1600" dirty="0" smtClean="0"/>
              <a:t>l’Iran</a:t>
            </a:r>
          </a:p>
          <a:p>
            <a:pPr>
              <a:buFont typeface="Arial" charset="0"/>
              <a:buChar char="•"/>
            </a:pPr>
            <a:endParaRPr lang="it-IT" sz="1600" dirty="0"/>
          </a:p>
          <a:p>
            <a:pPr>
              <a:buFont typeface="Arial" charset="0"/>
              <a:buChar char="•"/>
            </a:pPr>
            <a:r>
              <a:rPr lang="it-IT" sz="1600" dirty="0"/>
              <a:t>Il 7 luglio 2006 </a:t>
            </a:r>
            <a:r>
              <a:rPr lang="it-IT" sz="1600" dirty="0" err="1"/>
              <a:t>Zarqawi</a:t>
            </a:r>
            <a:r>
              <a:rPr lang="it-IT" sz="1600" dirty="0"/>
              <a:t> è ucciso dagli americani. Benché Bin Laden e </a:t>
            </a:r>
            <a:r>
              <a:rPr lang="it-IT" sz="1600" dirty="0" err="1"/>
              <a:t>Zawahiri</a:t>
            </a:r>
            <a:r>
              <a:rPr lang="it-IT" sz="1600" dirty="0"/>
              <a:t> celebrino il «martire» e il «leone del </a:t>
            </a:r>
            <a:r>
              <a:rPr lang="it-IT" sz="1600" i="1" dirty="0"/>
              <a:t>jihad</a:t>
            </a:r>
            <a:r>
              <a:rPr lang="it-IT" sz="1600" dirty="0"/>
              <a:t>» in messaggi audio e video, molti pensano che sia stata la stessa al-</a:t>
            </a:r>
            <a:r>
              <a:rPr lang="it-IT" sz="1600" dirty="0" err="1"/>
              <a:t>Qa’ida</a:t>
            </a:r>
            <a:r>
              <a:rPr lang="it-IT" sz="1600" dirty="0"/>
              <a:t> a fare arrivare agli americani le informazioni che hanno permesso di localizzare e uccidere l’ormai scomodo </a:t>
            </a:r>
            <a:r>
              <a:rPr lang="it-IT" sz="1600" dirty="0" err="1"/>
              <a:t>Zarqawi</a:t>
            </a:r>
            <a:endParaRPr lang="it-IT" sz="16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404664"/>
            <a:ext cx="307234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5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51720" y="4797152"/>
            <a:ext cx="5544616" cy="1656184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/>
            </a:r>
            <a:br>
              <a:rPr lang="it-IT" sz="3600" dirty="0" smtClean="0"/>
            </a:br>
            <a:r>
              <a:rPr lang="it-IT" sz="3600" dirty="0" smtClean="0"/>
              <a:t>Al </a:t>
            </a:r>
            <a:r>
              <a:rPr lang="it-IT" sz="3600" dirty="0" err="1" smtClean="0"/>
              <a:t>Qa’ida</a:t>
            </a:r>
            <a:r>
              <a:rPr lang="it-IT" sz="3600" dirty="0" smtClean="0"/>
              <a:t> III</a:t>
            </a:r>
            <a:br>
              <a:rPr lang="it-IT" sz="3600" dirty="0" smtClean="0"/>
            </a:br>
            <a:r>
              <a:rPr lang="it-IT" sz="3600" dirty="0" smtClean="0"/>
              <a:t> Dopo la sconfitta in Iraq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La cupola di Al-</a:t>
            </a:r>
            <a:r>
              <a:rPr lang="it-IT" dirty="0" err="1" smtClean="0"/>
              <a:t>Qa’ida</a:t>
            </a:r>
            <a:r>
              <a:rPr lang="it-IT" dirty="0"/>
              <a:t> </a:t>
            </a:r>
            <a:r>
              <a:rPr lang="it-IT" dirty="0" smtClean="0"/>
              <a:t>(ancora nelle aree tribali del Pakistan): </a:t>
            </a:r>
          </a:p>
          <a:p>
            <a:pPr marL="45720" indent="0">
              <a:buNone/>
            </a:pPr>
            <a:r>
              <a:rPr lang="it-IT" dirty="0" smtClean="0"/>
              <a:t>Ayman al-</a:t>
            </a:r>
            <a:r>
              <a:rPr lang="it-IT" dirty="0" err="1" smtClean="0"/>
              <a:t>Zawahiri</a:t>
            </a:r>
            <a:r>
              <a:rPr lang="it-IT" dirty="0" smtClean="0"/>
              <a:t>, capo supremo</a:t>
            </a:r>
          </a:p>
          <a:p>
            <a:pPr marL="45720" indent="0">
              <a:buNone/>
            </a:pPr>
            <a:r>
              <a:rPr lang="it-IT" dirty="0" err="1" smtClean="0"/>
              <a:t>Saif</a:t>
            </a:r>
            <a:r>
              <a:rPr lang="it-IT" dirty="0" smtClean="0"/>
              <a:t> al-</a:t>
            </a:r>
            <a:r>
              <a:rPr lang="it-IT" dirty="0" err="1" smtClean="0"/>
              <a:t>Adel</a:t>
            </a:r>
            <a:r>
              <a:rPr lang="it-IT" dirty="0" smtClean="0"/>
              <a:t> (</a:t>
            </a:r>
            <a:r>
              <a:rPr lang="it-IT" dirty="0" err="1" smtClean="0"/>
              <a:t>Saiful</a:t>
            </a:r>
            <a:r>
              <a:rPr lang="it-IT" dirty="0" smtClean="0"/>
              <a:t> </a:t>
            </a:r>
            <a:r>
              <a:rPr lang="it-IT" dirty="0" err="1" smtClean="0"/>
              <a:t>Adil</a:t>
            </a:r>
            <a:r>
              <a:rPr lang="it-IT" dirty="0" smtClean="0"/>
              <a:t>, egiziano)</a:t>
            </a:r>
          </a:p>
          <a:p>
            <a:pPr marL="45720" indent="0">
              <a:buNone/>
            </a:pPr>
            <a:r>
              <a:rPr lang="it-IT" dirty="0" err="1" smtClean="0"/>
              <a:t>Sulaiman</a:t>
            </a:r>
            <a:r>
              <a:rPr lang="it-IT" dirty="0" smtClean="0"/>
              <a:t> Abu </a:t>
            </a:r>
            <a:r>
              <a:rPr lang="it-IT" dirty="0" err="1" smtClean="0"/>
              <a:t>Ghaith</a:t>
            </a:r>
            <a:r>
              <a:rPr lang="it-IT" dirty="0" smtClean="0"/>
              <a:t> (portavoce, kuwaitiano) </a:t>
            </a:r>
          </a:p>
          <a:p>
            <a:pPr marL="45720" indent="0">
              <a:buNone/>
            </a:pPr>
            <a:r>
              <a:rPr lang="it-IT" dirty="0" err="1" smtClean="0"/>
              <a:t>Saad</a:t>
            </a:r>
            <a:r>
              <a:rPr lang="it-IT" dirty="0" smtClean="0"/>
              <a:t> bin Laden (figlio di Osama bin Laden)</a:t>
            </a:r>
          </a:p>
          <a:p>
            <a:pPr marL="45720" indent="0">
              <a:buNone/>
            </a:pPr>
            <a:endParaRPr lang="it-IT" dirty="0" smtClean="0"/>
          </a:p>
          <a:p>
            <a:pPr marL="45720" indent="0">
              <a:buNone/>
            </a:pPr>
            <a:r>
              <a:rPr lang="it-IT" dirty="0" smtClean="0"/>
              <a:t> </a:t>
            </a:r>
          </a:p>
          <a:p>
            <a:pPr marL="4572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48153"/>
            <a:ext cx="1531915" cy="153191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542298"/>
            <a:ext cx="1152128" cy="161297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552265"/>
            <a:ext cx="2291705" cy="152780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52265"/>
            <a:ext cx="1584176" cy="198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1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47664" y="458112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I gruppi combattenti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115616" y="1124744"/>
            <a:ext cx="6428184" cy="3081496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it-IT" dirty="0" smtClean="0"/>
              <a:t>Al-</a:t>
            </a:r>
            <a:r>
              <a:rPr lang="it-IT" dirty="0" err="1" smtClean="0"/>
              <a:t>Qa’ida</a:t>
            </a:r>
            <a:r>
              <a:rPr lang="it-IT" dirty="0" smtClean="0"/>
              <a:t> </a:t>
            </a:r>
            <a:r>
              <a:rPr lang="it-IT" dirty="0"/>
              <a:t>nel Maghreb Islamico (AQMI)</a:t>
            </a:r>
          </a:p>
          <a:p>
            <a:pPr marL="45720" indent="0">
              <a:buNone/>
            </a:pPr>
            <a:r>
              <a:rPr lang="it-IT" dirty="0"/>
              <a:t>Al-</a:t>
            </a:r>
            <a:r>
              <a:rPr lang="it-IT" dirty="0" err="1"/>
              <a:t>Qa’ida</a:t>
            </a:r>
            <a:r>
              <a:rPr lang="it-IT" dirty="0"/>
              <a:t> nella Penisola Arabica (AQAP)</a:t>
            </a:r>
          </a:p>
          <a:p>
            <a:pPr marL="45720" indent="0">
              <a:buNone/>
            </a:pPr>
            <a:r>
              <a:rPr lang="it-IT" dirty="0"/>
              <a:t>Al-</a:t>
            </a:r>
            <a:r>
              <a:rPr lang="it-IT" dirty="0" err="1"/>
              <a:t>Qa’ida</a:t>
            </a:r>
            <a:r>
              <a:rPr lang="it-IT" dirty="0"/>
              <a:t> in Palestina (AQP)</a:t>
            </a:r>
          </a:p>
          <a:p>
            <a:pPr marL="45720" indent="0">
              <a:buNone/>
            </a:pPr>
            <a:r>
              <a:rPr lang="it-IT" dirty="0"/>
              <a:t>Al-</a:t>
            </a:r>
            <a:r>
              <a:rPr lang="it-IT" dirty="0" err="1"/>
              <a:t>Qa’ida</a:t>
            </a:r>
            <a:r>
              <a:rPr lang="it-IT" dirty="0"/>
              <a:t> nell’Est Africa (AQEA)</a:t>
            </a:r>
          </a:p>
          <a:p>
            <a:pPr marL="45720" indent="0">
              <a:buNone/>
            </a:pPr>
            <a:r>
              <a:rPr lang="it-IT" dirty="0"/>
              <a:t>Al-</a:t>
            </a:r>
            <a:r>
              <a:rPr lang="it-IT" dirty="0" err="1"/>
              <a:t>Qa’ida</a:t>
            </a:r>
            <a:r>
              <a:rPr lang="it-IT" dirty="0"/>
              <a:t> in </a:t>
            </a:r>
            <a:r>
              <a:rPr lang="it-IT" dirty="0" smtClean="0"/>
              <a:t>Iraq </a:t>
            </a:r>
            <a:r>
              <a:rPr lang="it-IT" dirty="0"/>
              <a:t>(AQI, quasi defunto)</a:t>
            </a:r>
          </a:p>
          <a:p>
            <a:pPr marL="45720" indent="0">
              <a:buNone/>
            </a:pPr>
            <a:endParaRPr lang="it-IT" dirty="0"/>
          </a:p>
          <a:p>
            <a:pPr marL="45720" indent="0">
              <a:buNone/>
            </a:pPr>
            <a:r>
              <a:rPr lang="it-IT" dirty="0" smtClean="0"/>
              <a:t>* Rimangono alleati nel network – ma non parte di al-</a:t>
            </a:r>
            <a:r>
              <a:rPr lang="it-IT" dirty="0" err="1" smtClean="0"/>
              <a:t>Qa’ida</a:t>
            </a:r>
            <a:r>
              <a:rPr lang="it-IT" dirty="0" smtClean="0"/>
              <a:t> versione III – i gruppi in Cecenia, Kashmir, Filippine, Indonesia, Tailandia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8504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486916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Al-</a:t>
            </a:r>
            <a:r>
              <a:rPr lang="it-IT" sz="3600" dirty="0" err="1" smtClean="0"/>
              <a:t>Qa’ida</a:t>
            </a:r>
            <a:r>
              <a:rPr lang="it-IT" sz="3600" dirty="0" smtClean="0"/>
              <a:t> nel Maghreb Islamico (AQMI)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043608" y="671028"/>
            <a:ext cx="4968552" cy="4198132"/>
          </a:xfrm>
        </p:spPr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</a:pPr>
            <a:r>
              <a:rPr lang="it-IT" sz="2300" dirty="0" smtClean="0"/>
              <a:t>2003: </a:t>
            </a:r>
            <a:r>
              <a:rPr lang="it-IT" sz="2300" dirty="0" err="1" smtClean="0"/>
              <a:t>Nabil</a:t>
            </a:r>
            <a:r>
              <a:rPr lang="it-IT" sz="2300" dirty="0" smtClean="0"/>
              <a:t> </a:t>
            </a:r>
            <a:r>
              <a:rPr lang="it-IT" sz="2300" dirty="0" err="1" smtClean="0"/>
              <a:t>Sarahoui</a:t>
            </a:r>
            <a:r>
              <a:rPr lang="it-IT" sz="2300" dirty="0" smtClean="0"/>
              <a:t> (1964-2004) porta nel </a:t>
            </a:r>
            <a:r>
              <a:rPr lang="it-IT" sz="2300" i="1" dirty="0" smtClean="0"/>
              <a:t>network </a:t>
            </a:r>
            <a:r>
              <a:rPr lang="it-IT" sz="2300" dirty="0" smtClean="0"/>
              <a:t>di al-</a:t>
            </a:r>
            <a:r>
              <a:rPr lang="it-IT" sz="2300" dirty="0" err="1" smtClean="0"/>
              <a:t>Qa’ida</a:t>
            </a:r>
            <a:r>
              <a:rPr lang="it-IT" sz="2300" dirty="0" smtClean="0"/>
              <a:t> quanto rimane del Gruppo Salafita per la Predicazione e il Combattimento (GSPC) algerino, ridotto a poca cosa dopo la sconfitta nella guerra civile e la durissima repressione governativa</a:t>
            </a:r>
          </a:p>
          <a:p>
            <a:pPr marL="45720" indent="0">
              <a:buNone/>
            </a:pPr>
            <a:endParaRPr lang="it-IT" sz="2300" dirty="0" smtClean="0"/>
          </a:p>
          <a:p>
            <a:pPr marL="45720" indent="0">
              <a:buNone/>
            </a:pPr>
            <a:endParaRPr lang="it-IT" sz="2300" dirty="0" smtClean="0"/>
          </a:p>
          <a:p>
            <a:pPr>
              <a:buFont typeface="Arial" charset="0"/>
              <a:buChar char="•"/>
            </a:pPr>
            <a:r>
              <a:rPr lang="it-IT" sz="2300" dirty="0" smtClean="0"/>
              <a:t>2006: il successore di </a:t>
            </a:r>
            <a:r>
              <a:rPr lang="it-IT" sz="2300" dirty="0" err="1" smtClean="0"/>
              <a:t>Sarahoui</a:t>
            </a:r>
            <a:r>
              <a:rPr lang="it-IT" sz="2300" dirty="0" smtClean="0"/>
              <a:t>, Abu </a:t>
            </a:r>
            <a:r>
              <a:rPr lang="it-IT" sz="2300" dirty="0" err="1" smtClean="0"/>
              <a:t>Musab</a:t>
            </a:r>
            <a:r>
              <a:rPr lang="it-IT" sz="2300" dirty="0" smtClean="0"/>
              <a:t> Abdel </a:t>
            </a:r>
            <a:r>
              <a:rPr lang="it-IT" sz="2300" dirty="0" err="1" smtClean="0"/>
              <a:t>Wadoud</a:t>
            </a:r>
            <a:r>
              <a:rPr lang="it-IT" sz="2300" dirty="0" smtClean="0"/>
              <a:t> («</a:t>
            </a:r>
            <a:r>
              <a:rPr lang="it-IT" sz="2300" dirty="0" err="1" smtClean="0"/>
              <a:t>Abdelmalek</a:t>
            </a:r>
            <a:r>
              <a:rPr lang="it-IT" sz="2300" dirty="0" smtClean="0"/>
              <a:t> </a:t>
            </a:r>
            <a:r>
              <a:rPr lang="it-IT" sz="2300" dirty="0" err="1" smtClean="0"/>
              <a:t>Droukdel</a:t>
            </a:r>
            <a:r>
              <a:rPr lang="it-IT" sz="2300" dirty="0" smtClean="0"/>
              <a:t>»), entra in al-</a:t>
            </a:r>
            <a:r>
              <a:rPr lang="it-IT" sz="2300" dirty="0" err="1" smtClean="0"/>
              <a:t>Qa’ida</a:t>
            </a:r>
            <a:r>
              <a:rPr lang="it-IT" sz="2300" dirty="0" smtClean="0"/>
              <a:t> e nel 2007 rinomina la sua fazione del GSPC «Al </a:t>
            </a:r>
            <a:r>
              <a:rPr lang="it-IT" sz="2300" dirty="0" err="1" smtClean="0"/>
              <a:t>Qa’ida</a:t>
            </a:r>
            <a:r>
              <a:rPr lang="it-IT" sz="2300" dirty="0" smtClean="0"/>
              <a:t> nel Maghreb Islamico», riorganizzandola con grande successo</a:t>
            </a:r>
          </a:p>
          <a:p>
            <a:pPr marL="45720" indent="0">
              <a:buNone/>
            </a:pP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376" y="620688"/>
            <a:ext cx="1140721" cy="172819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798" y="2780928"/>
            <a:ext cx="1904504" cy="143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4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5157192"/>
            <a:ext cx="705678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Al-</a:t>
            </a:r>
            <a:r>
              <a:rPr lang="it-IT" sz="3600" dirty="0" err="1" smtClean="0"/>
              <a:t>Qa’ida</a:t>
            </a:r>
            <a:r>
              <a:rPr lang="it-IT" sz="3600" dirty="0" smtClean="0"/>
              <a:t> nella Penisola Arabica (AQAP)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395536" y="692696"/>
            <a:ext cx="6400800" cy="3816424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</a:pPr>
            <a:r>
              <a:rPr lang="it-IT" dirty="0" err="1" smtClean="0"/>
              <a:t>Anwar</a:t>
            </a:r>
            <a:r>
              <a:rPr lang="it-IT" dirty="0" smtClean="0"/>
              <a:t> al-</a:t>
            </a:r>
            <a:r>
              <a:rPr lang="it-IT" dirty="0" err="1" smtClean="0"/>
              <a:t>Awlaki</a:t>
            </a:r>
            <a:r>
              <a:rPr lang="it-IT" dirty="0"/>
              <a:t> </a:t>
            </a:r>
            <a:r>
              <a:rPr lang="it-IT" dirty="0" smtClean="0"/>
              <a:t>(1971-2011), figlio di un ministro yemenita ed educato negli Stati Uniti, fonda Al-</a:t>
            </a:r>
            <a:r>
              <a:rPr lang="it-IT" dirty="0" err="1" smtClean="0"/>
              <a:t>Qa’ida</a:t>
            </a:r>
            <a:r>
              <a:rPr lang="it-IT" dirty="0" smtClean="0"/>
              <a:t> in Yemen (AQI). Nel 2006 fa evadere da una prigione yemenita 24 leader di al-</a:t>
            </a:r>
            <a:r>
              <a:rPr lang="it-IT" dirty="0" err="1" smtClean="0"/>
              <a:t>Qa’ida</a:t>
            </a:r>
            <a:r>
              <a:rPr lang="it-IT" dirty="0" smtClean="0"/>
              <a:t> tra cui il segretario di Bin Laden, </a:t>
            </a:r>
            <a:r>
              <a:rPr lang="it-IT" dirty="0" err="1" smtClean="0"/>
              <a:t>Nasir</a:t>
            </a:r>
            <a:r>
              <a:rPr lang="it-IT" dirty="0" smtClean="0"/>
              <a:t> al-</a:t>
            </a:r>
            <a:r>
              <a:rPr lang="it-IT" dirty="0" err="1" smtClean="0"/>
              <a:t>Wuhayshi</a:t>
            </a:r>
            <a:endParaRPr lang="it-IT" dirty="0" smtClean="0"/>
          </a:p>
          <a:p>
            <a:pPr>
              <a:buFont typeface="Arial" charset="0"/>
              <a:buChar char="•"/>
            </a:pPr>
            <a:r>
              <a:rPr lang="it-IT" dirty="0" smtClean="0"/>
              <a:t>AQAP è guidata dal saudita Said al-</a:t>
            </a:r>
            <a:r>
              <a:rPr lang="it-IT" dirty="0" err="1" smtClean="0"/>
              <a:t>Shihri</a:t>
            </a:r>
            <a:r>
              <a:rPr lang="it-IT" dirty="0" smtClean="0"/>
              <a:t>, catturato nel 2001 e detenuto a </a:t>
            </a:r>
            <a:r>
              <a:rPr lang="it-IT" dirty="0" err="1" smtClean="0"/>
              <a:t>Guantanamo</a:t>
            </a:r>
            <a:r>
              <a:rPr lang="it-IT" dirty="0" smtClean="0"/>
              <a:t>. Nel 2007 è inviato in Arabia Saudita per una «rieducazione», ma fugge nello Yemen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2009. Un video di </a:t>
            </a:r>
            <a:r>
              <a:rPr lang="it-IT" dirty="0" err="1" smtClean="0"/>
              <a:t>Zawahiri</a:t>
            </a:r>
            <a:r>
              <a:rPr lang="it-IT" dirty="0" smtClean="0"/>
              <a:t> annuncia la fusione di AQI in AQAP, con </a:t>
            </a:r>
            <a:r>
              <a:rPr lang="it-IT" dirty="0" err="1" smtClean="0"/>
              <a:t>Awlaki</a:t>
            </a:r>
            <a:r>
              <a:rPr lang="it-IT" dirty="0" smtClean="0"/>
              <a:t> come leader</a:t>
            </a:r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319" y="620688"/>
            <a:ext cx="1584176" cy="210983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924944"/>
            <a:ext cx="1728614" cy="172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55892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200" dirty="0" smtClean="0"/>
              <a:t>AQAP: il ritorno degli attacchi in Occidente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138801" y="620688"/>
            <a:ext cx="4869160" cy="4896544"/>
          </a:xfrm>
        </p:spPr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La più «</a:t>
            </a:r>
            <a:r>
              <a:rPr lang="it-IT" dirty="0" err="1" smtClean="0"/>
              <a:t>binladeniana</a:t>
            </a:r>
            <a:r>
              <a:rPr lang="it-IT" dirty="0" smtClean="0"/>
              <a:t>» delle filiali di al-</a:t>
            </a:r>
            <a:r>
              <a:rPr lang="it-IT" dirty="0" err="1" smtClean="0"/>
              <a:t>Qa’ida</a:t>
            </a:r>
            <a:r>
              <a:rPr lang="it-IT" dirty="0" smtClean="0"/>
              <a:t>, AQAP è convinta di dover tornare agli attacchi in Occidente. 1.6.2009, attacco all’ufficio di reclutamento di Little Rock (Arkansas) </a:t>
            </a:r>
            <a:r>
              <a:rPr lang="it-IT" dirty="0"/>
              <a:t>da parte di </a:t>
            </a:r>
            <a:r>
              <a:rPr lang="it-IT" dirty="0" err="1"/>
              <a:t>Abdulhakim</a:t>
            </a:r>
            <a:r>
              <a:rPr lang="it-IT" dirty="0"/>
              <a:t> </a:t>
            </a:r>
            <a:r>
              <a:rPr lang="it-IT" dirty="0" err="1"/>
              <a:t>Mujahid</a:t>
            </a:r>
            <a:r>
              <a:rPr lang="it-IT" dirty="0"/>
              <a:t> </a:t>
            </a:r>
            <a:r>
              <a:rPr lang="it-IT" dirty="0" smtClean="0"/>
              <a:t>Muhammad, un americano convertito all’islam, 1 morto</a:t>
            </a:r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pPr>
              <a:buFont typeface="Arial" charset="0"/>
              <a:buChar char="•"/>
            </a:pPr>
            <a:r>
              <a:rPr lang="it-IT" dirty="0" smtClean="0"/>
              <a:t>5.11.2009, il maggiore psichiatra </a:t>
            </a:r>
            <a:r>
              <a:rPr lang="it-IT" dirty="0" err="1" smtClean="0"/>
              <a:t>Nidal</a:t>
            </a:r>
            <a:r>
              <a:rPr lang="it-IT" dirty="0" smtClean="0"/>
              <a:t> Malik </a:t>
            </a:r>
            <a:r>
              <a:rPr lang="it-IT" dirty="0" err="1" smtClean="0"/>
              <a:t>Hasan</a:t>
            </a:r>
            <a:r>
              <a:rPr lang="it-IT" dirty="0" smtClean="0"/>
              <a:t> apre il fuoco a Fort Hood (Texas), il più grande centro dell’esercito americano, 13 morti</a:t>
            </a:r>
          </a:p>
          <a:p>
            <a:pPr marL="45720" indent="0">
              <a:buNone/>
            </a:pPr>
            <a:endParaRPr lang="it-IT" dirty="0" smtClean="0"/>
          </a:p>
          <a:p>
            <a:pPr>
              <a:buFont typeface="Arial" charset="0"/>
              <a:buChar char="•"/>
            </a:pPr>
            <a:r>
              <a:rPr lang="it-IT" dirty="0" smtClean="0"/>
              <a:t>25.12.2009, il terrorista nigeriano </a:t>
            </a:r>
            <a:r>
              <a:rPr lang="it-IT" dirty="0" err="1"/>
              <a:t>Umar</a:t>
            </a:r>
            <a:r>
              <a:rPr lang="it-IT" dirty="0"/>
              <a:t> Farouk </a:t>
            </a:r>
            <a:r>
              <a:rPr lang="it-IT" dirty="0" err="1" smtClean="0"/>
              <a:t>Abdulmutallab</a:t>
            </a:r>
            <a:r>
              <a:rPr lang="it-IT" dirty="0" smtClean="0"/>
              <a:t> è fermato all’ultimo momento mentre sta per far saltare il volo </a:t>
            </a:r>
            <a:r>
              <a:rPr lang="it-IT" dirty="0" err="1" smtClean="0"/>
              <a:t>Northwest</a:t>
            </a:r>
            <a:r>
              <a:rPr lang="it-IT" dirty="0" smtClean="0"/>
              <a:t> 253 fra Amsterdam e Detroit. Identificato come organizzatore di tutti gli attentati – mentre ne pianifica altri in Europa – </a:t>
            </a:r>
            <a:r>
              <a:rPr lang="it-IT" dirty="0" err="1" smtClean="0"/>
              <a:t>Awlaki</a:t>
            </a:r>
            <a:r>
              <a:rPr lang="it-IT" dirty="0" smtClean="0"/>
              <a:t> è ucciso da un drone americano il 30.9.2011 nel Nord dello Yemen</a:t>
            </a:r>
            <a:endParaRPr lang="it-IT" dirty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810" y="1816056"/>
            <a:ext cx="1419573" cy="17744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797" y="548680"/>
            <a:ext cx="1925547" cy="136815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75" y="3429000"/>
            <a:ext cx="1547908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8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90632" y="530120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200" dirty="0" smtClean="0"/>
              <a:t>AQAP dopo </a:t>
            </a:r>
            <a:r>
              <a:rPr lang="it-IT" sz="3200" dirty="0" err="1" smtClean="0"/>
              <a:t>Awlaki</a:t>
            </a:r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3200" dirty="0" smtClean="0"/>
              <a:t>Un nuovo leader: </a:t>
            </a:r>
            <a:r>
              <a:rPr lang="it-IT" sz="3200" dirty="0" err="1" smtClean="0"/>
              <a:t>Wuhayshy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716016" y="404664"/>
            <a:ext cx="4248472" cy="4896544"/>
          </a:xfrm>
        </p:spPr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</a:pPr>
            <a:r>
              <a:rPr lang="it-IT" sz="2600" dirty="0" smtClean="0"/>
              <a:t>La morte di </a:t>
            </a:r>
            <a:r>
              <a:rPr lang="it-IT" sz="2600" dirty="0" err="1" smtClean="0"/>
              <a:t>Awlaki</a:t>
            </a:r>
            <a:r>
              <a:rPr lang="it-IT" sz="2600" dirty="0" smtClean="0"/>
              <a:t>, definito dalla CIA «il più pericoloso ideologo del mondo» è un grande colpo per al-</a:t>
            </a:r>
            <a:r>
              <a:rPr lang="it-IT" sz="2600" dirty="0" err="1" smtClean="0"/>
              <a:t>Qa’ida</a:t>
            </a:r>
            <a:endParaRPr lang="it-IT" sz="2600" dirty="0" smtClean="0"/>
          </a:p>
          <a:p>
            <a:pPr>
              <a:buFont typeface="Arial" charset="0"/>
              <a:buChar char="•"/>
            </a:pPr>
            <a:r>
              <a:rPr lang="it-IT" sz="2600" dirty="0" smtClean="0"/>
              <a:t>Gli succede l’ex-segretario di Bin Laden, </a:t>
            </a:r>
            <a:r>
              <a:rPr lang="it-IT" sz="2600" dirty="0" err="1" smtClean="0"/>
              <a:t>Wuhayshi</a:t>
            </a:r>
            <a:r>
              <a:rPr lang="it-IT" sz="2600" dirty="0" smtClean="0"/>
              <a:t>, con </a:t>
            </a:r>
            <a:r>
              <a:rPr lang="it-IT" sz="2600" dirty="0" err="1" smtClean="0"/>
              <a:t>Shihri</a:t>
            </a:r>
            <a:r>
              <a:rPr lang="it-IT" sz="2600" dirty="0" smtClean="0"/>
              <a:t> come vice</a:t>
            </a:r>
          </a:p>
          <a:p>
            <a:pPr>
              <a:buFont typeface="Arial" charset="0"/>
              <a:buChar char="•"/>
            </a:pPr>
            <a:r>
              <a:rPr lang="it-IT" sz="2600" dirty="0" err="1" smtClean="0"/>
              <a:t>Shihri</a:t>
            </a:r>
            <a:r>
              <a:rPr lang="it-IT" sz="2600" dirty="0" smtClean="0"/>
              <a:t> </a:t>
            </a:r>
            <a:r>
              <a:rPr lang="it-IT" sz="2600" i="1" dirty="0" smtClean="0"/>
              <a:t>forse</a:t>
            </a:r>
            <a:r>
              <a:rPr lang="it-IT" sz="2600" dirty="0" smtClean="0"/>
              <a:t> ucciso nel settembre 2012 nello Yemen, ma l’esame dei resti non permette di esserne sicuri</a:t>
            </a:r>
          </a:p>
          <a:p>
            <a:pPr>
              <a:buFont typeface="Arial" charset="0"/>
              <a:buChar char="•"/>
            </a:pPr>
            <a:r>
              <a:rPr lang="it-IT" sz="2600" dirty="0" err="1" smtClean="0"/>
              <a:t>Wuhayshy</a:t>
            </a:r>
            <a:r>
              <a:rPr lang="it-IT" sz="2600" dirty="0" smtClean="0"/>
              <a:t>, sesto nella lista dei criminali più ricercati del mondo (</a:t>
            </a:r>
            <a:r>
              <a:rPr lang="it-IT" sz="2600" dirty="0" err="1" smtClean="0"/>
              <a:t>Zawahiri</a:t>
            </a:r>
            <a:r>
              <a:rPr lang="it-IT" sz="2600" dirty="0" smtClean="0"/>
              <a:t> solo nono), profitta della «primavera araba» in Yemen per concentrarsi sulla guerriglia nel Paese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432336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7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508518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Al </a:t>
            </a:r>
            <a:r>
              <a:rPr lang="it-IT" sz="3600" dirty="0" err="1" smtClean="0"/>
              <a:t>Qa’ida</a:t>
            </a:r>
            <a:r>
              <a:rPr lang="it-IT" sz="3600" dirty="0" smtClean="0"/>
              <a:t> in Palestina (AQP): contro </a:t>
            </a:r>
            <a:r>
              <a:rPr lang="it-IT" sz="3600" dirty="0" err="1" smtClean="0"/>
              <a:t>Hamas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79512" y="620688"/>
            <a:ext cx="5760640" cy="4536504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Secondo la lezione originaria di </a:t>
            </a:r>
            <a:r>
              <a:rPr lang="it-IT" dirty="0" err="1" smtClean="0"/>
              <a:t>Azzam</a:t>
            </a:r>
            <a:r>
              <a:rPr lang="it-IT" dirty="0" smtClean="0"/>
              <a:t>, al-</a:t>
            </a:r>
            <a:r>
              <a:rPr lang="it-IT" dirty="0" err="1" smtClean="0"/>
              <a:t>Qa’ida</a:t>
            </a:r>
            <a:r>
              <a:rPr lang="it-IT" dirty="0" smtClean="0"/>
              <a:t> non ha mai considerato la Palestina «la» causa ma «una» causa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Apre un ufficio a Gaza nel 2002, ma ha scarso successo perché il terreno è occupato da </a:t>
            </a:r>
            <a:r>
              <a:rPr lang="it-IT" dirty="0" err="1" smtClean="0"/>
              <a:t>Hamas</a:t>
            </a:r>
            <a:endParaRPr lang="it-IT" dirty="0" smtClean="0"/>
          </a:p>
          <a:p>
            <a:pPr>
              <a:buFont typeface="Arial" charset="0"/>
              <a:buChar char="•"/>
            </a:pPr>
            <a:r>
              <a:rPr lang="it-IT" dirty="0" smtClean="0"/>
              <a:t>Quando nel 2006 </a:t>
            </a:r>
            <a:r>
              <a:rPr lang="it-IT" dirty="0" err="1" smtClean="0"/>
              <a:t>Hamas</a:t>
            </a:r>
            <a:r>
              <a:rPr lang="it-IT" dirty="0" smtClean="0"/>
              <a:t> inizia a governare Gaza, alcuni la accusano di essersi «imborghesita» e di avere abbandonato il terrorismo per il governo e l’amministrazione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Si apre così uno spazio per Al </a:t>
            </a:r>
            <a:r>
              <a:rPr lang="it-IT" dirty="0" err="1" smtClean="0"/>
              <a:t>Qa’ida</a:t>
            </a:r>
            <a:r>
              <a:rPr lang="it-IT" dirty="0" smtClean="0"/>
              <a:t> in Palestina (AQP) che cerca di federare (con difficoltà) vari e rissosi gruppi anti-</a:t>
            </a:r>
            <a:r>
              <a:rPr lang="it-IT" dirty="0" err="1" smtClean="0"/>
              <a:t>Hamas</a:t>
            </a:r>
            <a:r>
              <a:rPr lang="it-IT" dirty="0" smtClean="0"/>
              <a:t>. Il principale è </a:t>
            </a:r>
            <a:r>
              <a:rPr lang="it-IT" dirty="0" err="1"/>
              <a:t>Jaysh</a:t>
            </a:r>
            <a:r>
              <a:rPr lang="it-IT" dirty="0"/>
              <a:t> al-Islam («Esercito dell’Islam</a:t>
            </a:r>
            <a:r>
              <a:rPr lang="it-IT" dirty="0" smtClean="0"/>
              <a:t>»); un altro, </a:t>
            </a:r>
            <a:r>
              <a:rPr lang="it-IT" dirty="0" err="1"/>
              <a:t>Tawhid</a:t>
            </a:r>
            <a:r>
              <a:rPr lang="it-IT" dirty="0"/>
              <a:t> </a:t>
            </a:r>
            <a:r>
              <a:rPr lang="it-IT" dirty="0" err="1"/>
              <a:t>wa</a:t>
            </a:r>
            <a:r>
              <a:rPr lang="it-IT" dirty="0"/>
              <a:t> al-Jihad («Monoteismo e </a:t>
            </a:r>
            <a:r>
              <a:rPr lang="it-IT" i="1" dirty="0"/>
              <a:t>Jihad</a:t>
            </a:r>
            <a:r>
              <a:rPr lang="it-IT" dirty="0" smtClean="0"/>
              <a:t>»), uccide il 15.4.2011 l’attivista </a:t>
            </a:r>
            <a:r>
              <a:rPr lang="it-IT" dirty="0"/>
              <a:t>anti-israeliano italiano Vittorio </a:t>
            </a:r>
            <a:r>
              <a:rPr lang="it-IT" dirty="0" err="1"/>
              <a:t>Arrigoni</a:t>
            </a:r>
            <a:r>
              <a:rPr lang="it-IT" dirty="0"/>
              <a:t> (1975-2011</a:t>
            </a:r>
            <a:r>
              <a:rPr lang="it-IT" dirty="0" smtClean="0"/>
              <a:t>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683928"/>
            <a:ext cx="2571843" cy="374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1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486916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200" dirty="0" smtClean="0"/>
              <a:t>AQP 2012: contro l’Egitto e i Fratelli Musulmani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3568" y="404664"/>
            <a:ext cx="5589240" cy="428165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it-IT" dirty="0"/>
              <a:t>Il capo di </a:t>
            </a:r>
            <a:r>
              <a:rPr lang="it-IT" dirty="0" err="1"/>
              <a:t>Tawhid</a:t>
            </a:r>
            <a:r>
              <a:rPr lang="it-IT" dirty="0"/>
              <a:t> </a:t>
            </a:r>
            <a:r>
              <a:rPr lang="it-IT" dirty="0" err="1"/>
              <a:t>wa</a:t>
            </a:r>
            <a:r>
              <a:rPr lang="it-IT" dirty="0"/>
              <a:t> </a:t>
            </a:r>
            <a:r>
              <a:rPr lang="it-IT" dirty="0" smtClean="0"/>
              <a:t>al-Jihad, </a:t>
            </a:r>
            <a:r>
              <a:rPr lang="it-IT" dirty="0"/>
              <a:t>Abu Walid Al-</a:t>
            </a:r>
            <a:r>
              <a:rPr lang="it-IT" dirty="0" err="1"/>
              <a:t>Magdisi</a:t>
            </a:r>
            <a:r>
              <a:rPr lang="it-IT" dirty="0"/>
              <a:t>, arrestato dopo l’omicidio </a:t>
            </a:r>
            <a:r>
              <a:rPr lang="it-IT" dirty="0" err="1"/>
              <a:t>Arrigoni</a:t>
            </a:r>
            <a:r>
              <a:rPr lang="it-IT" dirty="0"/>
              <a:t> ma liberato il 3 agosto 2012, sembra essere il capo di AQP e l’organizzatore degli attentati dell’agosto 2012 nel Sinai (16 militari egiziani morti)</a:t>
            </a:r>
          </a:p>
          <a:p>
            <a:pPr>
              <a:buFont typeface="Arial" charset="0"/>
              <a:buChar char="•"/>
            </a:pPr>
            <a:r>
              <a:rPr lang="it-IT" dirty="0"/>
              <a:t>La durissima repressione da parte del governo egiziano, che continua con Morsi, mostra la realtà dello scontro fra i Fratelli Musulmani e al-</a:t>
            </a:r>
            <a:r>
              <a:rPr lang="it-IT" dirty="0" err="1"/>
              <a:t>Qa’ida</a:t>
            </a:r>
            <a:r>
              <a:rPr lang="it-IT" dirty="0"/>
              <a:t> 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980728"/>
            <a:ext cx="3080085" cy="2448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6692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5013176"/>
            <a:ext cx="6552728" cy="1224136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Al </a:t>
            </a:r>
            <a:r>
              <a:rPr lang="it-IT" sz="3600" dirty="0" err="1" smtClean="0"/>
              <a:t>Qa’ida</a:t>
            </a:r>
            <a:r>
              <a:rPr lang="it-IT" sz="3600" dirty="0" smtClean="0"/>
              <a:t> nell’Est Africa (AQEA)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827584" y="260648"/>
            <a:ext cx="5256584" cy="4608512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Al-</a:t>
            </a:r>
            <a:r>
              <a:rPr lang="it-IT" dirty="0" err="1" smtClean="0"/>
              <a:t>Shabaab</a:t>
            </a:r>
            <a:r>
              <a:rPr lang="it-IT" dirty="0" smtClean="0"/>
              <a:t> («Movimento della gioventù combattente») rappresenta la fazione più radicale delle Corti Islamiche che controllano gran parte della Somalia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Nel 2010 si dichiara parte di al-</a:t>
            </a:r>
            <a:r>
              <a:rPr lang="it-IT" dirty="0" err="1" smtClean="0"/>
              <a:t>Qa’ida</a:t>
            </a:r>
            <a:endParaRPr lang="it-IT" dirty="0" smtClean="0"/>
          </a:p>
          <a:p>
            <a:pPr>
              <a:buFont typeface="Arial" charset="0"/>
              <a:buChar char="•"/>
            </a:pPr>
            <a:r>
              <a:rPr lang="it-IT" dirty="0" smtClean="0"/>
              <a:t>Nel febbraio 2012 al-</a:t>
            </a:r>
            <a:r>
              <a:rPr lang="it-IT" dirty="0" err="1" smtClean="0"/>
              <a:t>Shabaab</a:t>
            </a:r>
            <a:r>
              <a:rPr lang="it-IT" dirty="0" smtClean="0"/>
              <a:t> si divide e una fazione prende il nome di Al-</a:t>
            </a:r>
            <a:r>
              <a:rPr lang="it-IT" dirty="0" err="1" smtClean="0"/>
              <a:t>Qa’ida</a:t>
            </a:r>
            <a:r>
              <a:rPr lang="it-IT" dirty="0" smtClean="0"/>
              <a:t> nell’Est Africa (AQEA). Sembra che Bin Laden non si fidasse del leader storico </a:t>
            </a:r>
            <a:r>
              <a:rPr lang="it-IT" dirty="0" err="1" smtClean="0"/>
              <a:t>Moktar</a:t>
            </a:r>
            <a:r>
              <a:rPr lang="it-IT" dirty="0" smtClean="0"/>
              <a:t> Ali </a:t>
            </a:r>
            <a:r>
              <a:rPr lang="it-IT" dirty="0" err="1" smtClean="0"/>
              <a:t>Zubeyr</a:t>
            </a:r>
            <a:r>
              <a:rPr lang="it-IT" dirty="0" smtClean="0"/>
              <a:t> «</a:t>
            </a:r>
            <a:r>
              <a:rPr lang="it-IT" dirty="0" err="1" smtClean="0"/>
              <a:t>Godane</a:t>
            </a:r>
            <a:r>
              <a:rPr lang="it-IT" dirty="0" smtClean="0"/>
              <a:t>» e avesse cercato di sostituirlo, ma che </a:t>
            </a:r>
            <a:r>
              <a:rPr lang="it-IT" dirty="0" err="1" smtClean="0"/>
              <a:t>Zawahiri</a:t>
            </a:r>
            <a:r>
              <a:rPr lang="it-IT" dirty="0" smtClean="0"/>
              <a:t> lo abbia rimesso al suo posto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00" y="327703"/>
            <a:ext cx="2656045" cy="175473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779" y="2564904"/>
            <a:ext cx="2008085" cy="20443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2948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5656" y="515719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Le «primavere arabe» e al-</a:t>
            </a:r>
            <a:r>
              <a:rPr lang="it-IT" sz="3600" dirty="0" err="1" smtClean="0"/>
              <a:t>Qa’ida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669360" cy="4281656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Al </a:t>
            </a:r>
            <a:r>
              <a:rPr lang="it-IT" dirty="0" err="1" smtClean="0"/>
              <a:t>Qa’ida</a:t>
            </a:r>
            <a:r>
              <a:rPr lang="it-IT" dirty="0" smtClean="0"/>
              <a:t> come tutto il fondamentalismo è colto di sorpresa dalle «primavere arabe», che nascono originariamente da cause economiche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Il tentativo d’infiltrare la «primavera» tunisina fallisce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In Egitto la «primavera» porta al potere gli odiati Fratelli Musulmani, che all’interno del fondamentalismo sono i nemici giurati di al-</a:t>
            </a:r>
            <a:r>
              <a:rPr lang="it-IT" dirty="0" err="1" smtClean="0"/>
              <a:t>Qa’ida</a:t>
            </a:r>
            <a:r>
              <a:rPr lang="it-IT" dirty="0" smtClean="0"/>
              <a:t> 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Al-</a:t>
            </a:r>
            <a:r>
              <a:rPr lang="it-IT" dirty="0" err="1" smtClean="0"/>
              <a:t>Qa’ida</a:t>
            </a:r>
            <a:r>
              <a:rPr lang="it-IT" dirty="0" smtClean="0"/>
              <a:t> riesce invece a giocare un ruolo dove la situazione resta più caotica e confusa: Yemen, Siria e soprattutto Libia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07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530120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L’occasione libica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3923928" y="404664"/>
            <a:ext cx="4608512" cy="4896544"/>
          </a:xfrm>
        </p:spPr>
        <p:txBody>
          <a:bodyPr>
            <a:normAutofit fontScale="85000" lnSpcReduction="1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Al-</a:t>
            </a:r>
            <a:r>
              <a:rPr lang="it-IT" dirty="0" err="1" smtClean="0"/>
              <a:t>Qa’ida</a:t>
            </a:r>
            <a:r>
              <a:rPr lang="it-IT" dirty="0" smtClean="0"/>
              <a:t> nella sua storia ha sempre reclutato numerosi libici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Un caso esemplare è </a:t>
            </a:r>
            <a:r>
              <a:rPr lang="it-IT" dirty="0" err="1"/>
              <a:t>Abdelhakim</a:t>
            </a:r>
            <a:r>
              <a:rPr lang="it-IT" dirty="0"/>
              <a:t> </a:t>
            </a:r>
            <a:r>
              <a:rPr lang="it-IT" dirty="0" err="1" smtClean="0"/>
              <a:t>Belhadj</a:t>
            </a:r>
            <a:r>
              <a:rPr lang="it-IT" dirty="0" smtClean="0"/>
              <a:t>: con Bin Laden in Afghanistan, arrestato dalla CIA in Malesia nel 2004 e consegnato alla Libia, liberato nel 2010, è nominato dal nuovo governo del dopo-Gheddafi governatore militare di Tripoli nell’agosto 2011, anche se nel maggio 2012 le proteste internazionali sui suoi legami con al-</a:t>
            </a:r>
            <a:r>
              <a:rPr lang="it-IT" dirty="0" err="1" smtClean="0"/>
              <a:t>Qa’ida</a:t>
            </a:r>
            <a:r>
              <a:rPr lang="it-IT" dirty="0" smtClean="0"/>
              <a:t> lo inducono a un passo indietro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Al-</a:t>
            </a:r>
            <a:r>
              <a:rPr lang="it-IT" dirty="0" err="1" smtClean="0"/>
              <a:t>Qa’ida</a:t>
            </a:r>
            <a:r>
              <a:rPr lang="it-IT" dirty="0" smtClean="0"/>
              <a:t> nel Maghreb Islamico continua a essere attiva nella confusa situazione libica: attentato all’ambasciata americana di Bengasi (11.9.2012)</a:t>
            </a:r>
            <a:endParaRPr lang="it-IT" dirty="0"/>
          </a:p>
          <a:p>
            <a:pPr>
              <a:buFont typeface="Arial" charset="0"/>
              <a:buChar char="•"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19" y="1196752"/>
            <a:ext cx="345638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9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530120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Al-</a:t>
            </a:r>
            <a:r>
              <a:rPr lang="it-IT" sz="3600" dirty="0" err="1" smtClean="0"/>
              <a:t>Qa’ida</a:t>
            </a:r>
            <a:r>
              <a:rPr lang="it-IT" sz="3600" dirty="0" smtClean="0"/>
              <a:t> s’impadronisce del Nord del Mali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07504" y="260648"/>
            <a:ext cx="4608512" cy="5184576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Fin dall’epoca coloniale francese esistono movimenti separatisti Tuareg nel Nord del Mali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Questi separatisti erano sia «dirottati» a combattere nell’Esercito libico, sia repressi con pugno di ferro da Gheddafi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Dopo la caduta di Gheddafi, i separatisti s’impadroniscono del Nord del Mali (capitale: </a:t>
            </a:r>
            <a:r>
              <a:rPr lang="it-IT" dirty="0" err="1" smtClean="0"/>
              <a:t>Timbuctù</a:t>
            </a:r>
            <a:r>
              <a:rPr lang="it-IT" dirty="0" smtClean="0"/>
              <a:t>) e il 6 aprile 2012 lo dichiarano indipendente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La guerra continua fra separatisti laico-nazionalisti (Movimento Nazionale per la Liberazione dell’</a:t>
            </a:r>
            <a:r>
              <a:rPr lang="it-IT" dirty="0" err="1" smtClean="0"/>
              <a:t>Azawad</a:t>
            </a:r>
            <a:r>
              <a:rPr lang="it-IT" dirty="0" smtClean="0"/>
              <a:t>) e separatisti ultra-fondamentalisti islamici (Ansar </a:t>
            </a:r>
            <a:r>
              <a:rPr lang="it-IT" dirty="0" err="1" smtClean="0"/>
              <a:t>Eddin</a:t>
            </a:r>
            <a:r>
              <a:rPr lang="it-IT" dirty="0" smtClean="0"/>
              <a:t>). Gli ultimi vincono quando un massiccio contingente di Al-</a:t>
            </a:r>
            <a:r>
              <a:rPr lang="it-IT" dirty="0" err="1" smtClean="0"/>
              <a:t>Qa’ida</a:t>
            </a:r>
            <a:r>
              <a:rPr lang="it-IT" dirty="0" smtClean="0"/>
              <a:t> nel Maghreb Islamico interviene ad aiutarli… e s’impadronisce del Paese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48680"/>
            <a:ext cx="4052450" cy="386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9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87752" y="544522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Il Mali nuova Tortuga di al-</a:t>
            </a:r>
            <a:r>
              <a:rPr lang="it-IT" sz="3600" dirty="0" err="1" smtClean="0"/>
              <a:t>Qa’ida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115616" y="260648"/>
            <a:ext cx="6400800" cy="3474720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Dopo l’Afghanistan al-</a:t>
            </a:r>
            <a:r>
              <a:rPr lang="it-IT" dirty="0" err="1" smtClean="0"/>
              <a:t>Qa’ida</a:t>
            </a:r>
            <a:r>
              <a:rPr lang="it-IT" dirty="0" smtClean="0"/>
              <a:t> ha nuovamente un «suo» Stato (sia pure non riconosciuto internazionalmente) da cui organizzare guerriglie e attentati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Maggio 2012: patto di coordinamento fra Al-</a:t>
            </a:r>
            <a:r>
              <a:rPr lang="it-IT" dirty="0" err="1" smtClean="0"/>
              <a:t>Qa’ida</a:t>
            </a:r>
            <a:r>
              <a:rPr lang="it-IT" dirty="0" smtClean="0"/>
              <a:t> nel Maghreb Islamico, Al-</a:t>
            </a:r>
            <a:r>
              <a:rPr lang="it-IT" dirty="0" err="1" smtClean="0"/>
              <a:t>Qa’ida</a:t>
            </a:r>
            <a:r>
              <a:rPr lang="it-IT" dirty="0" smtClean="0"/>
              <a:t> nell’Africa dell’Est e un movimento che non fa parte di al-</a:t>
            </a:r>
            <a:r>
              <a:rPr lang="it-IT" dirty="0" err="1" smtClean="0"/>
              <a:t>Qa’ida</a:t>
            </a:r>
            <a:r>
              <a:rPr lang="it-IT" dirty="0" smtClean="0"/>
              <a:t>, </a:t>
            </a:r>
            <a:r>
              <a:rPr lang="it-IT" dirty="0" err="1" smtClean="0"/>
              <a:t>Boko</a:t>
            </a:r>
            <a:r>
              <a:rPr lang="it-IT" dirty="0" smtClean="0"/>
              <a:t> </a:t>
            </a:r>
            <a:r>
              <a:rPr lang="it-IT" dirty="0" err="1" smtClean="0"/>
              <a:t>Haram</a:t>
            </a:r>
            <a:r>
              <a:rPr lang="it-IT" dirty="0" smtClean="0"/>
              <a:t> (Nigeria)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Per la prima volta l’obiettivo è la «pulizia religiosa»: l’eliminazione dei cristiani dalle aree a maggioranza islamica dell’Africa subsahariana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644786"/>
            <a:ext cx="3088342" cy="173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7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47664" y="443711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err="1" smtClean="0"/>
              <a:t>Boko</a:t>
            </a:r>
            <a:r>
              <a:rPr lang="it-IT" dirty="0" smtClean="0"/>
              <a:t> </a:t>
            </a:r>
            <a:r>
              <a:rPr lang="it-IT" dirty="0" err="1" smtClean="0"/>
              <a:t>Haram</a:t>
            </a:r>
            <a:r>
              <a:rPr lang="it-IT" dirty="0" smtClean="0"/>
              <a:t>: contro i cristiani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397077"/>
            <a:ext cx="6400800" cy="388865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it-IT" dirty="0" err="1" smtClean="0"/>
              <a:t>Boko</a:t>
            </a:r>
            <a:r>
              <a:rPr lang="it-IT" dirty="0" smtClean="0"/>
              <a:t> </a:t>
            </a:r>
            <a:r>
              <a:rPr lang="it-IT" dirty="0" err="1" smtClean="0"/>
              <a:t>Haram</a:t>
            </a:r>
            <a:r>
              <a:rPr lang="it-IT" dirty="0" smtClean="0"/>
              <a:t> («La cultura occidentale è impura») fondato nel 2001 in Nigeria da </a:t>
            </a:r>
            <a:r>
              <a:rPr lang="it-IT" dirty="0"/>
              <a:t>Mohammed Yusuf (1970-2009</a:t>
            </a:r>
            <a:r>
              <a:rPr lang="it-IT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Dopo la morte (sospetta) di Yusuf in carcere</a:t>
            </a:r>
          </a:p>
          <a:p>
            <a:pPr marL="45720" indent="0">
              <a:buNone/>
            </a:pPr>
            <a:r>
              <a:rPr lang="it-IT" dirty="0"/>
              <a:t> </a:t>
            </a:r>
            <a:r>
              <a:rPr lang="it-IT" dirty="0" smtClean="0"/>
              <a:t> nel 2009 passa al terrorismo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Obiettivo: eliminare i cristiani nel Nord della Nigeria (a maggioranza islamica, mentre il Sud ha maggioranza cristiana)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Oltre diecimila cristiani uccisi dal 2001 al 2012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199" y="404664"/>
            <a:ext cx="2616291" cy="19622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1714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4653136"/>
            <a:ext cx="6523127" cy="1577112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Guerra ai cristiani in tutta l’Africa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067944" y="548680"/>
            <a:ext cx="4896544" cy="3978776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r>
              <a:rPr lang="it-IT" dirty="0" smtClean="0"/>
              <a:t>Il cristianesimo (46,53%) ha superato l’islam (40,46%) nel continente africano, e ha una salda maggioranza a Sud del Sahara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Questa situazione è intollerabile per l’islam ultra-fondamentalista</a:t>
            </a:r>
          </a:p>
          <a:p>
            <a:pPr>
              <a:buFont typeface="Arial" charset="0"/>
              <a:buChar char="•"/>
            </a:pPr>
            <a:r>
              <a:rPr lang="it-IT" dirty="0" smtClean="0"/>
              <a:t>Di qui la popolarità della causa della «pulizia religiosa» dei cristiani, che al-</a:t>
            </a:r>
            <a:r>
              <a:rPr lang="it-IT" dirty="0" err="1" smtClean="0"/>
              <a:t>Qa’ida</a:t>
            </a:r>
            <a:r>
              <a:rPr lang="it-IT" dirty="0" smtClean="0"/>
              <a:t> – dalle basi in Mali e Somalia – cerca di egemonizzare e organizzare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2696"/>
            <a:ext cx="331236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331640" y="476672"/>
            <a:ext cx="6237312" cy="255346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it-IT" dirty="0" smtClean="0"/>
              <a:t>«Non </a:t>
            </a:r>
            <a:r>
              <a:rPr lang="it-IT" dirty="0"/>
              <a:t>ci sono cristiani in Somalia, ci sono solo apostati. Un musulmano non può diventare cristiano: può solo diventare apostata. Non c'è posto per gli apostati in Somalia: non riconosciamo loro il diritto di esistere, solo quello di morire, e li uccideremo tutti</a:t>
            </a:r>
            <a:r>
              <a:rPr lang="it-IT" dirty="0" smtClean="0"/>
              <a:t>»</a:t>
            </a:r>
          </a:p>
          <a:p>
            <a:pPr marL="45720" indent="0" algn="r">
              <a:buNone/>
            </a:pPr>
            <a:r>
              <a:rPr lang="it-IT" dirty="0" err="1" smtClean="0"/>
              <a:t>Nur</a:t>
            </a:r>
            <a:r>
              <a:rPr lang="it-IT" dirty="0" smtClean="0"/>
              <a:t> </a:t>
            </a:r>
            <a:r>
              <a:rPr lang="it-IT" dirty="0" err="1" smtClean="0"/>
              <a:t>Barud</a:t>
            </a:r>
            <a:r>
              <a:rPr lang="it-IT" dirty="0" smtClean="0"/>
              <a:t>, Al-</a:t>
            </a:r>
            <a:r>
              <a:rPr lang="it-IT" dirty="0" err="1" smtClean="0"/>
              <a:t>Qa’ida</a:t>
            </a:r>
            <a:r>
              <a:rPr lang="it-IT" dirty="0" smtClean="0"/>
              <a:t> in Est Africa  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315" y="2996952"/>
            <a:ext cx="460851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7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4581128"/>
            <a:ext cx="6512511" cy="1503040"/>
          </a:xfrm>
        </p:spPr>
        <p:txBody>
          <a:bodyPr/>
          <a:lstStyle/>
          <a:p>
            <a:pPr marL="0" indent="0" algn="ctr">
              <a:buNone/>
            </a:pPr>
            <a:r>
              <a:rPr lang="it-IT" sz="3600" dirty="0" smtClean="0"/>
              <a:t>Una conclusione affidata a Benedetto XVI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it-IT" dirty="0" smtClean="0"/>
              <a:t>«</a:t>
            </a:r>
            <a:r>
              <a:rPr lang="it-IT" i="1" dirty="0" smtClean="0"/>
              <a:t>Le </a:t>
            </a:r>
            <a:r>
              <a:rPr lang="it-IT" i="1" dirty="0"/>
              <a:t>incertezze economico-politiche, l’abilità manipolatrice di certuni ed una comprensione insufficiente della religione, tra l’altro, costituiscono la base del fondamentalismo </a:t>
            </a:r>
            <a:r>
              <a:rPr lang="it-IT" i="1" dirty="0" smtClean="0"/>
              <a:t>religioso». «Esso </a:t>
            </a:r>
            <a:r>
              <a:rPr lang="it-IT" i="1" dirty="0"/>
              <a:t>vuole prendere il potere, a volte con violenza, sulla coscienza di ciascuno e sulla religione per ragioni politiche</a:t>
            </a:r>
            <a:r>
              <a:rPr lang="it-IT" i="1" dirty="0" smtClean="0"/>
              <a:t>»</a:t>
            </a:r>
            <a:r>
              <a:rPr lang="it-IT" dirty="0" smtClean="0"/>
              <a:t>. </a:t>
            </a:r>
            <a:r>
              <a:rPr lang="it-IT" i="1" dirty="0" smtClean="0"/>
              <a:t>«</a:t>
            </a:r>
            <a:r>
              <a:rPr lang="it-IT" i="1" dirty="0"/>
              <a:t>Utilizzare le parole rivelate, le Sacre Scritture o il nome di Dio, per giustificare i nostri interessi, le nostre politiche </a:t>
            </a:r>
            <a:r>
              <a:rPr lang="it-IT" i="1" dirty="0" smtClean="0"/>
              <a:t>[…] </a:t>
            </a:r>
            <a:r>
              <a:rPr lang="it-IT" i="1" dirty="0"/>
              <a:t>o le nostre violenze, è un gravissimo errore»</a:t>
            </a:r>
            <a:r>
              <a:rPr lang="it-IT" dirty="0"/>
              <a:t> </a:t>
            </a:r>
            <a:r>
              <a:rPr lang="it-IT" dirty="0" smtClean="0"/>
              <a:t>Occorre dunque</a:t>
            </a:r>
            <a:r>
              <a:rPr lang="it-IT" i="1" dirty="0" smtClean="0"/>
              <a:t> </a:t>
            </a:r>
            <a:r>
              <a:rPr lang="it-IT" i="1" dirty="0"/>
              <a:t>«sradicare questa </a:t>
            </a:r>
            <a:r>
              <a:rPr lang="it-IT" i="1" dirty="0" smtClean="0"/>
              <a:t>minaccia»</a:t>
            </a:r>
            <a:r>
              <a:rPr lang="it-IT" dirty="0" smtClean="0"/>
              <a:t> </a:t>
            </a:r>
          </a:p>
          <a:p>
            <a:pPr marL="45720" indent="0" algn="r">
              <a:buNone/>
            </a:pPr>
            <a:r>
              <a:rPr lang="it-IT" dirty="0" smtClean="0"/>
              <a:t> Benedetto XVI, Esortazione </a:t>
            </a:r>
            <a:r>
              <a:rPr lang="it-IT" dirty="0"/>
              <a:t>apostolica </a:t>
            </a:r>
            <a:r>
              <a:rPr lang="it-IT" dirty="0" smtClean="0"/>
              <a:t>post-sinodale</a:t>
            </a:r>
            <a:r>
              <a:rPr lang="it-IT" i="1" dirty="0" smtClean="0"/>
              <a:t>  </a:t>
            </a:r>
            <a:r>
              <a:rPr lang="it-IT" i="1" dirty="0"/>
              <a:t>Ecclesia in Medio </a:t>
            </a:r>
            <a:r>
              <a:rPr lang="it-IT" i="1" dirty="0" smtClean="0"/>
              <a:t>Oriente </a:t>
            </a:r>
            <a:r>
              <a:rPr lang="it-IT" dirty="0" smtClean="0"/>
              <a:t>(14.9.2012), n</a:t>
            </a:r>
            <a:r>
              <a:rPr lang="it-IT" dirty="0"/>
              <a:t>. 30.</a:t>
            </a:r>
          </a:p>
          <a:p>
            <a:pPr marL="4572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0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ica">
  <a:themeElements>
    <a:clrScheme name="Elic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Elic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ic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1180</TotalTime>
  <Words>2848</Words>
  <Application>Microsoft Office PowerPoint</Application>
  <PresentationFormat>Presentazione su schermo (4:3)</PresentationFormat>
  <Paragraphs>201</Paragraphs>
  <Slides>43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44" baseType="lpstr">
      <vt:lpstr>Elica</vt:lpstr>
      <vt:lpstr>Presentazione standard di PowerPoint</vt:lpstr>
      <vt:lpstr>Vienna 1683. Una battaglia che l’islam non poteva perdere…</vt:lpstr>
      <vt:lpstr>… ma l’islam perse (e nacque il croissant) Che cosa era andato storto? </vt:lpstr>
      <vt:lpstr>Presentazione standard di PowerPoint</vt:lpstr>
      <vt:lpstr>Il modernismo sembra vincere ovunque…  </vt:lpstr>
      <vt:lpstr>Il tradizionalismo resta confinato nelle periferie  </vt:lpstr>
      <vt:lpstr>Un simbolo del modernismo: lo shah dell’Iran Mohammed Reza Pahlavi (1919-1980)</vt:lpstr>
      <vt:lpstr>Ma nel 1979 una rivoluzione fondamentalista vince in Iran</vt:lpstr>
      <vt:lpstr>6 ottobre1981: assassinio di Sadat (1918-1981) Il fondamentalismo si divide</vt:lpstr>
      <vt:lpstr>Una contrapposizione reale</vt:lpstr>
      <vt:lpstr>1978. L’Unione Sovietica invade l’Afghanistan</vt:lpstr>
      <vt:lpstr>1982: la Brigata Internazionale Islamica. Tutti uniti per il jihad in Afghanistan contro l’URSS</vt:lpstr>
      <vt:lpstr>Abdullah Azzam (1941-1989) contro Hamas  </vt:lpstr>
      <vt:lpstr>Azzam e Yassin come Trotzsky e Stalin?</vt:lpstr>
      <vt:lpstr>Presentazione standard di PowerPoint</vt:lpstr>
      <vt:lpstr>I primi attentati</vt:lpstr>
      <vt:lpstr>Con i Talebani in Afghanistan</vt:lpstr>
      <vt:lpstr>I grandi attentati</vt:lpstr>
      <vt:lpstr>La reazione americana disarticola al-Qa’ida</vt:lpstr>
      <vt:lpstr>Perché al-Qa’ida colpisce in Occidente?</vt:lpstr>
      <vt:lpstr>Attentati in Occidente, una strategia discutibile</vt:lpstr>
      <vt:lpstr>Al Qa’ida da movimento a network</vt:lpstr>
      <vt:lpstr>Il network in azione</vt:lpstr>
      <vt:lpstr>30 ottobre 2005: il network attacca i cristiani</vt:lpstr>
      <vt:lpstr>Fase III. Dal terrorismo alla guerriglia</vt:lpstr>
      <vt:lpstr>Successi e fallimenti in Iraq</vt:lpstr>
      <vt:lpstr> Al Qa’ida III  Dopo la sconfitta in Iraq</vt:lpstr>
      <vt:lpstr>I gruppi combattenti </vt:lpstr>
      <vt:lpstr>Al-Qa’ida nel Maghreb Islamico (AQMI)</vt:lpstr>
      <vt:lpstr>Al-Qa’ida nella Penisola Arabica (AQAP)</vt:lpstr>
      <vt:lpstr>AQAP: il ritorno degli attacchi in Occidente</vt:lpstr>
      <vt:lpstr>AQAP dopo Awlaki Un nuovo leader: Wuhayshy</vt:lpstr>
      <vt:lpstr>Al Qa’ida in Palestina (AQP): contro Hamas</vt:lpstr>
      <vt:lpstr>AQP 2012: contro l’Egitto e i Fratelli Musulmani</vt:lpstr>
      <vt:lpstr>Al Qa’ida nell’Est Africa (AQEA)</vt:lpstr>
      <vt:lpstr>Le «primavere arabe» e al-Qa’ida</vt:lpstr>
      <vt:lpstr>L’occasione libica</vt:lpstr>
      <vt:lpstr>Al-Qa’ida s’impadronisce del Nord del Mali</vt:lpstr>
      <vt:lpstr>Il Mali nuova Tortuga di al-Qa’ida</vt:lpstr>
      <vt:lpstr>Boko Haram: contro i cristiani</vt:lpstr>
      <vt:lpstr>Guerra ai cristiani in tutta l’Africa</vt:lpstr>
      <vt:lpstr>Presentazione standard di PowerPoint</vt:lpstr>
      <vt:lpstr>Una conclusione affidata a Benedetto XVI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Al-Qa’ida 2. La vendetta</dc:title>
  <dc:creator>Massimo</dc:creator>
  <cp:lastModifiedBy>Massimo</cp:lastModifiedBy>
  <cp:revision>57</cp:revision>
  <dcterms:created xsi:type="dcterms:W3CDTF">2012-10-10T15:39:30Z</dcterms:created>
  <dcterms:modified xsi:type="dcterms:W3CDTF">2012-10-16T08:37:39Z</dcterms:modified>
</cp:coreProperties>
</file>