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7" r:id="rId3"/>
    <p:sldId id="278" r:id="rId4"/>
    <p:sldId id="279" r:id="rId5"/>
    <p:sldId id="280" r:id="rId6"/>
    <p:sldId id="282" r:id="rId7"/>
    <p:sldId id="281" r:id="rId8"/>
    <p:sldId id="283" r:id="rId9"/>
    <p:sldId id="264" r:id="rId10"/>
    <p:sldId id="257" r:id="rId11"/>
    <p:sldId id="258" r:id="rId12"/>
    <p:sldId id="259" r:id="rId13"/>
    <p:sldId id="261" r:id="rId14"/>
    <p:sldId id="262" r:id="rId15"/>
    <p:sldId id="285" r:id="rId16"/>
    <p:sldId id="275" r:id="rId17"/>
    <p:sldId id="274" r:id="rId18"/>
    <p:sldId id="266" r:id="rId19"/>
    <p:sldId id="267" r:id="rId20"/>
    <p:sldId id="268" r:id="rId21"/>
    <p:sldId id="269" r:id="rId22"/>
    <p:sldId id="276" r:id="rId2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F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646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948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919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97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33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301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71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030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685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062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410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D7B2E-31A4-495A-80A8-ABA6399038FD}" type="datetimeFigureOut">
              <a:rPr lang="da-DK" smtClean="0"/>
              <a:t>21-06-2013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75F76-27F0-47EC-A078-9B013889EF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504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Danish Pluralism Project</a:t>
            </a:r>
            <a:endParaRPr lang="en-US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Some findings and some 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Publications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146" y="1916832"/>
            <a:ext cx="147404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44891"/>
            <a:ext cx="1431032" cy="202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59317"/>
            <a:ext cx="1244710" cy="1829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54211"/>
            <a:ext cx="1431032" cy="202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49079"/>
            <a:ext cx="1431032" cy="202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5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 Study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6832"/>
            <a:ext cx="3066256" cy="375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7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interview </a:t>
            </a:r>
            <a:r>
              <a:rPr lang="en-US" b="1" dirty="0"/>
              <a:t>guide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1. </a:t>
            </a:r>
            <a:r>
              <a:rPr lang="en-US" b="1" dirty="0" smtClean="0"/>
              <a:t>Presentation and name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2. </a:t>
            </a:r>
            <a:r>
              <a:rPr lang="en-US" b="1" dirty="0" smtClean="0"/>
              <a:t>The group's history in local area</a:t>
            </a:r>
            <a:endParaRPr lang="en-US" dirty="0" smtClean="0"/>
          </a:p>
          <a:p>
            <a:r>
              <a:rPr lang="en-US" dirty="0" smtClean="0"/>
              <a:t>3. </a:t>
            </a:r>
            <a:r>
              <a:rPr lang="en-US" b="1" dirty="0" smtClean="0"/>
              <a:t>Organization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4. </a:t>
            </a:r>
            <a:r>
              <a:rPr lang="en-US" b="1" dirty="0" smtClean="0"/>
              <a:t>Members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5. </a:t>
            </a:r>
            <a:r>
              <a:rPr lang="en-US" b="1" dirty="0" smtClean="0"/>
              <a:t>Economic conditions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6. </a:t>
            </a:r>
            <a:r>
              <a:rPr lang="en-US" b="1" dirty="0" smtClean="0"/>
              <a:t>Religious/spiritual practice</a:t>
            </a:r>
            <a:endParaRPr lang="en-US" dirty="0" smtClean="0"/>
          </a:p>
          <a:p>
            <a:r>
              <a:rPr lang="en-US" dirty="0" smtClean="0"/>
              <a:t>7. </a:t>
            </a:r>
            <a:r>
              <a:rPr lang="en-US" b="1" dirty="0" smtClean="0"/>
              <a:t>External relationships.</a:t>
            </a:r>
            <a:r>
              <a:rPr lang="en-US" dirty="0" smtClean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66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Categories</a:t>
            </a:r>
            <a:endParaRPr lang="en-US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Christian groups</a:t>
            </a:r>
          </a:p>
          <a:p>
            <a:r>
              <a:rPr lang="en-US" b="1" dirty="0" smtClean="0"/>
              <a:t>Muslim groups</a:t>
            </a:r>
          </a:p>
          <a:p>
            <a:r>
              <a:rPr lang="en-US" b="1" dirty="0" smtClean="0"/>
              <a:t>Hindu groups</a:t>
            </a:r>
          </a:p>
          <a:p>
            <a:r>
              <a:rPr lang="en-US" b="1" dirty="0" smtClean="0"/>
              <a:t>Buddhist groups </a:t>
            </a:r>
          </a:p>
          <a:p>
            <a:r>
              <a:rPr lang="en-US" b="1" dirty="0" smtClean="0"/>
              <a:t>New spiritual and religious groups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925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characteristics for </a:t>
            </a:r>
            <a:br>
              <a:rPr lang="en-US" dirty="0" smtClean="0"/>
            </a:br>
            <a:r>
              <a:rPr lang="en-US" dirty="0" smtClean="0"/>
              <a:t>the New spiritual and religious groups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relatively new in Denmark</a:t>
            </a:r>
          </a:p>
          <a:p>
            <a:r>
              <a:rPr lang="en-US" dirty="0" smtClean="0"/>
              <a:t>origin outside Denmark </a:t>
            </a:r>
          </a:p>
          <a:p>
            <a:r>
              <a:rPr lang="en-US" dirty="0" smtClean="0"/>
              <a:t>differ significantly from the traditional religion</a:t>
            </a:r>
          </a:p>
          <a:p>
            <a:r>
              <a:rPr lang="en-US" dirty="0" smtClean="0"/>
              <a:t>regarded with suspicion by the majority </a:t>
            </a:r>
          </a:p>
          <a:p>
            <a:r>
              <a:rPr lang="en-US" dirty="0" smtClean="0"/>
              <a:t>the members are Danes.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91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Establishment in Aarhus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109719"/>
              </p:ext>
            </p:extLst>
          </p:nvPr>
        </p:nvGraphicFramePr>
        <p:xfrm>
          <a:off x="179513" y="1700808"/>
          <a:ext cx="4032448" cy="1800198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369469"/>
                <a:gridCol w="1662979"/>
              </a:tblGrid>
              <a:tr h="4320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- 1968</a:t>
                      </a:r>
                      <a:endParaRPr lang="da-DK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88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Towards the Light/The Light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1913 /1995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36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Christian Science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1936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320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Anthroposophical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Society </a:t>
                      </a:r>
                      <a:endParaRPr lang="da-DK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1955 </a:t>
                      </a:r>
                      <a:endParaRPr lang="da-DK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31203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Christian Community </a:t>
                      </a:r>
                      <a:endParaRPr lang="da-DK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  <a:endParaRPr lang="da-DK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284849"/>
              </p:ext>
            </p:extLst>
          </p:nvPr>
        </p:nvGraphicFramePr>
        <p:xfrm>
          <a:off x="251520" y="3933056"/>
          <a:ext cx="3816424" cy="1766997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213917"/>
                <a:gridCol w="1602507"/>
              </a:tblGrid>
              <a:tr h="28966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dirty="0" smtClean="0">
                          <a:effectLst/>
                        </a:rPr>
                        <a:t>The 1970s</a:t>
                      </a:r>
                      <a:endParaRPr lang="da-DK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89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Transcendental Meditation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1971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4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Bahá´í</a:t>
                      </a:r>
                      <a:r>
                        <a:rPr lang="da-DK" sz="1400" dirty="0">
                          <a:effectLst/>
                        </a:rPr>
                        <a:t> Århus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1972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0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 smtClean="0">
                          <a:effectLst/>
                        </a:rPr>
                        <a:t>Scandinavien</a:t>
                      </a:r>
                      <a:r>
                        <a:rPr lang="da-DK" sz="1400" dirty="0" smtClean="0">
                          <a:effectLst/>
                        </a:rPr>
                        <a:t> Yoga and Meditation School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1975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01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 smtClean="0">
                          <a:effectLst/>
                        </a:rPr>
                        <a:t>Church</a:t>
                      </a:r>
                      <a:r>
                        <a:rPr lang="da-DK" sz="1400" dirty="0" smtClean="0">
                          <a:effectLst/>
                        </a:rPr>
                        <a:t> of Scientology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1979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5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Sathya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err="1">
                          <a:effectLst/>
                        </a:rPr>
                        <a:t>Sai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err="1">
                          <a:effectLst/>
                        </a:rPr>
                        <a:t>Baba</a:t>
                      </a:r>
                      <a:r>
                        <a:rPr lang="da-DK" sz="1400" dirty="0">
                          <a:effectLst/>
                        </a:rPr>
                        <a:t> Århus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smtClean="0">
                          <a:effectLst/>
                        </a:rPr>
                        <a:t>1980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597654"/>
              </p:ext>
            </p:extLst>
          </p:nvPr>
        </p:nvGraphicFramePr>
        <p:xfrm>
          <a:off x="4427984" y="2204866"/>
          <a:ext cx="3744416" cy="24894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172145"/>
                <a:gridCol w="1572271"/>
              </a:tblGrid>
              <a:tr h="37033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>
                          <a:effectLst/>
                        </a:rPr>
                        <a:t> </a:t>
                      </a:r>
                      <a:r>
                        <a:rPr lang="da-DK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1980s</a:t>
                      </a:r>
                      <a:endParaRPr lang="da-DK" sz="1800" b="1" kern="1200" baseline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7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>
                          <a:effectLst/>
                        </a:rPr>
                        <a:t>Center for </a:t>
                      </a:r>
                      <a:r>
                        <a:rPr lang="da-DK" sz="1400" i="1" dirty="0" err="1" smtClean="0">
                          <a:effectLst/>
                        </a:rPr>
                        <a:t>Living</a:t>
                      </a:r>
                      <a:r>
                        <a:rPr lang="da-DK" sz="1400" i="1" dirty="0" smtClean="0">
                          <a:effectLst/>
                        </a:rPr>
                        <a:t> </a:t>
                      </a:r>
                      <a:r>
                        <a:rPr lang="da-DK" sz="1400" i="1" dirty="0" err="1" smtClean="0">
                          <a:effectLst/>
                        </a:rPr>
                        <a:t>Wisdom</a:t>
                      </a:r>
                      <a:r>
                        <a:rPr lang="da-DK" sz="1400" i="1" baseline="0" dirty="0" smtClean="0">
                          <a:effectLst/>
                        </a:rPr>
                        <a:t> </a:t>
                      </a:r>
                      <a:r>
                        <a:rPr lang="da-DK" sz="1400" i="1" dirty="0" smtClean="0">
                          <a:effectLst/>
                        </a:rPr>
                        <a:t>(</a:t>
                      </a:r>
                      <a:r>
                        <a:rPr lang="da-DK" sz="1400" i="1" dirty="0" err="1" smtClean="0">
                          <a:effectLst/>
                        </a:rPr>
                        <a:t>earlier</a:t>
                      </a:r>
                      <a:r>
                        <a:rPr lang="da-DK" sz="1400" i="1" dirty="0" smtClean="0">
                          <a:effectLst/>
                        </a:rPr>
                        <a:t> </a:t>
                      </a:r>
                      <a:r>
                        <a:rPr lang="da-DK" sz="1400" i="1" dirty="0" err="1" smtClean="0">
                          <a:effectLst/>
                        </a:rPr>
                        <a:t>Theosphical</a:t>
                      </a:r>
                      <a:r>
                        <a:rPr lang="da-DK" sz="1400" i="1" dirty="0" smtClean="0">
                          <a:effectLst/>
                        </a:rPr>
                        <a:t> Association Århus</a:t>
                      </a:r>
                      <a:r>
                        <a:rPr lang="da-DK" sz="1400" i="1" dirty="0">
                          <a:effectLst/>
                        </a:rPr>
                        <a:t>)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 smtClean="0">
                          <a:effectLst/>
                        </a:rPr>
                        <a:t>1982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2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Iskcon</a:t>
                      </a:r>
                      <a:r>
                        <a:rPr lang="da-DK" sz="1400" dirty="0">
                          <a:effectLst/>
                        </a:rPr>
                        <a:t> (Hare Krishna)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1985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Martinus </a:t>
                      </a:r>
                      <a:r>
                        <a:rPr lang="da-DK" sz="1400" dirty="0" err="1" smtClean="0">
                          <a:effectLst/>
                        </a:rPr>
                        <a:t>Cosmology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smtClean="0">
                          <a:effectLst/>
                        </a:rPr>
                        <a:t>1985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2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Sri Ram </a:t>
                      </a:r>
                      <a:r>
                        <a:rPr lang="da-DK" sz="1400" dirty="0" err="1">
                          <a:effectLst/>
                        </a:rPr>
                        <a:t>Chandra</a:t>
                      </a:r>
                      <a:r>
                        <a:rPr lang="da-DK" sz="1400" dirty="0">
                          <a:effectLst/>
                        </a:rPr>
                        <a:t> Mission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1985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smtClean="0">
                          <a:effectLst/>
                        </a:rPr>
                        <a:t>Liberal </a:t>
                      </a:r>
                      <a:r>
                        <a:rPr lang="da-DK" sz="1400" dirty="0" err="1" smtClean="0">
                          <a:effectLst/>
                        </a:rPr>
                        <a:t>Catholic</a:t>
                      </a:r>
                      <a:r>
                        <a:rPr lang="da-DK" sz="1400" dirty="0" smtClean="0">
                          <a:effectLst/>
                        </a:rPr>
                        <a:t> </a:t>
                      </a:r>
                      <a:r>
                        <a:rPr lang="da-DK" sz="1400" dirty="0" err="1" smtClean="0">
                          <a:effectLst/>
                        </a:rPr>
                        <a:t>Church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1986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42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Karma </a:t>
                      </a:r>
                      <a:r>
                        <a:rPr lang="da-DK" sz="1400" dirty="0" err="1">
                          <a:effectLst/>
                        </a:rPr>
                        <a:t>Kadjy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smtClean="0">
                          <a:effectLst/>
                        </a:rPr>
                        <a:t>School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smtClean="0">
                          <a:effectLst/>
                        </a:rPr>
                        <a:t>1987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</a:tr>
              <a:tr h="22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 err="1">
                          <a:effectLst/>
                        </a:rPr>
                        <a:t>Summit</a:t>
                      </a:r>
                      <a:r>
                        <a:rPr lang="da-DK" sz="1400" i="1" dirty="0">
                          <a:effectLst/>
                        </a:rPr>
                        <a:t> </a:t>
                      </a:r>
                      <a:r>
                        <a:rPr lang="da-DK" sz="1400" i="1" dirty="0" err="1">
                          <a:effectLst/>
                        </a:rPr>
                        <a:t>Lighthouse</a:t>
                      </a:r>
                      <a:r>
                        <a:rPr lang="da-DK" sz="1400" i="1" dirty="0">
                          <a:effectLst/>
                        </a:rPr>
                        <a:t> 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>
                          <a:effectLst/>
                        </a:rPr>
                        <a:t> </a:t>
                      </a:r>
                      <a:r>
                        <a:rPr lang="da-DK" sz="1400" i="1" dirty="0" smtClean="0">
                          <a:effectLst/>
                        </a:rPr>
                        <a:t>1987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083975"/>
              </p:ext>
            </p:extLst>
          </p:nvPr>
        </p:nvGraphicFramePr>
        <p:xfrm>
          <a:off x="4716016" y="5301207"/>
          <a:ext cx="2448272" cy="1125183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448272"/>
              </a:tblGrid>
              <a:tr h="265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Theosophical</a:t>
                      </a:r>
                      <a:endParaRPr lang="da-DK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331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b="0" dirty="0" smtClean="0">
                          <a:effectLst/>
                          <a:latin typeface="+mn-lt"/>
                        </a:rPr>
                        <a:t>Hindu</a:t>
                      </a:r>
                      <a:endParaRPr lang="da-DK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1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 smtClean="0">
                          <a:effectLst/>
                          <a:latin typeface="+mn-lt"/>
                        </a:rPr>
                        <a:t>Buddhist</a:t>
                      </a:r>
                      <a:endParaRPr lang="da-DK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</a:tr>
              <a:tr h="215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 err="1" smtClean="0">
                          <a:effectLst/>
                          <a:latin typeface="+mn-lt"/>
                        </a:rPr>
                        <a:t>Other</a:t>
                      </a:r>
                      <a:endParaRPr lang="da-DK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6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Establishment II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681565"/>
              </p:ext>
            </p:extLst>
          </p:nvPr>
        </p:nvGraphicFramePr>
        <p:xfrm>
          <a:off x="755576" y="2348880"/>
          <a:ext cx="3312368" cy="1881891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921513"/>
                <a:gridCol w="1390855"/>
              </a:tblGrid>
              <a:tr h="26120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da-DK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1990s</a:t>
                      </a:r>
                      <a:endParaRPr lang="da-D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7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Soka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smtClean="0">
                          <a:effectLst/>
                        </a:rPr>
                        <a:t>Gakkes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1990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</a:tr>
              <a:tr h="277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Kundalini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smtClean="0">
                          <a:effectLst/>
                        </a:rPr>
                        <a:t>Network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1992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3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smtClean="0">
                          <a:effectLst/>
                        </a:rPr>
                        <a:t>The Golden </a:t>
                      </a:r>
                      <a:r>
                        <a:rPr lang="da-DK" sz="1400" dirty="0" err="1" smtClean="0">
                          <a:effectLst/>
                        </a:rPr>
                        <a:t>Circle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1994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77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 err="1">
                          <a:effectLst/>
                        </a:rPr>
                        <a:t>Brahma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err="1" smtClean="0">
                          <a:effectLst/>
                        </a:rPr>
                        <a:t>Kumaris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1999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77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Bruno </a:t>
                      </a:r>
                      <a:r>
                        <a:rPr lang="da-DK" sz="1400" dirty="0" err="1">
                          <a:effectLst/>
                        </a:rPr>
                        <a:t>Grönings</a:t>
                      </a:r>
                      <a:r>
                        <a:rPr lang="da-DK" sz="1400" dirty="0">
                          <a:effectLst/>
                        </a:rPr>
                        <a:t> </a:t>
                      </a:r>
                      <a:r>
                        <a:rPr lang="da-DK" sz="1400" dirty="0" err="1" smtClean="0">
                          <a:effectLst/>
                        </a:rPr>
                        <a:t>Friends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dirty="0">
                          <a:effectLst/>
                        </a:rPr>
                        <a:t>1999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7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 err="1">
                          <a:effectLst/>
                        </a:rPr>
                        <a:t>Isikaja</a:t>
                      </a:r>
                      <a:r>
                        <a:rPr lang="da-DK" sz="1400" i="1" dirty="0">
                          <a:effectLst/>
                        </a:rPr>
                        <a:t> </a:t>
                      </a:r>
                      <a:r>
                        <a:rPr lang="da-DK" sz="1400" i="1" dirty="0" err="1" smtClean="0">
                          <a:effectLst/>
                        </a:rPr>
                        <a:t>Wicca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400" i="1" dirty="0" smtClean="0">
                          <a:effectLst/>
                        </a:rPr>
                        <a:t>1999</a:t>
                      </a:r>
                      <a:endParaRPr lang="da-DK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428242"/>
              </p:ext>
            </p:extLst>
          </p:nvPr>
        </p:nvGraphicFramePr>
        <p:xfrm>
          <a:off x="5436096" y="1700808"/>
          <a:ext cx="2448272" cy="1222285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448272"/>
              </a:tblGrid>
              <a:tr h="265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Theosophical</a:t>
                      </a:r>
                      <a:endParaRPr lang="da-DK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331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b="0" dirty="0" smtClean="0">
                          <a:effectLst/>
                          <a:latin typeface="+mn-lt"/>
                        </a:rPr>
                        <a:t>Hindu</a:t>
                      </a:r>
                      <a:endParaRPr lang="da-DK" sz="18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1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dirty="0" smtClean="0">
                          <a:effectLst/>
                          <a:latin typeface="+mn-lt"/>
                        </a:rPr>
                        <a:t>Buddhist</a:t>
                      </a:r>
                      <a:endParaRPr lang="da-DK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</a:tr>
              <a:tr h="215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800" dirty="0" err="1" smtClean="0">
                          <a:effectLst/>
                          <a:latin typeface="+mn-lt"/>
                        </a:rPr>
                        <a:t>Other</a:t>
                      </a:r>
                      <a:endParaRPr lang="da-DK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27432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894481"/>
              </p:ext>
            </p:extLst>
          </p:nvPr>
        </p:nvGraphicFramePr>
        <p:xfrm>
          <a:off x="1115616" y="4869160"/>
          <a:ext cx="2448272" cy="1125183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448272"/>
              </a:tblGrid>
              <a:tr h="265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Theosophical</a:t>
                      </a:r>
                      <a:endParaRPr lang="da-DK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331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b="0" dirty="0" smtClean="0">
                          <a:effectLst/>
                          <a:latin typeface="+mn-lt"/>
                        </a:rPr>
                        <a:t>Hindu</a:t>
                      </a:r>
                      <a:endParaRPr lang="da-DK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</a:tr>
              <a:tr h="221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 smtClean="0">
                          <a:effectLst/>
                          <a:latin typeface="+mn-lt"/>
                        </a:rPr>
                        <a:t>Buddhist</a:t>
                      </a:r>
                      <a:endParaRPr lang="da-DK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</a:tr>
              <a:tr h="215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da-DK" sz="1600" dirty="0" err="1" smtClean="0">
                          <a:effectLst/>
                          <a:latin typeface="+mn-lt"/>
                        </a:rPr>
                        <a:t>Other</a:t>
                      </a:r>
                      <a:endParaRPr lang="da-DK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97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Other common characteristics?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Religion?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No</a:t>
            </a:r>
          </a:p>
          <a:p>
            <a:r>
              <a:rPr lang="en-US" dirty="0" smtClean="0"/>
              <a:t>A majority considers themselves not to be a religion or part of a religion</a:t>
            </a:r>
            <a:endParaRPr lang="en-US" b="1" dirty="0" smtClean="0"/>
          </a:p>
          <a:p>
            <a:r>
              <a:rPr lang="en-US" dirty="0" smtClean="0"/>
              <a:t>Christianity = ”religion”</a:t>
            </a:r>
          </a:p>
          <a:p>
            <a:r>
              <a:rPr lang="en-US" dirty="0" smtClean="0"/>
              <a:t>No dogmas, no absolute beliefs, no rituals, no concepts of</a:t>
            </a:r>
          </a:p>
          <a:p>
            <a:r>
              <a:rPr lang="en-US" dirty="0" smtClean="0"/>
              <a:t>This view is entirely independent of background, Buddhist, Hindu, theosophy or 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59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Religion?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 smtClean="0"/>
              <a:t>Yes</a:t>
            </a:r>
          </a:p>
          <a:p>
            <a:r>
              <a:rPr lang="en-US" b="1" dirty="0" err="1" smtClean="0"/>
              <a:t>Soka</a:t>
            </a:r>
            <a:r>
              <a:rPr lang="en-US" b="1" dirty="0" smtClean="0"/>
              <a:t> </a:t>
            </a:r>
            <a:r>
              <a:rPr lang="en-US" b="1" dirty="0" err="1" smtClean="0"/>
              <a:t>Gakkei</a:t>
            </a:r>
            <a:r>
              <a:rPr lang="en-US" dirty="0" smtClean="0"/>
              <a:t>. Buddhist. Part of religion. In Copenhagen applied for a approval</a:t>
            </a:r>
          </a:p>
          <a:p>
            <a:r>
              <a:rPr lang="en-US" b="1" dirty="0" smtClean="0"/>
              <a:t>Liberal Catholic Church</a:t>
            </a:r>
            <a:r>
              <a:rPr lang="en-US" dirty="0" smtClean="0"/>
              <a:t>. Theosophical. Approval 2012.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117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Approved religious communities – religions?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Karma </a:t>
            </a:r>
            <a:r>
              <a:rPr lang="en-US" b="1" dirty="0" err="1" smtClean="0"/>
              <a:t>Kagya</a:t>
            </a:r>
            <a:r>
              <a:rPr lang="en-US" b="1" dirty="0" smtClean="0"/>
              <a:t> School. </a:t>
            </a:r>
            <a:r>
              <a:rPr lang="en-US" dirty="0" smtClean="0"/>
              <a:t>Buddhist</a:t>
            </a:r>
            <a:r>
              <a:rPr lang="en-US" b="1" dirty="0" smtClean="0"/>
              <a:t>. </a:t>
            </a:r>
            <a:r>
              <a:rPr lang="en-US" dirty="0" smtClean="0"/>
              <a:t>Ambivalent. Part of Buddhism but not traditional religion. Instead ”</a:t>
            </a:r>
            <a:r>
              <a:rPr lang="en-US" i="1" dirty="0" smtClean="0"/>
              <a:t>work with the mind</a:t>
            </a:r>
            <a:r>
              <a:rPr lang="en-US" dirty="0" smtClean="0"/>
              <a:t>”. </a:t>
            </a:r>
          </a:p>
          <a:p>
            <a:r>
              <a:rPr lang="en-US" b="1" dirty="0" err="1" smtClean="0"/>
              <a:t>Ranjang</a:t>
            </a:r>
            <a:r>
              <a:rPr lang="en-US" b="1" dirty="0" smtClean="0"/>
              <a:t> </a:t>
            </a:r>
            <a:r>
              <a:rPr lang="en-US" b="1" dirty="0" err="1" smtClean="0"/>
              <a:t>Yeshe</a:t>
            </a:r>
            <a:r>
              <a:rPr lang="en-US" b="1" dirty="0" smtClean="0"/>
              <a:t>. </a:t>
            </a:r>
            <a:r>
              <a:rPr lang="en-US" dirty="0" smtClean="0"/>
              <a:t>Buddhist. Ambivalent. ”</a:t>
            </a:r>
            <a:r>
              <a:rPr lang="en-US" i="1" dirty="0" smtClean="0"/>
              <a:t>a way to growth and philosophy of life”</a:t>
            </a:r>
          </a:p>
          <a:p>
            <a:r>
              <a:rPr lang="en-US" b="1" dirty="0" smtClean="0"/>
              <a:t>Brahma </a:t>
            </a:r>
            <a:r>
              <a:rPr lang="en-US" b="1" dirty="0" err="1" smtClean="0"/>
              <a:t>Kumaris</a:t>
            </a:r>
            <a:r>
              <a:rPr lang="en-US" dirty="0" smtClean="0"/>
              <a:t>. Hindu. Ambivalence. Internally – religion. Externally – </a:t>
            </a:r>
            <a:r>
              <a:rPr lang="da-DK" dirty="0" err="1" smtClean="0"/>
              <a:t>no</a:t>
            </a:r>
            <a:r>
              <a:rPr lang="da-DK" dirty="0" smtClean="0"/>
              <a:t>-religion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072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Very low requirements </a:t>
            </a:r>
          </a:p>
          <a:p>
            <a:r>
              <a:rPr lang="en-US" dirty="0" smtClean="0"/>
              <a:t>Definitely no problems being simultaneously engaged in two or more groups</a:t>
            </a:r>
          </a:p>
          <a:p>
            <a:r>
              <a:rPr lang="en-US" dirty="0" smtClean="0"/>
              <a:t>True both for groups regarding themselves as part of a religion and groups approved as belief communities. </a:t>
            </a:r>
          </a:p>
          <a:p>
            <a:r>
              <a:rPr lang="en-US" dirty="0" smtClean="0"/>
              <a:t>No exclusive ”memberships”, but very open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3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”</a:t>
            </a:r>
            <a:r>
              <a:rPr lang="da-DK" dirty="0" err="1" smtClean="0"/>
              <a:t>entirely</a:t>
            </a:r>
            <a:r>
              <a:rPr lang="da-DK" dirty="0" smtClean="0"/>
              <a:t> up to the </a:t>
            </a:r>
            <a:r>
              <a:rPr lang="da-DK" dirty="0" err="1" smtClean="0"/>
              <a:t>individual</a:t>
            </a:r>
            <a:r>
              <a:rPr lang="da-DK" dirty="0" smtClean="0"/>
              <a:t>”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Ranjung</a:t>
            </a:r>
            <a:r>
              <a:rPr lang="en-US" dirty="0" smtClean="0"/>
              <a:t> </a:t>
            </a:r>
            <a:r>
              <a:rPr lang="en-US" dirty="0" err="1" smtClean="0"/>
              <a:t>Yeshe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Anthroposophical</a:t>
            </a:r>
            <a:r>
              <a:rPr lang="en-US" dirty="0" smtClean="0"/>
              <a:t> Society</a:t>
            </a:r>
          </a:p>
          <a:p>
            <a:r>
              <a:rPr lang="en-US" dirty="0" smtClean="0"/>
              <a:t>The Golden Circle</a:t>
            </a:r>
          </a:p>
          <a:p>
            <a:r>
              <a:rPr lang="en-US" dirty="0" smtClean="0"/>
              <a:t>Center for Living Wisdom</a:t>
            </a:r>
          </a:p>
          <a:p>
            <a:r>
              <a:rPr lang="en-US" dirty="0" err="1" smtClean="0"/>
              <a:t>Deeksha</a:t>
            </a:r>
            <a:r>
              <a:rPr lang="en-US" dirty="0" smtClean="0"/>
              <a:t>-group </a:t>
            </a:r>
          </a:p>
          <a:p>
            <a:r>
              <a:rPr lang="en-US" dirty="0" smtClean="0"/>
              <a:t>Bruno </a:t>
            </a:r>
            <a:r>
              <a:rPr lang="en-US" dirty="0" err="1" smtClean="0"/>
              <a:t>Grönning’s</a:t>
            </a:r>
            <a:r>
              <a:rPr lang="en-US" dirty="0" smtClean="0"/>
              <a:t> Friends</a:t>
            </a:r>
          </a:p>
          <a:p>
            <a:r>
              <a:rPr lang="en-US" dirty="0" smtClean="0"/>
              <a:t>Falun Gong </a:t>
            </a:r>
          </a:p>
          <a:p>
            <a:r>
              <a:rPr lang="en-US" dirty="0" err="1" smtClean="0"/>
              <a:t>Martinus</a:t>
            </a:r>
            <a:r>
              <a:rPr lang="en-US" dirty="0" smtClean="0"/>
              <a:t> Cosmology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8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/>
          <p:cNvSpPr/>
          <p:nvPr/>
        </p:nvSpPr>
        <p:spPr>
          <a:xfrm>
            <a:off x="539552" y="2060848"/>
            <a:ext cx="7704856" cy="352839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 to other groups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64521"/>
            <a:ext cx="1896020" cy="816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1763688" y="2564904"/>
            <a:ext cx="187220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/>
          <p:cNvSpPr/>
          <p:nvPr/>
        </p:nvSpPr>
        <p:spPr>
          <a:xfrm>
            <a:off x="5148064" y="3356992"/>
            <a:ext cx="187220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2195736" y="277628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/>
              <a:t>Theosophy</a:t>
            </a:r>
            <a:endParaRPr lang="da-DK" dirty="0"/>
          </a:p>
        </p:txBody>
      </p:sp>
      <p:sp>
        <p:nvSpPr>
          <p:cNvPr id="9" name="Tekstboks 8"/>
          <p:cNvSpPr txBox="1"/>
          <p:nvPr/>
        </p:nvSpPr>
        <p:spPr>
          <a:xfrm>
            <a:off x="5508104" y="35730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/>
              <a:t>Buddhism</a:t>
            </a:r>
            <a:endParaRPr lang="da-DK" dirty="0"/>
          </a:p>
        </p:txBody>
      </p:sp>
      <p:sp>
        <p:nvSpPr>
          <p:cNvPr id="10" name="Tekstboks 9"/>
          <p:cNvSpPr txBox="1"/>
          <p:nvPr/>
        </p:nvSpPr>
        <p:spPr>
          <a:xfrm>
            <a:off x="2483768" y="43651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/>
              <a:t>Hinduism</a:t>
            </a:r>
            <a:endParaRPr lang="da-DK" dirty="0"/>
          </a:p>
        </p:txBody>
      </p:sp>
      <p:cxnSp>
        <p:nvCxnSpPr>
          <p:cNvPr id="12" name="Lige pilforbindelse 11"/>
          <p:cNvCxnSpPr>
            <a:stCxn id="1026" idx="0"/>
          </p:cNvCxnSpPr>
          <p:nvPr/>
        </p:nvCxnSpPr>
        <p:spPr>
          <a:xfrm flipH="1" flipV="1">
            <a:off x="2843808" y="3356992"/>
            <a:ext cx="299938" cy="807529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/>
          <p:cNvCxnSpPr>
            <a:endCxn id="5" idx="2"/>
          </p:cNvCxnSpPr>
          <p:nvPr/>
        </p:nvCxnSpPr>
        <p:spPr>
          <a:xfrm>
            <a:off x="3635896" y="3068960"/>
            <a:ext cx="1512168" cy="684076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pilforbindelse 16"/>
          <p:cNvCxnSpPr/>
          <p:nvPr/>
        </p:nvCxnSpPr>
        <p:spPr>
          <a:xfrm flipH="1">
            <a:off x="4067944" y="3942348"/>
            <a:ext cx="1152128" cy="4947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Ellipse 20"/>
          <p:cNvSpPr/>
          <p:nvPr/>
        </p:nvSpPr>
        <p:spPr>
          <a:xfrm>
            <a:off x="323528" y="1412776"/>
            <a:ext cx="1800200" cy="86409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Tekstboks 21"/>
          <p:cNvSpPr txBox="1"/>
          <p:nvPr/>
        </p:nvSpPr>
        <p:spPr>
          <a:xfrm>
            <a:off x="539552" y="1579671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Growth Center in Nørre Snede</a:t>
            </a:r>
            <a:endParaRPr lang="da-DK" sz="1400" dirty="0"/>
          </a:p>
        </p:txBody>
      </p:sp>
      <p:cxnSp>
        <p:nvCxnSpPr>
          <p:cNvPr id="24" name="Lige pilforbindelse 23"/>
          <p:cNvCxnSpPr/>
          <p:nvPr/>
        </p:nvCxnSpPr>
        <p:spPr>
          <a:xfrm flipH="1" flipV="1">
            <a:off x="1475656" y="2276872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ge pilforbindelse 25"/>
          <p:cNvCxnSpPr>
            <a:endCxn id="21" idx="4"/>
          </p:cNvCxnSpPr>
          <p:nvPr/>
        </p:nvCxnSpPr>
        <p:spPr>
          <a:xfrm flipH="1" flipV="1">
            <a:off x="1223628" y="2276872"/>
            <a:ext cx="1044116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/>
          <p:cNvCxnSpPr/>
          <p:nvPr/>
        </p:nvCxnSpPr>
        <p:spPr>
          <a:xfrm flipH="1" flipV="1">
            <a:off x="2051720" y="1988840"/>
            <a:ext cx="3744416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/>
          <p:cNvSpPr/>
          <p:nvPr/>
        </p:nvSpPr>
        <p:spPr>
          <a:xfrm>
            <a:off x="4197660" y="4622360"/>
            <a:ext cx="1872208" cy="7920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Tekstboks 29"/>
          <p:cNvSpPr txBox="1"/>
          <p:nvPr/>
        </p:nvSpPr>
        <p:spPr>
          <a:xfrm>
            <a:off x="4644008" y="4833738"/>
            <a:ext cx="12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/>
              <a:t>Neopagan</a:t>
            </a:r>
            <a:endParaRPr lang="da-DK" dirty="0"/>
          </a:p>
        </p:txBody>
      </p:sp>
      <p:sp>
        <p:nvSpPr>
          <p:cNvPr id="1024" name="Ellipse 1023"/>
          <p:cNvSpPr/>
          <p:nvPr/>
        </p:nvSpPr>
        <p:spPr>
          <a:xfrm>
            <a:off x="4283968" y="2177345"/>
            <a:ext cx="1152128" cy="462013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</a:rPr>
              <a:t>Falun Gong</a:t>
            </a:r>
            <a:endParaRPr lang="da-DK" sz="1000" dirty="0">
              <a:solidFill>
                <a:schemeClr val="tx1"/>
              </a:solidFill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6228184" y="4318763"/>
            <a:ext cx="1152128" cy="462013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</a:rPr>
              <a:t>Scientology</a:t>
            </a:r>
            <a:endParaRPr lang="da-DK" sz="1000" dirty="0">
              <a:solidFill>
                <a:schemeClr val="tx1"/>
              </a:solidFill>
            </a:endParaRPr>
          </a:p>
        </p:txBody>
      </p:sp>
      <p:cxnSp>
        <p:nvCxnSpPr>
          <p:cNvPr id="1027" name="Lige pilforbindelse 1026"/>
          <p:cNvCxnSpPr/>
          <p:nvPr/>
        </p:nvCxnSpPr>
        <p:spPr>
          <a:xfrm flipH="1" flipV="1">
            <a:off x="6516216" y="4077072"/>
            <a:ext cx="144016" cy="241691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9" name="Ellipse 1028"/>
          <p:cNvSpPr/>
          <p:nvPr/>
        </p:nvSpPr>
        <p:spPr>
          <a:xfrm>
            <a:off x="971600" y="3320988"/>
            <a:ext cx="1224136" cy="62136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</a:rPr>
              <a:t>Martinus </a:t>
            </a:r>
            <a:r>
              <a:rPr lang="da-DK" sz="1000" dirty="0" err="1" smtClean="0">
                <a:solidFill>
                  <a:schemeClr val="tx1"/>
                </a:solidFill>
              </a:rPr>
              <a:t>cosmology</a:t>
            </a:r>
            <a:endParaRPr lang="da-DK" sz="1000" dirty="0">
              <a:solidFill>
                <a:schemeClr val="tx1"/>
              </a:solidFill>
            </a:endParaRPr>
          </a:p>
        </p:txBody>
      </p:sp>
      <p:sp>
        <p:nvSpPr>
          <p:cNvPr id="1030" name="Ellipse 1029"/>
          <p:cNvSpPr/>
          <p:nvPr/>
        </p:nvSpPr>
        <p:spPr>
          <a:xfrm>
            <a:off x="3275856" y="3410998"/>
            <a:ext cx="1116124" cy="53135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</a:rPr>
              <a:t>Bruno Grønning</a:t>
            </a:r>
            <a:endParaRPr lang="da-DK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102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common characteristics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10541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a-DK" sz="8800" dirty="0" smtClean="0"/>
              <a:t>meditation</a:t>
            </a:r>
            <a:endParaRPr lang="da-DK" sz="8800" dirty="0"/>
          </a:p>
        </p:txBody>
      </p:sp>
    </p:spTree>
    <p:extLst>
      <p:ext uri="{BB962C8B-B14F-4D97-AF65-F5344CB8AC3E}">
        <p14:creationId xmlns:p14="http://schemas.microsoft.com/office/powerpoint/2010/main" val="28340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Theosophic</a:t>
            </a:r>
            <a:r>
              <a:rPr lang="en-US" dirty="0" smtClean="0"/>
              <a:t> inspired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Golden Portal</a:t>
            </a:r>
            <a:r>
              <a:rPr lang="en-US" dirty="0" smtClean="0"/>
              <a:t>– healing meditation </a:t>
            </a:r>
          </a:p>
          <a:p>
            <a:r>
              <a:rPr lang="en-US" b="1" dirty="0" smtClean="0"/>
              <a:t>Sirius center </a:t>
            </a:r>
            <a:r>
              <a:rPr lang="en-US" dirty="0" smtClean="0"/>
              <a:t>– no longer meditation, but guided </a:t>
            </a:r>
            <a:r>
              <a:rPr lang="en-US" dirty="0" err="1" smtClean="0"/>
              <a:t>Gral</a:t>
            </a:r>
            <a:r>
              <a:rPr lang="en-US" dirty="0" smtClean="0"/>
              <a:t>-services</a:t>
            </a:r>
          </a:p>
          <a:p>
            <a:r>
              <a:rPr lang="en-US" b="1" i="1" dirty="0" smtClean="0"/>
              <a:t>Liberal Catholic Church</a:t>
            </a:r>
            <a:r>
              <a:rPr lang="en-US" i="1" dirty="0" smtClean="0"/>
              <a:t>. Not meditation. Meditative people</a:t>
            </a:r>
          </a:p>
          <a:p>
            <a:r>
              <a:rPr lang="en-US" b="1" dirty="0" smtClean="0"/>
              <a:t>The golden </a:t>
            </a:r>
            <a:r>
              <a:rPr lang="en-US" b="1" dirty="0" err="1" smtClean="0"/>
              <a:t>cirkel</a:t>
            </a:r>
            <a:r>
              <a:rPr lang="en-US" dirty="0" smtClean="0"/>
              <a:t>. Guided meditations</a:t>
            </a:r>
            <a:endParaRPr lang="en-US" b="1" dirty="0" smtClean="0"/>
          </a:p>
          <a:p>
            <a:r>
              <a:rPr lang="en-US" b="1" dirty="0" smtClean="0"/>
              <a:t>Center for living wisdom</a:t>
            </a:r>
            <a:r>
              <a:rPr lang="en-US" dirty="0" smtClean="0"/>
              <a:t>. More meditations than earlier. </a:t>
            </a:r>
            <a:r>
              <a:rPr lang="en-US" dirty="0" err="1" smtClean="0"/>
              <a:t>Maitreya</a:t>
            </a:r>
            <a:r>
              <a:rPr lang="en-US" dirty="0" smtClean="0"/>
              <a:t>-meditation. </a:t>
            </a:r>
          </a:p>
          <a:p>
            <a:r>
              <a:rPr lang="en-US" b="1" i="1" dirty="0" err="1" smtClean="0"/>
              <a:t>Antrophosophical</a:t>
            </a:r>
            <a:r>
              <a:rPr lang="en-US" b="1" i="1" dirty="0" smtClean="0"/>
              <a:t> Society</a:t>
            </a:r>
            <a:r>
              <a:rPr lang="en-US" i="1" dirty="0" smtClean="0"/>
              <a:t>. No meditation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Hindu inspired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Dynamic Meditation </a:t>
            </a:r>
            <a:r>
              <a:rPr lang="en-US" dirty="0" smtClean="0"/>
              <a:t>. Meditation a central </a:t>
            </a:r>
            <a:r>
              <a:rPr lang="en-US" dirty="0" err="1" smtClean="0"/>
              <a:t>practise</a:t>
            </a:r>
            <a:endParaRPr lang="en-US" dirty="0" smtClean="0"/>
          </a:p>
          <a:p>
            <a:r>
              <a:rPr lang="en-US" b="1" dirty="0" err="1" smtClean="0"/>
              <a:t>Deeksha</a:t>
            </a:r>
            <a:r>
              <a:rPr lang="en-US" dirty="0" smtClean="0"/>
              <a:t>-</a:t>
            </a:r>
            <a:r>
              <a:rPr lang="en-US" b="1" dirty="0" smtClean="0"/>
              <a:t>group</a:t>
            </a:r>
            <a:r>
              <a:rPr lang="en-US" dirty="0" smtClean="0"/>
              <a:t>. Meditate over webcast together with </a:t>
            </a:r>
            <a:r>
              <a:rPr lang="en-US" dirty="0" err="1" smtClean="0"/>
              <a:t>Baghavan</a:t>
            </a:r>
            <a:endParaRPr lang="en-US" dirty="0" smtClean="0"/>
          </a:p>
          <a:p>
            <a:r>
              <a:rPr lang="en-US" b="1" dirty="0" smtClean="0"/>
              <a:t>Transcendental meditation</a:t>
            </a:r>
            <a:r>
              <a:rPr lang="en-US" dirty="0" smtClean="0"/>
              <a:t>. Meditation is the central </a:t>
            </a:r>
            <a:r>
              <a:rPr lang="en-US" dirty="0" err="1" smtClean="0"/>
              <a:t>practise</a:t>
            </a:r>
            <a:endParaRPr lang="en-US" dirty="0" smtClean="0"/>
          </a:p>
          <a:p>
            <a:r>
              <a:rPr lang="en-US" b="1" dirty="0" err="1" smtClean="0"/>
              <a:t>Shri</a:t>
            </a:r>
            <a:r>
              <a:rPr lang="en-US" b="1" dirty="0" smtClean="0"/>
              <a:t> Ram Chandra Mission. </a:t>
            </a:r>
            <a:r>
              <a:rPr lang="en-US" dirty="0" smtClean="0"/>
              <a:t>The spiritual practice </a:t>
            </a:r>
            <a:r>
              <a:rPr lang="en-US" b="1" dirty="0" smtClean="0"/>
              <a:t>IS</a:t>
            </a:r>
            <a:r>
              <a:rPr lang="en-US" dirty="0" smtClean="0"/>
              <a:t> meditation</a:t>
            </a:r>
          </a:p>
          <a:p>
            <a:r>
              <a:rPr lang="en-US" b="1" dirty="0" err="1" smtClean="0"/>
              <a:t>Skandinavisk</a:t>
            </a:r>
            <a:r>
              <a:rPr lang="en-US" b="1" dirty="0" smtClean="0"/>
              <a:t> Yoga and Meditation school</a:t>
            </a:r>
          </a:p>
          <a:p>
            <a:r>
              <a:rPr lang="en-US" b="1" dirty="0" smtClean="0"/>
              <a:t>ISCON</a:t>
            </a:r>
            <a:r>
              <a:rPr lang="en-US" dirty="0" smtClean="0"/>
              <a:t>. Meditate together, chanting the ”Hare Krishna”-mantra</a:t>
            </a:r>
          </a:p>
          <a:p>
            <a:r>
              <a:rPr lang="en-US" b="1" dirty="0" err="1" smtClean="0"/>
              <a:t>Amma</a:t>
            </a:r>
            <a:r>
              <a:rPr lang="en-US" dirty="0" smtClean="0"/>
              <a:t>. </a:t>
            </a:r>
            <a:r>
              <a:rPr lang="en-US" dirty="0" err="1" smtClean="0"/>
              <a:t>Medite</a:t>
            </a:r>
            <a:r>
              <a:rPr lang="en-US" dirty="0" smtClean="0"/>
              <a:t> using </a:t>
            </a:r>
            <a:r>
              <a:rPr lang="en-US" dirty="0" err="1" smtClean="0"/>
              <a:t>Ammas</a:t>
            </a:r>
            <a:r>
              <a:rPr lang="en-US" dirty="0" smtClean="0"/>
              <a:t> IAM-meditation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17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Buddhist inspired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Aarhus </a:t>
            </a:r>
            <a:r>
              <a:rPr lang="en-US" b="1" dirty="0" err="1" smtClean="0"/>
              <a:t>Zendo</a:t>
            </a:r>
            <a:r>
              <a:rPr lang="en-US" dirty="0" smtClean="0"/>
              <a:t>. Meditation practice very important</a:t>
            </a:r>
          </a:p>
          <a:p>
            <a:r>
              <a:rPr lang="en-US" b="1" dirty="0" err="1" smtClean="0"/>
              <a:t>Øsal</a:t>
            </a:r>
            <a:r>
              <a:rPr lang="en-US" b="1" dirty="0" smtClean="0"/>
              <a:t> Ling</a:t>
            </a:r>
            <a:r>
              <a:rPr lang="en-US" dirty="0" smtClean="0"/>
              <a:t>. Quiet meditation</a:t>
            </a:r>
          </a:p>
          <a:p>
            <a:r>
              <a:rPr lang="en-US" b="1" dirty="0" err="1" smtClean="0"/>
              <a:t>Ranjung</a:t>
            </a:r>
            <a:r>
              <a:rPr lang="en-US" b="1" dirty="0" smtClean="0"/>
              <a:t> </a:t>
            </a:r>
            <a:r>
              <a:rPr lang="en-US" b="1" dirty="0" err="1" smtClean="0"/>
              <a:t>Yeshe</a:t>
            </a:r>
            <a:r>
              <a:rPr lang="en-US" dirty="0" smtClean="0"/>
              <a:t>. Meditation is the essence of practice</a:t>
            </a:r>
          </a:p>
          <a:p>
            <a:r>
              <a:rPr lang="en-US" b="1" dirty="0" smtClean="0"/>
              <a:t>Karma </a:t>
            </a:r>
            <a:r>
              <a:rPr lang="en-US" b="1" dirty="0" err="1" smtClean="0"/>
              <a:t>Kadjy</a:t>
            </a:r>
            <a:r>
              <a:rPr lang="en-US" b="1" dirty="0" smtClean="0"/>
              <a:t> </a:t>
            </a:r>
            <a:r>
              <a:rPr lang="en-US" b="1" dirty="0" err="1" smtClean="0"/>
              <a:t>Skolen</a:t>
            </a:r>
            <a:r>
              <a:rPr lang="en-US" dirty="0" smtClean="0"/>
              <a:t>.  Central elements in practice is </a:t>
            </a:r>
            <a:r>
              <a:rPr lang="en-US" dirty="0" err="1" smtClean="0"/>
              <a:t>Nundro</a:t>
            </a:r>
            <a:r>
              <a:rPr lang="en-US" dirty="0" smtClean="0"/>
              <a:t>-meditation and </a:t>
            </a:r>
            <a:r>
              <a:rPr lang="en-US" dirty="0" err="1" smtClean="0"/>
              <a:t>powa</a:t>
            </a:r>
            <a:r>
              <a:rPr lang="en-US" dirty="0" smtClean="0"/>
              <a:t>-meditation </a:t>
            </a:r>
          </a:p>
          <a:p>
            <a:r>
              <a:rPr lang="en-US" b="1" dirty="0" err="1" smtClean="0"/>
              <a:t>Sokka</a:t>
            </a:r>
            <a:r>
              <a:rPr lang="en-US" b="1" dirty="0" smtClean="0"/>
              <a:t> </a:t>
            </a:r>
            <a:r>
              <a:rPr lang="en-US" b="1" dirty="0" err="1" smtClean="0"/>
              <a:t>Gakkei</a:t>
            </a:r>
            <a:r>
              <a:rPr lang="en-US" b="1" dirty="0" smtClean="0"/>
              <a:t>. </a:t>
            </a:r>
            <a:r>
              <a:rPr lang="en-US" dirty="0" smtClean="0"/>
              <a:t>Chanting. No meditation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01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Other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Jara-heksene</a:t>
            </a:r>
            <a:r>
              <a:rPr lang="en-US" dirty="0" smtClean="0"/>
              <a:t>. Private meditation</a:t>
            </a:r>
          </a:p>
          <a:p>
            <a:r>
              <a:rPr lang="en-US" b="1" i="1" dirty="0" smtClean="0"/>
              <a:t>Aarhus </a:t>
            </a:r>
            <a:r>
              <a:rPr lang="en-US" b="1" i="1" dirty="0" err="1" smtClean="0"/>
              <a:t>blotlaug</a:t>
            </a:r>
            <a:r>
              <a:rPr lang="en-US" i="1" dirty="0" smtClean="0"/>
              <a:t>. No meditation. </a:t>
            </a:r>
          </a:p>
          <a:p>
            <a:r>
              <a:rPr lang="en-US" b="1" i="1" dirty="0" smtClean="0"/>
              <a:t>Scientology</a:t>
            </a:r>
            <a:r>
              <a:rPr lang="en-US" i="1" dirty="0" smtClean="0"/>
              <a:t>. No meditation.</a:t>
            </a:r>
          </a:p>
          <a:p>
            <a:r>
              <a:rPr lang="en-US" b="1" i="1" dirty="0" err="1" smtClean="0"/>
              <a:t>Martinus</a:t>
            </a:r>
            <a:r>
              <a:rPr lang="en-US" b="1" i="1" dirty="0" smtClean="0"/>
              <a:t> Cosmology</a:t>
            </a:r>
            <a:r>
              <a:rPr lang="en-US" i="1" dirty="0" smtClean="0"/>
              <a:t>. No meditation.</a:t>
            </a:r>
          </a:p>
          <a:p>
            <a:r>
              <a:rPr lang="en-US" b="1" dirty="0" smtClean="0"/>
              <a:t>The Light</a:t>
            </a:r>
            <a:r>
              <a:rPr lang="en-US" dirty="0" smtClean="0"/>
              <a:t>. Central parts in </a:t>
            </a:r>
            <a:r>
              <a:rPr lang="en-US" dirty="0" err="1" smtClean="0"/>
              <a:t>practise</a:t>
            </a:r>
            <a:r>
              <a:rPr lang="en-US" dirty="0" smtClean="0"/>
              <a:t> is prayer, meditation and invocation</a:t>
            </a:r>
          </a:p>
          <a:p>
            <a:r>
              <a:rPr lang="en-US" b="1" dirty="0" smtClean="0"/>
              <a:t>Falun Gong</a:t>
            </a:r>
            <a:r>
              <a:rPr lang="en-US" dirty="0" smtClean="0"/>
              <a:t>. Healing- and meditation </a:t>
            </a:r>
            <a:r>
              <a:rPr lang="en-US" dirty="0" err="1" smtClean="0"/>
              <a:t>practises</a:t>
            </a:r>
            <a:endParaRPr lang="en-US" dirty="0" smtClean="0"/>
          </a:p>
          <a:p>
            <a:r>
              <a:rPr lang="en-US" b="1" dirty="0" smtClean="0"/>
              <a:t>Bruno </a:t>
            </a:r>
            <a:r>
              <a:rPr lang="en-US" b="1" dirty="0" err="1" smtClean="0"/>
              <a:t>Grönning’s</a:t>
            </a:r>
            <a:r>
              <a:rPr lang="en-US" b="1" dirty="0" smtClean="0"/>
              <a:t> Friends</a:t>
            </a:r>
            <a:r>
              <a:rPr lang="en-US" dirty="0" smtClean="0"/>
              <a:t>. Meditation is not mentioned but they have a practice reminding of meditation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2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Conklusion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One </a:t>
            </a:r>
            <a:r>
              <a:rPr lang="en-US" dirty="0" smtClean="0"/>
              <a:t>spiritual milieu</a:t>
            </a:r>
          </a:p>
          <a:p>
            <a:r>
              <a:rPr lang="en-US" dirty="0" smtClean="0"/>
              <a:t>Fluid character</a:t>
            </a:r>
          </a:p>
          <a:p>
            <a:r>
              <a:rPr lang="en-US" dirty="0" smtClean="0"/>
              <a:t>No exclusivity</a:t>
            </a:r>
          </a:p>
          <a:p>
            <a:r>
              <a:rPr lang="en-US" dirty="0" smtClean="0"/>
              <a:t>No requirements on the single engaged</a:t>
            </a:r>
          </a:p>
          <a:p>
            <a:r>
              <a:rPr lang="en-US" dirty="0" smtClean="0"/>
              <a:t>”entirely up to the individual”</a:t>
            </a:r>
          </a:p>
          <a:p>
            <a:r>
              <a:rPr lang="en-US" dirty="0" smtClean="0"/>
              <a:t>Meditation – self development</a:t>
            </a:r>
          </a:p>
          <a:p>
            <a:r>
              <a:rPr lang="en-US" b="1" dirty="0" smtClean="0"/>
              <a:t>An individualistic milieu well adapted to the requirements and needs in the late modern society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188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4758</TotalTime>
  <Words>694</Words>
  <Application>Microsoft Office PowerPoint</Application>
  <PresentationFormat>Skærmshow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22</vt:i4>
      </vt:variant>
    </vt:vector>
  </HeadingPairs>
  <TitlesOfParts>
    <vt:vector size="23" baseType="lpstr">
      <vt:lpstr>Kontortema</vt:lpstr>
      <vt:lpstr>The Danish Pluralism Project</vt:lpstr>
      <vt:lpstr>Publications</vt:lpstr>
      <vt:lpstr>The Case Study</vt:lpstr>
      <vt:lpstr>The interview guide</vt:lpstr>
      <vt:lpstr>Categories</vt:lpstr>
      <vt:lpstr>Common characteristics for  the New spiritual and religious groups </vt:lpstr>
      <vt:lpstr>Establishment in Aarhus</vt:lpstr>
      <vt:lpstr>Establishment II</vt:lpstr>
      <vt:lpstr>PowerPoint-præsentation</vt:lpstr>
      <vt:lpstr>Religion?</vt:lpstr>
      <vt:lpstr>Religion?</vt:lpstr>
      <vt:lpstr>Approved religious communities – religions?</vt:lpstr>
      <vt:lpstr>Requirements</vt:lpstr>
      <vt:lpstr>”entirely up to the individual”</vt:lpstr>
      <vt:lpstr>Relations to other groups</vt:lpstr>
      <vt:lpstr>Other common characteristics?</vt:lpstr>
      <vt:lpstr>PowerPoint-præsentation</vt:lpstr>
      <vt:lpstr>Theosophic inspired</vt:lpstr>
      <vt:lpstr>Hindu inspired</vt:lpstr>
      <vt:lpstr>Buddhist inspired</vt:lpstr>
      <vt:lpstr>Other</vt:lpstr>
      <vt:lpstr>Conklusion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Nya religiøse bevægelser</dc:title>
  <dc:creator>Lars Ahlin</dc:creator>
  <cp:lastModifiedBy>Lars Ahlin</cp:lastModifiedBy>
  <cp:revision>73</cp:revision>
  <dcterms:created xsi:type="dcterms:W3CDTF">2013-04-18T12:12:11Z</dcterms:created>
  <dcterms:modified xsi:type="dcterms:W3CDTF">2013-06-22T04:23:59Z</dcterms:modified>
</cp:coreProperties>
</file>