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95" r:id="rId4"/>
    <p:sldId id="296" r:id="rId5"/>
    <p:sldId id="264" r:id="rId6"/>
    <p:sldId id="297" r:id="rId7"/>
    <p:sldId id="298" r:id="rId8"/>
    <p:sldId id="299" r:id="rId9"/>
    <p:sldId id="301" r:id="rId10"/>
    <p:sldId id="300" r:id="rId11"/>
    <p:sldId id="302" r:id="rId12"/>
    <p:sldId id="339" r:id="rId13"/>
    <p:sldId id="340" r:id="rId14"/>
    <p:sldId id="280" r:id="rId15"/>
    <p:sldId id="303" r:id="rId16"/>
    <p:sldId id="321" r:id="rId17"/>
    <p:sldId id="304" r:id="rId18"/>
    <p:sldId id="305" r:id="rId19"/>
    <p:sldId id="306" r:id="rId20"/>
    <p:sldId id="320" r:id="rId21"/>
    <p:sldId id="307" r:id="rId22"/>
    <p:sldId id="309" r:id="rId23"/>
    <p:sldId id="317" r:id="rId24"/>
    <p:sldId id="338" r:id="rId25"/>
    <p:sldId id="308" r:id="rId26"/>
    <p:sldId id="322" r:id="rId27"/>
    <p:sldId id="323" r:id="rId28"/>
    <p:sldId id="324" r:id="rId29"/>
    <p:sldId id="325" r:id="rId30"/>
    <p:sldId id="326" r:id="rId31"/>
    <p:sldId id="327" r:id="rId32"/>
    <p:sldId id="328" r:id="rId33"/>
    <p:sldId id="310" r:id="rId34"/>
    <p:sldId id="311" r:id="rId35"/>
    <p:sldId id="312" r:id="rId36"/>
    <p:sldId id="313" r:id="rId37"/>
    <p:sldId id="314" r:id="rId38"/>
    <p:sldId id="315" r:id="rId39"/>
    <p:sldId id="316" r:id="rId40"/>
    <p:sldId id="319" r:id="rId41"/>
    <p:sldId id="330" r:id="rId42"/>
    <p:sldId id="329" r:id="rId43"/>
    <p:sldId id="331" r:id="rId44"/>
    <p:sldId id="332" r:id="rId45"/>
    <p:sldId id="333" r:id="rId46"/>
    <p:sldId id="334" r:id="rId47"/>
    <p:sldId id="335" r:id="rId48"/>
    <p:sldId id="336" r:id="rId49"/>
    <p:sldId id="337" r:id="rId50"/>
    <p:sldId id="341"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105" d="100"/>
          <a:sy n="105" d="100"/>
        </p:scale>
        <p:origin x="70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smtClean="0"/>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smtClean="0"/>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9/21/14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 Id="rId3" Type="http://schemas.openxmlformats.org/officeDocument/2006/relationships/image" Target="../media/image2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 Id="rId3"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G"/><Relationship Id="rId3" Type="http://schemas.openxmlformats.org/officeDocument/2006/relationships/image" Target="../media/image34.JP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G"/><Relationship Id="rId3" Type="http://schemas.openxmlformats.org/officeDocument/2006/relationships/image" Target="../media/image4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G"/><Relationship Id="rId3" Type="http://schemas.openxmlformats.org/officeDocument/2006/relationships/image" Target="../media/image4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G"/><Relationship Id="rId3"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eg"/><Relationship Id="rId3" Type="http://schemas.openxmlformats.org/officeDocument/2006/relationships/image" Target="../media/image61.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822469" y="3588321"/>
            <a:ext cx="8078527" cy="1314612"/>
          </a:xfrm>
        </p:spPr>
        <p:txBody>
          <a:bodyPr>
            <a:normAutofit fontScale="90000"/>
          </a:bodyPr>
          <a:lstStyle/>
          <a:p>
            <a:pPr algn="ctr"/>
            <a:r>
              <a:rPr lang="en-US" sz="4400" b="1" dirty="0" smtClean="0"/>
              <a:t>Theosophy and the Visual Arts</a:t>
            </a:r>
            <a:r>
              <a:rPr lang="it-IT" sz="4400" b="1" dirty="0" smtClean="0"/>
              <a:t>:</a:t>
            </a:r>
            <a:r>
              <a:rPr lang="it-IT" sz="4400" b="1" baseline="0" dirty="0" smtClean="0"/>
              <a:t> The </a:t>
            </a:r>
            <a:r>
              <a:rPr lang="en-US" sz="4400" b="1" baseline="0" dirty="0" smtClean="0"/>
              <a:t>Nordic</a:t>
            </a:r>
            <a:r>
              <a:rPr lang="it-IT" sz="4400" b="1" baseline="0" dirty="0" smtClean="0"/>
              <a:t> Connection</a:t>
            </a:r>
          </a:p>
        </p:txBody>
      </p:sp>
      <p:sp>
        <p:nvSpPr>
          <p:cNvPr id="3" name="Sottotitolo 2"/>
          <p:cNvSpPr>
            <a:spLocks noGrp="1"/>
          </p:cNvSpPr>
          <p:nvPr>
            <p:ph type="subTitle" idx="1"/>
          </p:nvPr>
        </p:nvSpPr>
        <p:spPr>
          <a:xfrm>
            <a:off x="2670542" y="5226949"/>
            <a:ext cx="6104239" cy="1169732"/>
          </a:xfrm>
        </p:spPr>
        <p:txBody>
          <a:bodyPr>
            <a:noAutofit/>
          </a:bodyPr>
          <a:lstStyle/>
          <a:p>
            <a:pPr>
              <a:spcBef>
                <a:spcPts val="600"/>
              </a:spcBef>
            </a:pPr>
            <a:r>
              <a:rPr lang="it-IT" dirty="0" smtClean="0"/>
              <a:t>Massimo Introvigne (CESNUR-UPS, Torino, </a:t>
            </a:r>
            <a:r>
              <a:rPr lang="en-US" dirty="0" smtClean="0"/>
              <a:t>Italy)</a:t>
            </a:r>
          </a:p>
          <a:p>
            <a:pPr>
              <a:spcBef>
                <a:spcPts val="600"/>
              </a:spcBef>
            </a:pPr>
            <a:r>
              <a:rPr lang="en-US" dirty="0" smtClean="0"/>
              <a:t>International Conference on Theosophical History</a:t>
            </a:r>
          </a:p>
          <a:p>
            <a:pPr>
              <a:spcBef>
                <a:spcPts val="600"/>
              </a:spcBef>
            </a:pPr>
            <a:r>
              <a:rPr lang="en-US" dirty="0" smtClean="0"/>
              <a:t>London September 20-21, 2014</a:t>
            </a:r>
            <a:endParaRPr lang="en-US" dirty="0"/>
          </a:p>
        </p:txBody>
      </p:sp>
      <p:pic>
        <p:nvPicPr>
          <p:cNvPr id="1026" name="Picture 2" descr="CESNUR - center for studies on new relig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9588" y="5161046"/>
            <a:ext cx="1147991" cy="11632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artseverydayliving.com/blog/wp-content/uploads/2013/03/Klimt-Untitle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4347" y="392276"/>
            <a:ext cx="2200983" cy="29001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1.bp.blogspot.com/-sK8mzqTd7wQ/TuXwAJWvKaI/AAAAAAAAFnM/edIBYSEMnU0/s1600/showfile-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0714" y="392276"/>
            <a:ext cx="3666708" cy="2912629"/>
          </a:xfrm>
          <a:prstGeom prst="rect">
            <a:avLst/>
          </a:prstGeom>
          <a:noFill/>
          <a:extLst>
            <a:ext uri="{909E8E84-426E-40DD-AFC4-6F175D3DCCD1}">
              <a14:hiddenFill xmlns:a14="http://schemas.microsoft.com/office/drawing/2010/main">
                <a:solidFill>
                  <a:srgbClr val="FFFFFF"/>
                </a:solidFill>
              </a14:hiddenFill>
            </a:ext>
          </a:extLst>
        </p:spPr>
      </p:pic>
      <p:pic>
        <p:nvPicPr>
          <p:cNvPr id="8" name="Immagine 7"/>
          <p:cNvPicPr>
            <a:picLocks noChangeAspect="1"/>
          </p:cNvPicPr>
          <p:nvPr/>
        </p:nvPicPr>
        <p:blipFill rotWithShape="1">
          <a:blip r:embed="rId5"/>
          <a:srcRect r="2137"/>
          <a:stretch/>
        </p:blipFill>
        <p:spPr>
          <a:xfrm>
            <a:off x="8762806" y="392277"/>
            <a:ext cx="2340879" cy="2912628"/>
          </a:xfrm>
          <a:prstGeom prst="rect">
            <a:avLst/>
          </a:prstGeom>
        </p:spPr>
      </p:pic>
    </p:spTree>
    <p:extLst>
      <p:ext uri="{BB962C8B-B14F-4D97-AF65-F5344CB8AC3E}">
        <p14:creationId xmlns:p14="http://schemas.microsoft.com/office/powerpoint/2010/main" val="9303045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449171" y="766118"/>
            <a:ext cx="8655434" cy="502509"/>
          </a:xfrm>
        </p:spPr>
        <p:txBody>
          <a:bodyPr>
            <a:normAutofit fontScale="90000"/>
          </a:bodyPr>
          <a:lstStyle/>
          <a:p>
            <a:pPr algn="ctr"/>
            <a:r>
              <a:rPr lang="en-US" dirty="0" smtClean="0"/>
              <a:t>Theosophy Rediscovered</a:t>
            </a:r>
            <a:endParaRPr lang="en-US" dirty="0"/>
          </a:p>
        </p:txBody>
      </p:sp>
      <p:sp>
        <p:nvSpPr>
          <p:cNvPr id="3" name="Segnaposto contenuto 2"/>
          <p:cNvSpPr>
            <a:spLocks noGrp="1"/>
          </p:cNvSpPr>
          <p:nvPr>
            <p:ph idx="1"/>
          </p:nvPr>
        </p:nvSpPr>
        <p:spPr>
          <a:xfrm>
            <a:off x="4946781" y="2332428"/>
            <a:ext cx="6956897" cy="3199969"/>
          </a:xfrm>
        </p:spPr>
        <p:txBody>
          <a:bodyPr>
            <a:normAutofit/>
          </a:bodyPr>
          <a:lstStyle/>
          <a:p>
            <a:r>
              <a:rPr lang="en-US" dirty="0" smtClean="0"/>
              <a:t>Only a few specialized academics studied Theosophy before 1970. Then, Finnish art historian Sixten Ringbom (left, 1935-1992) published a pioneer study, </a:t>
            </a:r>
            <a:r>
              <a:rPr lang="en-US" i="1" dirty="0" smtClean="0"/>
              <a:t>The Sounding Cosmos</a:t>
            </a:r>
            <a:r>
              <a:rPr lang="en-US" dirty="0" smtClean="0"/>
              <a:t>, claiming that Theosophy had a decisive influence on </a:t>
            </a:r>
            <a:r>
              <a:rPr lang="en-US" dirty="0"/>
              <a:t>Wassily Kandinsky (1866-1944)</a:t>
            </a:r>
            <a:r>
              <a:rPr lang="en-US" dirty="0" smtClean="0"/>
              <a:t> and the genesis of modern abstract art</a:t>
            </a:r>
          </a:p>
          <a:p>
            <a:r>
              <a:rPr lang="en-US" dirty="0" smtClean="0"/>
              <a:t>Although Ringbom was criticized on several grounds, the cat was out of the bag and scholars discovered how many leading modern artists had been in touch with the Theosophical Society </a:t>
            </a:r>
            <a:endParaRPr lang="it-IT" dirty="0"/>
          </a:p>
        </p:txBody>
      </p:sp>
      <p:pic>
        <p:nvPicPr>
          <p:cNvPr id="1026" name="Picture 2" descr="http://www.nias.knaw.nl/Content/NIAS/Fellows%20Pictures/NIAS%20Fellows%201986-87/S.I.A.%20Ringb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7611" y="1715587"/>
            <a:ext cx="2759677" cy="4269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957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06768" y="1312807"/>
            <a:ext cx="8645909" cy="707457"/>
          </a:xfrm>
        </p:spPr>
        <p:txBody>
          <a:bodyPr/>
          <a:lstStyle/>
          <a:p>
            <a:pPr algn="ctr"/>
            <a:r>
              <a:rPr lang="it-IT" dirty="0" smtClean="0"/>
              <a:t>The </a:t>
            </a:r>
            <a:r>
              <a:rPr lang="en-US" dirty="0" smtClean="0"/>
              <a:t>Fourth</a:t>
            </a:r>
            <a:r>
              <a:rPr lang="en-US" baseline="0" dirty="0" smtClean="0"/>
              <a:t> Dimension</a:t>
            </a:r>
            <a:endParaRPr lang="it-IT" dirty="0"/>
          </a:p>
        </p:txBody>
      </p:sp>
      <p:sp>
        <p:nvSpPr>
          <p:cNvPr id="3" name="Segnaposto contenuto 2"/>
          <p:cNvSpPr>
            <a:spLocks noGrp="1"/>
          </p:cNvSpPr>
          <p:nvPr>
            <p:ph idx="1"/>
          </p:nvPr>
        </p:nvSpPr>
        <p:spPr>
          <a:xfrm>
            <a:off x="1688758" y="2689155"/>
            <a:ext cx="5247502" cy="2508921"/>
          </a:xfrm>
        </p:spPr>
        <p:txBody>
          <a:bodyPr/>
          <a:lstStyle/>
          <a:p>
            <a:pPr marL="342900" marR="0" indent="-342900" algn="l" defTabSz="457200" rtl="0" eaLnBrk="1" fontAlgn="auto" latinLnBrk="0" hangingPunct="1">
              <a:lnSpc>
                <a:spcPct val="100000"/>
              </a:lnSpc>
              <a:spcBef>
                <a:spcPts val="1000"/>
              </a:spcBef>
              <a:spcAft>
                <a:spcPts val="0"/>
              </a:spcAft>
              <a:buClr>
                <a:schemeClr val="accent1"/>
              </a:buClr>
              <a:buSzTx/>
              <a:buFont typeface="Wingdings 3" charset="2"/>
              <a:buChar char=""/>
              <a:tabLst/>
              <a:defRPr/>
            </a:pPr>
            <a:r>
              <a:rPr lang="en-US" dirty="0" smtClean="0"/>
              <a:t>In 1983, Linda Dalrymple Henderson (right) published the first edition of her landmark study </a:t>
            </a:r>
            <a:r>
              <a:rPr lang="en-US" i="1" dirty="0" smtClean="0"/>
              <a:t>The Fourth Dimension and Non-Euclidean Geometry in Modern Art</a:t>
            </a:r>
            <a:r>
              <a:rPr lang="en-US" dirty="0" smtClean="0"/>
              <a:t>, where she noted how Theosophists contributed to explore the idea of a spatial (rather than temporal) fourth dimension, which was crucially influential on modern art</a:t>
            </a:r>
          </a:p>
          <a:p>
            <a:pPr marL="0" indent="0">
              <a:buNone/>
            </a:pPr>
            <a:endParaRPr lang="it-IT" dirty="0"/>
          </a:p>
        </p:txBody>
      </p:sp>
      <p:pic>
        <p:nvPicPr>
          <p:cNvPr id="4" name="Picture 4" descr="http://whitney.org/image_columns/0026/3602/hendersonaudio_800_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0552" y="2635381"/>
            <a:ext cx="3927156" cy="2616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5540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53809" y="705225"/>
            <a:ext cx="4460486" cy="718614"/>
          </a:xfrm>
        </p:spPr>
        <p:txBody>
          <a:bodyPr/>
          <a:lstStyle/>
          <a:p>
            <a:pPr algn="ctr"/>
            <a:r>
              <a:rPr lang="en-US" dirty="0" smtClean="0"/>
              <a:t>Exhibitions </a:t>
            </a:r>
            <a:endParaRPr lang="it-IT" dirty="0"/>
          </a:p>
        </p:txBody>
      </p:sp>
      <p:sp>
        <p:nvSpPr>
          <p:cNvPr id="3" name="Segnaposto contenuto 2"/>
          <p:cNvSpPr>
            <a:spLocks noGrp="1"/>
          </p:cNvSpPr>
          <p:nvPr>
            <p:ph idx="1"/>
          </p:nvPr>
        </p:nvSpPr>
        <p:spPr>
          <a:xfrm>
            <a:off x="4868562" y="2316673"/>
            <a:ext cx="3748216" cy="3004970"/>
          </a:xfrm>
        </p:spPr>
        <p:txBody>
          <a:bodyPr>
            <a:normAutofit/>
          </a:bodyPr>
          <a:lstStyle/>
          <a:p>
            <a:pPr marL="342900" marR="0" indent="-342900" algn="l" defTabSz="457200" rtl="0" eaLnBrk="1" fontAlgn="auto" latinLnBrk="0" hangingPunct="1">
              <a:lnSpc>
                <a:spcPct val="100000"/>
              </a:lnSpc>
              <a:spcBef>
                <a:spcPts val="1000"/>
              </a:spcBef>
              <a:spcAft>
                <a:spcPts val="0"/>
              </a:spcAft>
              <a:buClr>
                <a:schemeClr val="accent1"/>
              </a:buClr>
              <a:buSzTx/>
              <a:buFont typeface="Wingdings 3" charset="2"/>
              <a:buChar char=""/>
              <a:tabLst/>
              <a:defRPr/>
            </a:pPr>
            <a:r>
              <a:rPr lang="en-US" dirty="0" smtClean="0"/>
              <a:t>In 1986 and 1995, two large exhibitions, </a:t>
            </a:r>
            <a:r>
              <a:rPr lang="en-US" i="1" dirty="0" smtClean="0"/>
              <a:t>The Spiritual in Art </a:t>
            </a:r>
            <a:r>
              <a:rPr lang="en-US" dirty="0" smtClean="0"/>
              <a:t>(Los Angeles 1986) and </a:t>
            </a:r>
            <a:r>
              <a:rPr lang="de-DE" i="1" dirty="0" smtClean="0"/>
              <a:t>Okkultismus und Avantgarde</a:t>
            </a:r>
            <a:r>
              <a:rPr lang="en-US" i="1" dirty="0" smtClean="0"/>
              <a:t> </a:t>
            </a:r>
            <a:r>
              <a:rPr lang="en-US" dirty="0" smtClean="0"/>
              <a:t>(Frankfurt 1995), popularized the connection between Theosophy and modern art for a larger audience</a:t>
            </a:r>
          </a:p>
          <a:p>
            <a:pPr marL="0" indent="0">
              <a:buNone/>
            </a:pPr>
            <a:endParaRPr lang="it-IT" dirty="0"/>
          </a:p>
        </p:txBody>
      </p:sp>
      <p:pic>
        <p:nvPicPr>
          <p:cNvPr id="4" name="Immagine 3"/>
          <p:cNvPicPr>
            <a:picLocks noChangeAspect="1"/>
          </p:cNvPicPr>
          <p:nvPr/>
        </p:nvPicPr>
        <p:blipFill rotWithShape="1">
          <a:blip r:embed="rId2"/>
          <a:srcRect l="7505" t="6341" r="7007" b="6914"/>
          <a:stretch/>
        </p:blipFill>
        <p:spPr>
          <a:xfrm>
            <a:off x="1307853" y="1869989"/>
            <a:ext cx="3401629" cy="3451654"/>
          </a:xfrm>
          <a:prstGeom prst="rect">
            <a:avLst/>
          </a:prstGeom>
        </p:spPr>
      </p:pic>
      <p:pic>
        <p:nvPicPr>
          <p:cNvPr id="6148" name="Picture 4" descr="http://www.buchfreund.de/covers/10608/16553.jpg"/>
          <p:cNvPicPr>
            <a:picLocks noChangeAspect="1" noChangeArrowheads="1"/>
          </p:cNvPicPr>
          <p:nvPr/>
        </p:nvPicPr>
        <p:blipFill rotWithShape="1">
          <a:blip r:embed="rId3">
            <a:extLst>
              <a:ext uri="{28A0092B-C50C-407E-A947-70E740481C1C}">
                <a14:useLocalDpi xmlns:a14="http://schemas.microsoft.com/office/drawing/2010/main" val="0"/>
              </a:ext>
            </a:extLst>
          </a:blip>
          <a:srcRect l="4122" t="622" r="2423" b="781"/>
          <a:stretch/>
        </p:blipFill>
        <p:spPr bwMode="auto">
          <a:xfrm>
            <a:off x="8775858" y="1746423"/>
            <a:ext cx="2816999" cy="3901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836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85535" y="714726"/>
            <a:ext cx="8802601" cy="768085"/>
          </a:xfrm>
        </p:spPr>
        <p:txBody>
          <a:bodyPr/>
          <a:lstStyle/>
          <a:p>
            <a:pPr algn="ctr"/>
            <a:r>
              <a:rPr lang="en-US" dirty="0" smtClean="0"/>
              <a:t>The Amsterdam Conference (2013)</a:t>
            </a:r>
            <a:endParaRPr lang="en-US" dirty="0"/>
          </a:p>
        </p:txBody>
      </p:sp>
      <p:sp>
        <p:nvSpPr>
          <p:cNvPr id="3" name="Segnaposto contenuto 2"/>
          <p:cNvSpPr>
            <a:spLocks noGrp="1"/>
          </p:cNvSpPr>
          <p:nvPr>
            <p:ph idx="1"/>
          </p:nvPr>
        </p:nvSpPr>
        <p:spPr>
          <a:xfrm>
            <a:off x="1556398" y="1953912"/>
            <a:ext cx="5417105" cy="3587535"/>
          </a:xfrm>
        </p:spPr>
        <p:txBody>
          <a:bodyPr>
            <a:normAutofit/>
          </a:bodyPr>
          <a:lstStyle/>
          <a:p>
            <a:r>
              <a:rPr lang="en-US" dirty="0" smtClean="0"/>
              <a:t>In 2013, the conference </a:t>
            </a:r>
            <a:r>
              <a:rPr lang="en-US" i="1" dirty="0" smtClean="0"/>
              <a:t>Enchanted Modernities: Theosophy and the Arts in the Modern World </a:t>
            </a:r>
            <a:r>
              <a:rPr lang="en-US" dirty="0" smtClean="0"/>
              <a:t>at the University of Amsterdam included some 50 papers, with an audience of </a:t>
            </a:r>
            <a:r>
              <a:rPr lang="it-IT" dirty="0" smtClean="0"/>
              <a:t>140</a:t>
            </a:r>
            <a:r>
              <a:rPr lang="en-US" dirty="0" smtClean="0"/>
              <a:t> scholars plus some 2,000 connected via streaming from all over the world</a:t>
            </a:r>
          </a:p>
          <a:p>
            <a:r>
              <a:rPr lang="en-US" dirty="0" smtClean="0"/>
              <a:t>There is now an explosion of sort of scholarly interest in the question why Theosophy, a comparatively small movement, had such a great impact on modern visual arts</a:t>
            </a:r>
          </a:p>
          <a:p>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0522" y="1824916"/>
            <a:ext cx="4123382" cy="3845526"/>
          </a:xfrm>
          <a:prstGeom prst="rect">
            <a:avLst/>
          </a:prstGeom>
        </p:spPr>
      </p:pic>
    </p:spTree>
    <p:extLst>
      <p:ext uri="{BB962C8B-B14F-4D97-AF65-F5344CB8AC3E}">
        <p14:creationId xmlns:p14="http://schemas.microsoft.com/office/powerpoint/2010/main" val="16983102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754172" y="770441"/>
            <a:ext cx="5657265" cy="747490"/>
          </a:xfrm>
        </p:spPr>
        <p:txBody>
          <a:bodyPr/>
          <a:lstStyle/>
          <a:p>
            <a:pPr algn="ctr"/>
            <a:r>
              <a:rPr lang="en-US" dirty="0" smtClean="0"/>
              <a:t>Country-based</a:t>
            </a:r>
            <a:r>
              <a:rPr lang="en-US" baseline="0" dirty="0" smtClean="0"/>
              <a:t> studies</a:t>
            </a:r>
            <a:endParaRPr lang="it-IT" dirty="0"/>
          </a:p>
        </p:txBody>
      </p:sp>
      <p:sp>
        <p:nvSpPr>
          <p:cNvPr id="3" name="Segnaposto contenuto 2"/>
          <p:cNvSpPr>
            <a:spLocks noGrp="1"/>
          </p:cNvSpPr>
          <p:nvPr>
            <p:ph idx="1"/>
          </p:nvPr>
        </p:nvSpPr>
        <p:spPr>
          <a:xfrm>
            <a:off x="5515275" y="1823078"/>
            <a:ext cx="5989336" cy="4244740"/>
          </a:xfrm>
        </p:spPr>
        <p:txBody>
          <a:bodyPr/>
          <a:lstStyle/>
          <a:p>
            <a:r>
              <a:rPr lang="en-US" dirty="0" smtClean="0"/>
              <a:t>Although the study can be based</a:t>
            </a:r>
            <a:r>
              <a:rPr lang="en-US" baseline="0" dirty="0" smtClean="0"/>
              <a:t> on trends and movements e.g. by exploring Theosophy's relationship with Symbolism, or with abstract art, the Amsterdam conference demonstrated that country-based studies of Theosophical influences on visual arts may also be useful</a:t>
            </a:r>
          </a:p>
          <a:p>
            <a:r>
              <a:rPr lang="en-US" baseline="0" dirty="0" smtClean="0"/>
              <a:t>In some countries, the first Theosophical organizations were founded and/or led by artists, as happened in Poland with </a:t>
            </a:r>
            <a:r>
              <a:rPr lang="en-US" dirty="0" smtClean="0"/>
              <a:t>one of the main local Symbolist painters, Lithuanian-born Kazimierz Stabrowski (1869-1929; see </a:t>
            </a:r>
            <a:r>
              <a:rPr lang="en-US" i="1" dirty="0" smtClean="0"/>
              <a:t>Stained Glass Background: A Peacock</a:t>
            </a:r>
            <a:r>
              <a:rPr lang="en-US" dirty="0" smtClean="0"/>
              <a:t>, 1908), and in</a:t>
            </a:r>
            <a:r>
              <a:rPr lang="en-US" baseline="0" dirty="0" smtClean="0"/>
              <a:t> </a:t>
            </a:r>
            <a:r>
              <a:rPr lang="en-US" dirty="0" smtClean="0"/>
              <a:t>Bulgaria with Nikolay Rainov</a:t>
            </a:r>
            <a:r>
              <a:rPr lang="en-US" baseline="0" dirty="0" smtClean="0"/>
              <a:t> (1889-1954)</a:t>
            </a: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5682" y="648472"/>
            <a:ext cx="2793378" cy="5575866"/>
          </a:xfrm>
          <a:prstGeom prst="rect">
            <a:avLst/>
          </a:prstGeom>
        </p:spPr>
      </p:pic>
    </p:spTree>
    <p:extLst>
      <p:ext uri="{BB962C8B-B14F-4D97-AF65-F5344CB8AC3E}">
        <p14:creationId xmlns:p14="http://schemas.microsoft.com/office/powerpoint/2010/main" val="1581539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51737" y="632348"/>
            <a:ext cx="8596444" cy="834117"/>
          </a:xfrm>
        </p:spPr>
        <p:txBody>
          <a:bodyPr/>
          <a:lstStyle/>
          <a:p>
            <a:pPr algn="ctr"/>
            <a:r>
              <a:rPr lang="en-US" dirty="0" smtClean="0"/>
              <a:t>The Netherlands and Australia</a:t>
            </a:r>
            <a:endParaRPr lang="it-IT" dirty="0"/>
          </a:p>
        </p:txBody>
      </p:sp>
      <p:sp>
        <p:nvSpPr>
          <p:cNvPr id="3" name="Segnaposto contenuto 2"/>
          <p:cNvSpPr>
            <a:spLocks noGrp="1"/>
          </p:cNvSpPr>
          <p:nvPr>
            <p:ph idx="1"/>
          </p:nvPr>
        </p:nvSpPr>
        <p:spPr>
          <a:xfrm>
            <a:off x="1305437" y="1697559"/>
            <a:ext cx="5060887" cy="4767204"/>
          </a:xfrm>
        </p:spPr>
        <p:txBody>
          <a:bodyPr/>
          <a:lstStyle/>
          <a:p>
            <a:pPr marL="342900" marR="0" indent="-342900" algn="l" defTabSz="457200" rtl="0" eaLnBrk="1" fontAlgn="auto" latinLnBrk="0" hangingPunct="1">
              <a:lnSpc>
                <a:spcPct val="100000"/>
              </a:lnSpc>
              <a:spcBef>
                <a:spcPts val="1000"/>
              </a:spcBef>
              <a:spcAft>
                <a:spcPts val="0"/>
              </a:spcAft>
              <a:buClr>
                <a:schemeClr val="accent1"/>
              </a:buClr>
              <a:buSzTx/>
              <a:buFont typeface="Wingdings 3" charset="2"/>
              <a:buChar char=""/>
              <a:tabLst/>
              <a:defRPr/>
            </a:pPr>
            <a:r>
              <a:rPr lang="en-US" dirty="0" smtClean="0"/>
              <a:t>Examples of</a:t>
            </a:r>
            <a:r>
              <a:rPr lang="en-US" baseline="0" dirty="0" smtClean="0"/>
              <a:t> book-length country-based scholarly treatments of how Theosophy influenced visual arts are Marty Bax's </a:t>
            </a:r>
            <a:r>
              <a:rPr lang="en-US" i="1" baseline="0" dirty="0" smtClean="0"/>
              <a:t>The Web of Creation: Theosophy and Art in the Netherlands from Lauweriks to Mondrian </a:t>
            </a:r>
            <a:r>
              <a:rPr lang="en-US" i="0" baseline="0" dirty="0" smtClean="0"/>
              <a:t>(in Dutch: Amsterdam 2006), with an understandable emphasis on </a:t>
            </a:r>
            <a:r>
              <a:rPr lang="en-US" dirty="0" smtClean="0"/>
              <a:t>Piet Mondrian (1872-1944),</a:t>
            </a:r>
            <a:r>
              <a:rPr lang="en-US" baseline="0" dirty="0" smtClean="0"/>
              <a:t> who </a:t>
            </a:r>
            <a:r>
              <a:rPr lang="en-US" dirty="0" smtClean="0"/>
              <a:t>joined the Theosophical Society in 1909 (left: the author at Mondrian's grave in New York</a:t>
            </a:r>
            <a:r>
              <a:rPr lang="it-IT" dirty="0" smtClean="0"/>
              <a:t>),</a:t>
            </a:r>
            <a:r>
              <a:rPr lang="it-IT" baseline="0" dirty="0" smtClean="0"/>
              <a:t> and Jenny McFarlane's </a:t>
            </a:r>
            <a:r>
              <a:rPr lang="en-US" i="1" baseline="0" dirty="0" smtClean="0"/>
              <a:t>Concerning</a:t>
            </a:r>
            <a:r>
              <a:rPr lang="it-IT" i="1" baseline="0" dirty="0" smtClean="0"/>
              <a:t> the Spiritual</a:t>
            </a:r>
            <a:r>
              <a:rPr lang="en-US" i="1" baseline="0" dirty="0" smtClean="0"/>
              <a:t>: The Influence of the Theosophical Society on Australian Artists 1899-1934 </a:t>
            </a:r>
            <a:r>
              <a:rPr lang="en-US" i="0" baseline="0" dirty="0" smtClean="0"/>
              <a:t>(Melbourne 2012)</a:t>
            </a:r>
            <a:endParaRPr lang="en-US" dirty="0" smtClean="0"/>
          </a:p>
          <a:p>
            <a:pPr marL="0" indent="0">
              <a:buNone/>
            </a:pPr>
            <a:endParaRPr lang="it-IT" dirty="0"/>
          </a:p>
        </p:txBody>
      </p:sp>
      <p:pic>
        <p:nvPicPr>
          <p:cNvPr id="4" name="Immagine 3"/>
          <p:cNvPicPr>
            <a:picLocks noChangeAspect="1"/>
          </p:cNvPicPr>
          <p:nvPr/>
        </p:nvPicPr>
        <p:blipFill>
          <a:blip r:embed="rId2"/>
          <a:stretch>
            <a:fillRect/>
          </a:stretch>
        </p:blipFill>
        <p:spPr>
          <a:xfrm>
            <a:off x="6688931" y="1854080"/>
            <a:ext cx="5172608" cy="3879456"/>
          </a:xfrm>
          <a:prstGeom prst="rect">
            <a:avLst/>
          </a:prstGeom>
        </p:spPr>
      </p:pic>
    </p:spTree>
    <p:extLst>
      <p:ext uri="{BB962C8B-B14F-4D97-AF65-F5344CB8AC3E}">
        <p14:creationId xmlns:p14="http://schemas.microsoft.com/office/powerpoint/2010/main" val="99885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781169" y="527223"/>
            <a:ext cx="5955956" cy="724930"/>
          </a:xfrm>
        </p:spPr>
        <p:txBody>
          <a:bodyPr/>
          <a:lstStyle/>
          <a:p>
            <a:pPr algn="ctr"/>
            <a:r>
              <a:rPr lang="en-US" dirty="0" smtClean="0"/>
              <a:t>A</a:t>
            </a:r>
            <a:r>
              <a:rPr lang="en-US" baseline="0" dirty="0" smtClean="0"/>
              <a:t> European Phenomenon</a:t>
            </a:r>
            <a:endParaRPr lang="it-IT" dirty="0"/>
          </a:p>
        </p:txBody>
      </p:sp>
      <p:sp>
        <p:nvSpPr>
          <p:cNvPr id="3" name="Segnaposto contenuto 2"/>
          <p:cNvSpPr>
            <a:spLocks noGrp="1"/>
          </p:cNvSpPr>
          <p:nvPr>
            <p:ph idx="1"/>
          </p:nvPr>
        </p:nvSpPr>
        <p:spPr>
          <a:xfrm>
            <a:off x="7059826" y="1881445"/>
            <a:ext cx="4668542" cy="4040716"/>
          </a:xfrm>
        </p:spPr>
        <p:txBody>
          <a:bodyPr>
            <a:normAutofit/>
          </a:bodyPr>
          <a:lstStyle/>
          <a:p>
            <a:r>
              <a:rPr lang="en-US" dirty="0" smtClean="0"/>
              <a:t>Although not</a:t>
            </a:r>
            <a:r>
              <a:rPr lang="en-US" baseline="0" dirty="0" smtClean="0"/>
              <a:t> yet matured into book-length treatments, there are several important articles on Theosophy and the visual arts in Belgium (Sébastien Clerbois' book is about art and esotericism, not only Theosophy) – </a:t>
            </a:r>
            <a:r>
              <a:rPr lang="en-US" dirty="0" smtClean="0"/>
              <a:t>Jean Delville (1867-1952,</a:t>
            </a:r>
            <a:r>
              <a:rPr lang="en-US" baseline="0" dirty="0" smtClean="0"/>
              <a:t> left: </a:t>
            </a:r>
            <a:r>
              <a:rPr lang="en-US" i="1" baseline="0" dirty="0" smtClean="0"/>
              <a:t>The Angel of Splendor</a:t>
            </a:r>
            <a:r>
              <a:rPr lang="en-US" i="0" baseline="0" dirty="0" smtClean="0"/>
              <a:t>) was a prominent Theosophist </a:t>
            </a:r>
            <a:r>
              <a:rPr lang="en-US" dirty="0"/>
              <a:t>–</a:t>
            </a:r>
            <a:r>
              <a:rPr lang="en-US" i="0" baseline="0" dirty="0" smtClean="0"/>
              <a:t>, Germany, Switzerland, Czechoslovakia, Hungary, Greece, France </a:t>
            </a:r>
            <a:r>
              <a:rPr lang="en-US" dirty="0"/>
              <a:t>–</a:t>
            </a:r>
            <a:r>
              <a:rPr lang="en-US" i="0" baseline="0" dirty="0" smtClean="0"/>
              <a:t> Paul Sérusier (1864-1927), Maurice Chabas (1862-1947) </a:t>
            </a:r>
            <a:r>
              <a:rPr lang="en-US" dirty="0"/>
              <a:t>–</a:t>
            </a:r>
            <a:r>
              <a:rPr lang="en-US" i="0" baseline="0" dirty="0" smtClean="0"/>
              <a:t>, UK, Ireland….</a:t>
            </a:r>
            <a:endParaRPr lang="it-IT" dirty="0"/>
          </a:p>
        </p:txBody>
      </p:sp>
      <p:pic>
        <p:nvPicPr>
          <p:cNvPr id="4" name="Immagine 3"/>
          <p:cNvPicPr>
            <a:picLocks noChangeAspect="1"/>
          </p:cNvPicPr>
          <p:nvPr/>
        </p:nvPicPr>
        <p:blipFill>
          <a:blip r:embed="rId2"/>
          <a:stretch>
            <a:fillRect/>
          </a:stretch>
        </p:blipFill>
        <p:spPr>
          <a:xfrm>
            <a:off x="1341114" y="1499284"/>
            <a:ext cx="5554959" cy="4805039"/>
          </a:xfrm>
          <a:prstGeom prst="rect">
            <a:avLst/>
          </a:prstGeom>
        </p:spPr>
      </p:pic>
    </p:spTree>
    <p:extLst>
      <p:ext uri="{BB962C8B-B14F-4D97-AF65-F5344CB8AC3E}">
        <p14:creationId xmlns:p14="http://schemas.microsoft.com/office/powerpoint/2010/main" val="21263621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90418" y="714726"/>
            <a:ext cx="8885202" cy="733052"/>
          </a:xfrm>
        </p:spPr>
        <p:txBody>
          <a:bodyPr/>
          <a:lstStyle/>
          <a:p>
            <a:pPr algn="ctr"/>
            <a:r>
              <a:rPr lang="en-US" baseline="0" dirty="0" smtClean="0"/>
              <a:t>A Tale of Several Countries</a:t>
            </a:r>
            <a:endParaRPr lang="it-IT" dirty="0"/>
          </a:p>
        </p:txBody>
      </p:sp>
      <p:sp>
        <p:nvSpPr>
          <p:cNvPr id="3" name="Segnaposto contenuto 2"/>
          <p:cNvSpPr>
            <a:spLocks noGrp="1"/>
          </p:cNvSpPr>
          <p:nvPr>
            <p:ph idx="1"/>
          </p:nvPr>
        </p:nvSpPr>
        <p:spPr>
          <a:xfrm>
            <a:off x="6837406" y="2064533"/>
            <a:ext cx="4978467" cy="3429672"/>
          </a:xfrm>
        </p:spPr>
        <p:txBody>
          <a:bodyPr>
            <a:normAutofit/>
          </a:bodyPr>
          <a:lstStyle/>
          <a:p>
            <a:pPr>
              <a:defRPr/>
            </a:pPr>
            <a:r>
              <a:rPr lang="en-US" i="0" baseline="0" dirty="0" smtClean="0"/>
              <a:t>…Italy – Futurists, such as Giacomo Balla (1871-1958: </a:t>
            </a:r>
            <a:r>
              <a:rPr lang="en-US" i="1" baseline="0" dirty="0" smtClean="0"/>
              <a:t>Pessimism and Optimism</a:t>
            </a:r>
            <a:r>
              <a:rPr lang="en-US" i="0" baseline="0" dirty="0" smtClean="0"/>
              <a:t>, 1923, left), but also Filippo De Pisis (1896-1956) </a:t>
            </a:r>
            <a:r>
              <a:rPr lang="en-US" dirty="0" smtClean="0"/>
              <a:t>–</a:t>
            </a:r>
            <a:r>
              <a:rPr lang="en-US" i="0" baseline="0" dirty="0" smtClean="0"/>
              <a:t>, Poland, Lithuania </a:t>
            </a:r>
            <a:r>
              <a:rPr lang="en-US" dirty="0" smtClean="0"/>
              <a:t>–</a:t>
            </a:r>
            <a:r>
              <a:rPr lang="en-US" i="0" baseline="0" dirty="0" smtClean="0"/>
              <a:t> M.K. Čiurlionis (1875-1911) learned about Theosophy from Stabrowski </a:t>
            </a:r>
            <a:r>
              <a:rPr lang="en-US" dirty="0" smtClean="0"/>
              <a:t>–, </a:t>
            </a:r>
            <a:r>
              <a:rPr lang="en-US" i="0" baseline="0" dirty="0" smtClean="0"/>
              <a:t>Bulgaria, Russia – Kandinsky and </a:t>
            </a:r>
            <a:r>
              <a:rPr lang="en-US" dirty="0" smtClean="0"/>
              <a:t>Nicholas Roerich (1874-1947)</a:t>
            </a:r>
            <a:r>
              <a:rPr lang="en-US" i="0" baseline="0" dirty="0" smtClean="0"/>
              <a:t>, of course, but others knew Theosophy through P.D. </a:t>
            </a:r>
            <a:r>
              <a:rPr lang="en-US" dirty="0" smtClean="0"/>
              <a:t>Ouspensky (1878-1947),</a:t>
            </a:r>
            <a:r>
              <a:rPr lang="en-US" baseline="0" dirty="0" smtClean="0"/>
              <a:t> including</a:t>
            </a:r>
            <a:r>
              <a:rPr lang="en-US" dirty="0" smtClean="0"/>
              <a:t> Kazimir Malevich (1879-1935) –</a:t>
            </a:r>
            <a:r>
              <a:rPr lang="it-IT" dirty="0" smtClean="0"/>
              <a:t>...</a:t>
            </a:r>
          </a:p>
          <a:p>
            <a:endParaRPr lang="it-IT" dirty="0"/>
          </a:p>
        </p:txBody>
      </p:sp>
      <p:pic>
        <p:nvPicPr>
          <p:cNvPr id="4" name="Immagine 3"/>
          <p:cNvPicPr>
            <a:picLocks noChangeAspect="1"/>
          </p:cNvPicPr>
          <p:nvPr/>
        </p:nvPicPr>
        <p:blipFill rotWithShape="1">
          <a:blip r:embed="rId2"/>
          <a:srcRect l="5736" t="6734" r="5613" b="6111"/>
          <a:stretch/>
        </p:blipFill>
        <p:spPr>
          <a:xfrm>
            <a:off x="1197009" y="1784013"/>
            <a:ext cx="5412295" cy="3990712"/>
          </a:xfrm>
          <a:prstGeom prst="rect">
            <a:avLst/>
          </a:prstGeom>
        </p:spPr>
      </p:pic>
    </p:spTree>
    <p:extLst>
      <p:ext uri="{BB962C8B-B14F-4D97-AF65-F5344CB8AC3E}">
        <p14:creationId xmlns:p14="http://schemas.microsoft.com/office/powerpoint/2010/main" val="2113903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727782" y="602403"/>
            <a:ext cx="3822052" cy="735811"/>
          </a:xfrm>
        </p:spPr>
        <p:txBody>
          <a:bodyPr/>
          <a:lstStyle/>
          <a:p>
            <a:pPr algn="ctr"/>
            <a:r>
              <a:rPr lang="en-US" dirty="0" smtClean="0"/>
              <a:t>Beyond Europe</a:t>
            </a:r>
            <a:endParaRPr lang="it-IT" dirty="0"/>
          </a:p>
        </p:txBody>
      </p:sp>
      <p:sp>
        <p:nvSpPr>
          <p:cNvPr id="3" name="Segnaposto contenuto 2"/>
          <p:cNvSpPr>
            <a:spLocks noGrp="1"/>
          </p:cNvSpPr>
          <p:nvPr>
            <p:ph idx="1"/>
          </p:nvPr>
        </p:nvSpPr>
        <p:spPr>
          <a:xfrm>
            <a:off x="1408670" y="1846388"/>
            <a:ext cx="4036542" cy="3659214"/>
          </a:xfrm>
        </p:spPr>
        <p:txBody>
          <a:bodyPr>
            <a:normAutofit/>
          </a:bodyPr>
          <a:lstStyle/>
          <a:p>
            <a:pPr>
              <a:defRPr/>
            </a:pPr>
            <a:r>
              <a:rPr lang="en-US" i="0" baseline="0" dirty="0" smtClean="0"/>
              <a:t>And it went beyond Europe: India, Japan, Australia, Mexico – several muralistas, with all their Marxism, were e</a:t>
            </a:r>
            <a:r>
              <a:rPr lang="en-US" sz="1700" kern="1200" dirty="0" smtClean="0">
                <a:solidFill>
                  <a:schemeClr val="tx1">
                    <a:lumMod val="75000"/>
                    <a:lumOff val="25000"/>
                  </a:schemeClr>
                </a:solidFill>
                <a:latin typeface="+mn-lt"/>
                <a:ea typeface="+mn-ea"/>
                <a:cs typeface="+mn-cs"/>
              </a:rPr>
              <a:t>xposed</a:t>
            </a:r>
            <a:r>
              <a:rPr lang="en-US" i="0" baseline="0" dirty="0" smtClean="0"/>
              <a:t> to Theosophy </a:t>
            </a:r>
            <a:r>
              <a:rPr lang="en-US" dirty="0"/>
              <a:t>–</a:t>
            </a:r>
            <a:r>
              <a:rPr lang="en-US" i="0" baseline="0" dirty="0" smtClean="0"/>
              <a:t>, Canada: </a:t>
            </a:r>
            <a:r>
              <a:rPr lang="en-US" dirty="0" smtClean="0"/>
              <a:t>Lawren Harris (1885-1970: </a:t>
            </a:r>
            <a:r>
              <a:rPr lang="en-US" i="1" dirty="0" smtClean="0"/>
              <a:t>Atma</a:t>
            </a:r>
            <a:r>
              <a:rPr lang="en-US" i="1" baseline="0" dirty="0" smtClean="0"/>
              <a:t> Buddhi Manas</a:t>
            </a:r>
            <a:r>
              <a:rPr lang="en-US" dirty="0" smtClean="0"/>
              <a:t>, 1960, right), the best known Canadian painter of the 20</a:t>
            </a:r>
            <a:r>
              <a:rPr lang="en-US" baseline="30000" dirty="0" smtClean="0"/>
              <a:t>th</a:t>
            </a:r>
            <a:r>
              <a:rPr lang="en-US" dirty="0" smtClean="0"/>
              <a:t> century, was a very active Theosophist, and gathered around him other Theosophists in the Group of Seven</a:t>
            </a:r>
            <a:endParaRPr lang="it-IT" dirty="0"/>
          </a:p>
        </p:txBody>
      </p:sp>
      <p:pic>
        <p:nvPicPr>
          <p:cNvPr id="2050" name="Picture 2" descr="http://www.straight.com/files/styles/popup/public/ART_VisualArts_2412_opt.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5353" y="1711718"/>
            <a:ext cx="5853806" cy="3928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625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517632" y="1105136"/>
            <a:ext cx="5007559" cy="633048"/>
          </a:xfrm>
        </p:spPr>
        <p:txBody>
          <a:bodyPr>
            <a:normAutofit fontScale="90000"/>
          </a:bodyPr>
          <a:lstStyle/>
          <a:p>
            <a:pPr algn="ctr"/>
            <a:r>
              <a:rPr lang="en-US" dirty="0" smtClean="0"/>
              <a:t>United States</a:t>
            </a:r>
            <a:endParaRPr lang="it-IT" dirty="0"/>
          </a:p>
        </p:txBody>
      </p:sp>
      <p:sp>
        <p:nvSpPr>
          <p:cNvPr id="3" name="Segnaposto contenuto 2"/>
          <p:cNvSpPr>
            <a:spLocks noGrp="1"/>
          </p:cNvSpPr>
          <p:nvPr>
            <p:ph idx="1"/>
          </p:nvPr>
        </p:nvSpPr>
        <p:spPr>
          <a:xfrm>
            <a:off x="6317776" y="1861752"/>
            <a:ext cx="5407273" cy="3781168"/>
          </a:xfrm>
        </p:spPr>
        <p:txBody>
          <a:bodyPr/>
          <a:lstStyle/>
          <a:p>
            <a:r>
              <a:rPr lang="en-US" dirty="0" smtClean="0"/>
              <a:t>In</a:t>
            </a:r>
            <a:r>
              <a:rPr lang="en-US" baseline="0" dirty="0" smtClean="0"/>
              <a:t> the US, there were art schools in the Theosophical colonies of Lomaland and Halcyon, and Lawren Harris was among the founders in New Mexico of the Transcendental Painting Group, which was in contact with Roerich and included Emil Bisttram </a:t>
            </a:r>
            <a:r>
              <a:rPr lang="it-IT" baseline="0" dirty="0" smtClean="0"/>
              <a:t>(1895-1976</a:t>
            </a:r>
            <a:r>
              <a:rPr lang="en-US" baseline="0" dirty="0" smtClean="0"/>
              <a:t>: </a:t>
            </a:r>
            <a:r>
              <a:rPr lang="en-US" i="1" baseline="0" dirty="0" smtClean="0"/>
              <a:t>Encaustic</a:t>
            </a:r>
            <a:r>
              <a:rPr lang="en-US" i="0" baseline="0" dirty="0" smtClean="0"/>
              <a:t>, 1941, left</a:t>
            </a:r>
            <a:r>
              <a:rPr lang="it-IT" baseline="0" dirty="0" smtClean="0"/>
              <a:t>) </a:t>
            </a:r>
            <a:r>
              <a:rPr lang="en-US" baseline="0" dirty="0" smtClean="0"/>
              <a:t>and Raymond Jonson</a:t>
            </a:r>
            <a:r>
              <a:rPr lang="it-IT" baseline="0" dirty="0" smtClean="0"/>
              <a:t> </a:t>
            </a:r>
            <a:r>
              <a:rPr lang="en-US" baseline="0" dirty="0" smtClean="0"/>
              <a:t>(1891-1982), all Theosophists. Even such luminaries as Jackson Pollock (1912-1956) and Georgia O</a:t>
            </a:r>
            <a:r>
              <a:rPr lang="it-IT" baseline="0" dirty="0" smtClean="0"/>
              <a:t>'</a:t>
            </a:r>
            <a:r>
              <a:rPr lang="en-US" baseline="0" dirty="0" smtClean="0"/>
              <a:t>Keeffe (1897-1986) were exposed to Theosophy during certain periods of their lives</a:t>
            </a:r>
            <a:endParaRPr lang="it-IT" dirty="0"/>
          </a:p>
        </p:txBody>
      </p:sp>
      <p:pic>
        <p:nvPicPr>
          <p:cNvPr id="4" name="Immagine 3"/>
          <p:cNvPicPr>
            <a:picLocks noChangeAspect="1"/>
          </p:cNvPicPr>
          <p:nvPr/>
        </p:nvPicPr>
        <p:blipFill>
          <a:blip r:embed="rId2"/>
          <a:stretch>
            <a:fillRect/>
          </a:stretch>
        </p:blipFill>
        <p:spPr>
          <a:xfrm>
            <a:off x="2004027" y="949726"/>
            <a:ext cx="4102100" cy="5080000"/>
          </a:xfrm>
          <a:prstGeom prst="rect">
            <a:avLst/>
          </a:prstGeom>
        </p:spPr>
      </p:pic>
    </p:spTree>
    <p:extLst>
      <p:ext uri="{BB962C8B-B14F-4D97-AF65-F5344CB8AC3E}">
        <p14:creationId xmlns:p14="http://schemas.microsoft.com/office/powerpoint/2010/main" val="9398195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43224" y="777858"/>
            <a:ext cx="8915400" cy="751609"/>
          </a:xfrm>
        </p:spPr>
        <p:txBody>
          <a:bodyPr/>
          <a:lstStyle/>
          <a:p>
            <a:pPr algn="ctr"/>
            <a:r>
              <a:rPr lang="en-US" dirty="0" smtClean="0"/>
              <a:t>Theosophical Art?</a:t>
            </a:r>
            <a:endParaRPr lang="en-US" dirty="0"/>
          </a:p>
        </p:txBody>
      </p:sp>
      <p:sp>
        <p:nvSpPr>
          <p:cNvPr id="3" name="Segnaposto contenuto 2"/>
          <p:cNvSpPr>
            <a:spLocks noGrp="1"/>
          </p:cNvSpPr>
          <p:nvPr>
            <p:ph idx="1"/>
          </p:nvPr>
        </p:nvSpPr>
        <p:spPr>
          <a:xfrm>
            <a:off x="1350372" y="1754658"/>
            <a:ext cx="6623222" cy="4489623"/>
          </a:xfrm>
        </p:spPr>
        <p:txBody>
          <a:bodyPr>
            <a:normAutofit/>
          </a:bodyPr>
          <a:lstStyle/>
          <a:p>
            <a:r>
              <a:rPr lang="en-US" dirty="0" smtClean="0"/>
              <a:t>But is the fact that so many artists were associated with the Theosophical Society a mere coincidence? Or did a «Theosophical art», as Mondrian claimed, exist?</a:t>
            </a:r>
          </a:p>
          <a:p>
            <a:r>
              <a:rPr lang="en-US" dirty="0" smtClean="0"/>
              <a:t>Lawren Harris (right) claimed that Madame Helena Blavatsky (1831-1891) inaugurated a new aesthetic, where art should no longer try to preach a religion or spirituality, neither directly nor indirectly, i.e. through symbols</a:t>
            </a:r>
          </a:p>
          <a:p>
            <a:r>
              <a:rPr lang="en-US" dirty="0" smtClean="0"/>
              <a:t>A real «Theosophical art», Harris concluded, should rather induce its audience to experience a higher plane of being through beauty. Although this effect may be obtained through different forms of art, Harris claimed that in this stage of human evolution abstract art is more effective </a:t>
            </a:r>
          </a:p>
          <a:p>
            <a:pPr marL="0" indent="0">
              <a:buNone/>
            </a:pPr>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00" y="1754658"/>
            <a:ext cx="3540554" cy="4447932"/>
          </a:xfrm>
          <a:prstGeom prst="rect">
            <a:avLst/>
          </a:prstGeom>
        </p:spPr>
      </p:pic>
    </p:spTree>
    <p:extLst>
      <p:ext uri="{BB962C8B-B14F-4D97-AF65-F5344CB8AC3E}">
        <p14:creationId xmlns:p14="http://schemas.microsoft.com/office/powerpoint/2010/main" val="2167676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566446"/>
            <a:ext cx="7762037" cy="685706"/>
          </a:xfrm>
        </p:spPr>
        <p:txBody>
          <a:bodyPr/>
          <a:lstStyle/>
          <a:p>
            <a:pPr algn="ctr"/>
            <a:r>
              <a:rPr lang="en-US" dirty="0" smtClean="0"/>
              <a:t>A Theosophical «World of Art»</a:t>
            </a:r>
            <a:endParaRPr lang="en-US" dirty="0"/>
          </a:p>
        </p:txBody>
      </p:sp>
      <p:sp>
        <p:nvSpPr>
          <p:cNvPr id="3" name="Segnaposto contenuto 2"/>
          <p:cNvSpPr>
            <a:spLocks noGrp="1"/>
          </p:cNvSpPr>
          <p:nvPr>
            <p:ph idx="1"/>
          </p:nvPr>
        </p:nvSpPr>
        <p:spPr>
          <a:xfrm>
            <a:off x="5519351" y="2265405"/>
            <a:ext cx="5791200" cy="3344562"/>
          </a:xfrm>
        </p:spPr>
        <p:txBody>
          <a:bodyPr/>
          <a:lstStyle/>
          <a:p>
            <a:r>
              <a:rPr lang="en-US" dirty="0" smtClean="0"/>
              <a:t>American sociologist Howard S. Becker (left), in his important contribution to sociology of art, argues that art is a social construction produced by «worlds of art», where the artist is never alone and the work of art is co-produced by many other agents</a:t>
            </a:r>
          </a:p>
          <a:p>
            <a:r>
              <a:rPr lang="en-US" dirty="0" smtClean="0"/>
              <a:t>The role of the Theosophical Society, through its special interest in art, is best seen as acting as one such agent, and contributing to the creation of one (or rather more) peculiar «world(s) of art»</a:t>
            </a:r>
          </a:p>
        </p:txBody>
      </p:sp>
      <p:pic>
        <p:nvPicPr>
          <p:cNvPr id="3074" name="Picture 2" descr="http://upload.wikimedia.org/wikipedia/commons/6/69/Howard-S.-Becker-EH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7038" y="1575936"/>
            <a:ext cx="3328086" cy="472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137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996126" y="424848"/>
            <a:ext cx="3193490" cy="522503"/>
          </a:xfrm>
        </p:spPr>
        <p:txBody>
          <a:bodyPr>
            <a:normAutofit fontScale="90000"/>
          </a:bodyPr>
          <a:lstStyle/>
          <a:p>
            <a:pPr algn="ctr"/>
            <a:r>
              <a:rPr lang="en-US" dirty="0" smtClean="0"/>
              <a:t>Scandinavia</a:t>
            </a:r>
            <a:endParaRPr lang="it-IT" dirty="0"/>
          </a:p>
        </p:txBody>
      </p:sp>
      <p:sp>
        <p:nvSpPr>
          <p:cNvPr id="3" name="Segnaposto contenuto 2"/>
          <p:cNvSpPr>
            <a:spLocks noGrp="1"/>
          </p:cNvSpPr>
          <p:nvPr>
            <p:ph idx="1"/>
          </p:nvPr>
        </p:nvSpPr>
        <p:spPr>
          <a:xfrm>
            <a:off x="1861751" y="5197924"/>
            <a:ext cx="9462240" cy="1341185"/>
          </a:xfrm>
        </p:spPr>
        <p:txBody>
          <a:bodyPr>
            <a:normAutofit/>
          </a:bodyPr>
          <a:lstStyle/>
          <a:p>
            <a:r>
              <a:rPr lang="en-US" dirty="0" smtClean="0"/>
              <a:t>Coming back to the national studies on Theosophy and the arts, Scandinavia was somewhat overlooked,</a:t>
            </a:r>
            <a:r>
              <a:rPr lang="en-US" baseline="0" dirty="0" smtClean="0"/>
              <a:t> </a:t>
            </a:r>
            <a:r>
              <a:rPr lang="en-US" dirty="0" smtClean="0"/>
              <a:t>at least until recently when, through several major exhibitions and conferences, the Swedish Theosophist Hilma af Klint (1862-1944) was recognized as an important pioneer of abstract art</a:t>
            </a:r>
          </a:p>
        </p:txBody>
      </p:sp>
      <p:pic>
        <p:nvPicPr>
          <p:cNvPr id="3074" name="Picture 2" descr="http://www.kunstkritikk.no/wp-content/uploads/2013/03/Hilma.jpg?r=0.66268259073137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286" y="1124602"/>
            <a:ext cx="6515170" cy="3896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436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69120" y="1613633"/>
            <a:ext cx="4985886" cy="562139"/>
          </a:xfrm>
        </p:spPr>
        <p:txBody>
          <a:bodyPr>
            <a:normAutofit fontScale="90000"/>
          </a:bodyPr>
          <a:lstStyle/>
          <a:p>
            <a:pPr algn="ctr"/>
            <a:r>
              <a:rPr lang="it-IT" dirty="0" smtClean="0"/>
              <a:t>Ivan Aguéli (1869-1917)</a:t>
            </a:r>
            <a:br>
              <a:rPr lang="it-IT" dirty="0" smtClean="0"/>
            </a:br>
            <a:r>
              <a:rPr lang="it-IT" dirty="0"/>
              <a:t/>
            </a:r>
            <a:br>
              <a:rPr lang="it-IT" dirty="0"/>
            </a:br>
            <a:endParaRPr lang="it-IT" dirty="0"/>
          </a:p>
        </p:txBody>
      </p:sp>
      <p:sp>
        <p:nvSpPr>
          <p:cNvPr id="3" name="Segnaposto contenuto 2"/>
          <p:cNvSpPr>
            <a:spLocks noGrp="1"/>
          </p:cNvSpPr>
          <p:nvPr>
            <p:ph idx="1"/>
          </p:nvPr>
        </p:nvSpPr>
        <p:spPr>
          <a:xfrm>
            <a:off x="1727239" y="2611083"/>
            <a:ext cx="5469648" cy="2521092"/>
          </a:xfrm>
        </p:spPr>
        <p:txBody>
          <a:bodyPr>
            <a:normAutofit/>
          </a:bodyPr>
          <a:lstStyle/>
          <a:p>
            <a:r>
              <a:rPr lang="en-US" dirty="0" smtClean="0"/>
              <a:t>Perhaps the first significant Scandinavian artist to encounter Theosophy, «to which he was introduced by [his mentor French painter Émile] Bernard [1868-1941] in 1891 and which he never fully rejected» (M. Sedgwick, </a:t>
            </a:r>
            <a:r>
              <a:rPr lang="en-US" i="1" dirty="0" smtClean="0"/>
              <a:t>Against the Modern World </a:t>
            </a:r>
            <a:r>
              <a:rPr lang="en-US" dirty="0" smtClean="0"/>
              <a:t>[2004], 60) was the Swedish painter Ivan Aguéli (right)</a:t>
            </a:r>
          </a:p>
        </p:txBody>
      </p:sp>
      <p:pic>
        <p:nvPicPr>
          <p:cNvPr id="3076" name="Picture 4" descr="http://upload.wikimedia.org/wikipedia/commons/0/09/Ivan_agueli_bild.jpg"/>
          <p:cNvPicPr>
            <a:picLocks noChangeAspect="1" noChangeArrowheads="1"/>
          </p:cNvPicPr>
          <p:nvPr/>
        </p:nvPicPr>
        <p:blipFill rotWithShape="1">
          <a:blip r:embed="rId2">
            <a:extLst>
              <a:ext uri="{28A0092B-C50C-407E-A947-70E740481C1C}">
                <a14:useLocalDpi xmlns:a14="http://schemas.microsoft.com/office/drawing/2010/main" val="0"/>
              </a:ext>
            </a:extLst>
          </a:blip>
          <a:srcRect r="4934"/>
          <a:stretch/>
        </p:blipFill>
        <p:spPr bwMode="auto">
          <a:xfrm>
            <a:off x="7406094" y="1004032"/>
            <a:ext cx="4258685" cy="5074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901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040570" y="879482"/>
            <a:ext cx="4985886" cy="562139"/>
          </a:xfrm>
        </p:spPr>
        <p:txBody>
          <a:bodyPr>
            <a:normAutofit fontScale="90000"/>
          </a:bodyPr>
          <a:lstStyle/>
          <a:p>
            <a:pPr algn="ctr"/>
            <a:r>
              <a:rPr lang="it-IT" dirty="0" smtClean="0"/>
              <a:t>Conversion to Islam</a:t>
            </a:r>
            <a:r>
              <a:rPr lang="it-IT" dirty="0"/>
              <a:t/>
            </a:r>
            <a:br>
              <a:rPr lang="it-IT" dirty="0"/>
            </a:br>
            <a:endParaRPr lang="it-IT" dirty="0"/>
          </a:p>
        </p:txBody>
      </p:sp>
      <p:sp>
        <p:nvSpPr>
          <p:cNvPr id="3" name="Segnaposto contenuto 2"/>
          <p:cNvSpPr>
            <a:spLocks noGrp="1"/>
          </p:cNvSpPr>
          <p:nvPr>
            <p:ph idx="1"/>
          </p:nvPr>
        </p:nvSpPr>
        <p:spPr>
          <a:xfrm>
            <a:off x="1689664" y="1633712"/>
            <a:ext cx="9687698" cy="1862065"/>
          </a:xfrm>
        </p:spPr>
        <p:txBody>
          <a:bodyPr>
            <a:normAutofit lnSpcReduction="10000"/>
          </a:bodyPr>
          <a:lstStyle/>
          <a:p>
            <a:r>
              <a:rPr lang="en-US" dirty="0" smtClean="0"/>
              <a:t>In </a:t>
            </a:r>
            <a:r>
              <a:rPr lang="en-US" dirty="0"/>
              <a:t>Paris, </a:t>
            </a:r>
            <a:r>
              <a:rPr lang="en-US" dirty="0" smtClean="0"/>
              <a:t>Aguéli </a:t>
            </a:r>
            <a:r>
              <a:rPr lang="en-US" dirty="0"/>
              <a:t>developed a close relationship with Theosophist, anarchist, and animal right activist Marie Huot (1846-1930). He later converted to </a:t>
            </a:r>
            <a:r>
              <a:rPr lang="en-US" dirty="0" smtClean="0"/>
              <a:t>Islam as Abd al-Hadi, </a:t>
            </a:r>
            <a:r>
              <a:rPr lang="en-US" dirty="0"/>
              <a:t>and spent several years in </a:t>
            </a:r>
            <a:r>
              <a:rPr lang="en-US" dirty="0" smtClean="0"/>
              <a:t>Egypt, </a:t>
            </a:r>
            <a:r>
              <a:rPr lang="en-US" dirty="0"/>
              <a:t>where he was initiated in the Sufi Shadhiliyya </a:t>
            </a:r>
            <a:r>
              <a:rPr lang="en-US" dirty="0" smtClean="0"/>
              <a:t>brotherhood in 1907. With fellow </a:t>
            </a:r>
            <a:r>
              <a:rPr lang="en-US" dirty="0"/>
              <a:t>Muslim convert Enrico Insabato (</a:t>
            </a:r>
            <a:r>
              <a:rPr lang="en-US" dirty="0" smtClean="0"/>
              <a:t>1878-1963 – bottom: Aguéli, left, and Insabato), he </a:t>
            </a:r>
            <a:r>
              <a:rPr lang="en-US" dirty="0"/>
              <a:t>published in Cairo </a:t>
            </a:r>
            <a:r>
              <a:rPr lang="en-US" i="1" dirty="0"/>
              <a:t>il </a:t>
            </a:r>
            <a:r>
              <a:rPr lang="en-US" i="1" dirty="0" smtClean="0"/>
              <a:t>Convito – an- Nadi</a:t>
            </a:r>
            <a:r>
              <a:rPr lang="en-US" dirty="0" smtClean="0"/>
              <a:t>, </a:t>
            </a:r>
            <a:r>
              <a:rPr lang="en-US" dirty="0"/>
              <a:t>a magazine devoted to Islam that maintained quite ambiguous ties with </a:t>
            </a:r>
            <a:r>
              <a:rPr lang="en-US" dirty="0" smtClean="0"/>
              <a:t>the Italian </a:t>
            </a:r>
            <a:r>
              <a:rPr lang="en-US" dirty="0"/>
              <a:t>intelligence</a:t>
            </a:r>
            <a:endParaRPr lang="en-US" i="1" dirty="0"/>
          </a:p>
          <a:p>
            <a:endParaRPr lang="en-US" dirty="0" smtClean="0"/>
          </a:p>
        </p:txBody>
      </p:sp>
      <p:pic>
        <p:nvPicPr>
          <p:cNvPr id="3074" name="Picture 2" descr="http://gfx.aftonbladet-cdn.se/image/10571987/438/normal/1676174afdd0e/KULTUR-21s04-grupp-155_438"/>
          <p:cNvPicPr>
            <a:picLocks noChangeAspect="1" noChangeArrowheads="1"/>
          </p:cNvPicPr>
          <p:nvPr/>
        </p:nvPicPr>
        <p:blipFill rotWithShape="1">
          <a:blip r:embed="rId2">
            <a:extLst>
              <a:ext uri="{28A0092B-C50C-407E-A947-70E740481C1C}">
                <a14:useLocalDpi xmlns:a14="http://schemas.microsoft.com/office/drawing/2010/main" val="0"/>
              </a:ext>
            </a:extLst>
          </a:blip>
          <a:srcRect l="7066" t="16401" r="36391" b="62864"/>
          <a:stretch/>
        </p:blipFill>
        <p:spPr bwMode="auto">
          <a:xfrm>
            <a:off x="4040570" y="3846130"/>
            <a:ext cx="4584446" cy="2125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1404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949145" y="912433"/>
            <a:ext cx="7253888" cy="693944"/>
          </a:xfrm>
        </p:spPr>
        <p:txBody>
          <a:bodyPr/>
          <a:lstStyle/>
          <a:p>
            <a:pPr algn="ctr"/>
            <a:r>
              <a:rPr lang="it-IT" dirty="0" smtClean="0"/>
              <a:t>Aguéli and Guénon</a:t>
            </a:r>
            <a:endParaRPr lang="it-IT" dirty="0"/>
          </a:p>
        </p:txBody>
      </p:sp>
      <p:sp>
        <p:nvSpPr>
          <p:cNvPr id="3" name="Segnaposto contenuto 2"/>
          <p:cNvSpPr>
            <a:spLocks noGrp="1"/>
          </p:cNvSpPr>
          <p:nvPr>
            <p:ph idx="1"/>
          </p:nvPr>
        </p:nvSpPr>
        <p:spPr>
          <a:xfrm>
            <a:off x="6227806" y="2024933"/>
            <a:ext cx="5515704" cy="3777622"/>
          </a:xfrm>
        </p:spPr>
        <p:txBody>
          <a:bodyPr>
            <a:normAutofit lnSpcReduction="10000"/>
          </a:bodyPr>
          <a:lstStyle/>
          <a:p>
            <a:r>
              <a:rPr lang="en-US" dirty="0" smtClean="0"/>
              <a:t>Probably – but the point remains controversial – it was Aguéli who initiated the French esotericist René Guénon (1886-1951, left) into the Shadhiliyya, under the authority of his Egyptian Shaykh 'Abd al-Rahman Ilaysh al-Kabir (1840–1921). In the early 1910s, both the painter and Guénon were part of the Universal Gnostic Church and wrote in the Paris journal </a:t>
            </a:r>
            <a:r>
              <a:rPr lang="en-US" i="1" dirty="0" smtClean="0"/>
              <a:t>La Gnose</a:t>
            </a:r>
          </a:p>
          <a:p>
            <a:r>
              <a:rPr lang="en-US" dirty="0" smtClean="0"/>
              <a:t>Appreciations of Aguéli’s Sufism vary. M. Sedgwick regards it as a «Romantical and Theosophical neo-Sufism» («Neo-Sufism», in </a:t>
            </a:r>
            <a:r>
              <a:rPr lang="en-US" i="1" dirty="0" smtClean="0"/>
              <a:t>The Cambridge Companion to New Religious Movements</a:t>
            </a:r>
            <a:r>
              <a:rPr lang="en-US" dirty="0" smtClean="0"/>
              <a:t> [2012], 204)</a:t>
            </a:r>
            <a:endParaRPr lang="en-US" dirty="0"/>
          </a:p>
        </p:txBody>
      </p:sp>
      <p:pic>
        <p:nvPicPr>
          <p:cNvPr id="4098" name="Picture 2" descr="http://www.worldwisdom.com/uploads/authorphotos/Guenon/Guenon-author-pg-image-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819" y="2248600"/>
            <a:ext cx="4058250" cy="3034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730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61552" y="288307"/>
            <a:ext cx="8911687" cy="693944"/>
          </a:xfrm>
        </p:spPr>
        <p:txBody>
          <a:bodyPr/>
          <a:lstStyle/>
          <a:p>
            <a:pPr algn="ctr"/>
            <a:r>
              <a:rPr lang="en-US" dirty="0" smtClean="0"/>
              <a:t>An Influential Painter</a:t>
            </a:r>
            <a:endParaRPr lang="en-US" dirty="0"/>
          </a:p>
        </p:txBody>
      </p:sp>
      <p:sp>
        <p:nvSpPr>
          <p:cNvPr id="3" name="Segnaposto contenuto 2"/>
          <p:cNvSpPr>
            <a:spLocks noGrp="1"/>
          </p:cNvSpPr>
          <p:nvPr>
            <p:ph idx="1"/>
          </p:nvPr>
        </p:nvSpPr>
        <p:spPr>
          <a:xfrm>
            <a:off x="1564627" y="5482713"/>
            <a:ext cx="10305535" cy="889686"/>
          </a:xfrm>
        </p:spPr>
        <p:txBody>
          <a:bodyPr>
            <a:normAutofit lnSpcReduction="10000"/>
          </a:bodyPr>
          <a:lstStyle/>
          <a:p>
            <a:r>
              <a:rPr lang="en-US" dirty="0" smtClean="0"/>
              <a:t>In Sweden, however, Aguéli is primarily well-known as an original and influential painter </a:t>
            </a:r>
            <a:r>
              <a:rPr lang="en-US" i="1" dirty="0" smtClean="0"/>
              <a:t>(Bergsby</a:t>
            </a:r>
            <a:r>
              <a:rPr lang="en-US" dirty="0" smtClean="0"/>
              <a:t>, 1916-17, above)</a:t>
            </a:r>
            <a:r>
              <a:rPr lang="en-US" i="1" dirty="0" smtClean="0"/>
              <a:t>.</a:t>
            </a:r>
            <a:r>
              <a:rPr lang="en-US" dirty="0" smtClean="0"/>
              <a:t> He was honored by a series of stamps in 1969, the centenary year of his birth, and a museum is dedicated to him in his native town of Sala</a:t>
            </a:r>
            <a:endParaRPr lang="en-US" dirty="0"/>
          </a:p>
        </p:txBody>
      </p:sp>
      <p:pic>
        <p:nvPicPr>
          <p:cNvPr id="5122" name="Picture 2" descr="http://upload.wikimedia.org/wikipedia/commons/a/aa/Ivan_Agu%C3%A9li-Bergsb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72" y="1172591"/>
            <a:ext cx="6035589" cy="386527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stampcollectingblog.com/wp-content/uploads/2009/05/sweden-ivan-agueli-stamp-sheet.jpg"/>
          <p:cNvPicPr>
            <a:picLocks noChangeAspect="1" noChangeArrowheads="1"/>
          </p:cNvPicPr>
          <p:nvPr/>
        </p:nvPicPr>
        <p:blipFill rotWithShape="1">
          <a:blip r:embed="rId3">
            <a:extLst>
              <a:ext uri="{28A0092B-C50C-407E-A947-70E740481C1C}">
                <a14:useLocalDpi xmlns:a14="http://schemas.microsoft.com/office/drawing/2010/main" val="0"/>
              </a:ext>
            </a:extLst>
          </a:blip>
          <a:srcRect b="8119"/>
          <a:stretch/>
        </p:blipFill>
        <p:spPr bwMode="auto">
          <a:xfrm>
            <a:off x="1267036" y="1617434"/>
            <a:ext cx="4762500" cy="2975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219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500542"/>
            <a:ext cx="8911687" cy="644517"/>
          </a:xfrm>
        </p:spPr>
        <p:txBody>
          <a:bodyPr/>
          <a:lstStyle/>
          <a:p>
            <a:pPr algn="ctr"/>
            <a:r>
              <a:rPr lang="en-US" dirty="0" smtClean="0"/>
              <a:t>Strindberg and Theosophy</a:t>
            </a:r>
            <a:endParaRPr lang="en-US" dirty="0"/>
          </a:p>
        </p:txBody>
      </p:sp>
      <p:sp>
        <p:nvSpPr>
          <p:cNvPr id="3" name="Segnaposto contenuto 2"/>
          <p:cNvSpPr>
            <a:spLocks noGrp="1"/>
          </p:cNvSpPr>
          <p:nvPr>
            <p:ph idx="1"/>
          </p:nvPr>
        </p:nvSpPr>
        <p:spPr>
          <a:xfrm>
            <a:off x="1927046" y="1326292"/>
            <a:ext cx="5544064" cy="2059459"/>
          </a:xfrm>
        </p:spPr>
        <p:txBody>
          <a:bodyPr>
            <a:normAutofit/>
          </a:bodyPr>
          <a:lstStyle/>
          <a:p>
            <a:r>
              <a:rPr lang="en-US" dirty="0" smtClean="0"/>
              <a:t>In Paris, shortly after Aguéli, and evolving in different circles, such an important Swedish intellectual as August Strindberg (1849-1912, right) became involved with the Isis Lodge of the Independent Theosophical Society of French alchemist François Jollivet-Castelot (1874-1937, bottom)</a:t>
            </a:r>
          </a:p>
        </p:txBody>
      </p:sp>
      <p:pic>
        <p:nvPicPr>
          <p:cNvPr id="6146" name="Picture 2" descr="http://upload.wikimedia.org/wikipedia/commons/0/0c/AugustStrindber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8954" y="1474575"/>
            <a:ext cx="3845658" cy="475323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cessenon.c.e.pic.centerblog.net/0762d6b4.jpg"/>
          <p:cNvPicPr>
            <a:picLocks noChangeAspect="1" noChangeArrowheads="1"/>
          </p:cNvPicPr>
          <p:nvPr/>
        </p:nvPicPr>
        <p:blipFill rotWithShape="1">
          <a:blip r:embed="rId3">
            <a:extLst>
              <a:ext uri="{28A0092B-C50C-407E-A947-70E740481C1C}">
                <a14:useLocalDpi xmlns:a14="http://schemas.microsoft.com/office/drawing/2010/main" val="0"/>
              </a:ext>
            </a:extLst>
          </a:blip>
          <a:srcRect l="9544" t="7241" r="6679" b="11422"/>
          <a:stretch/>
        </p:blipFill>
        <p:spPr bwMode="auto">
          <a:xfrm>
            <a:off x="2856303" y="3566984"/>
            <a:ext cx="3685549" cy="2916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9047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955953" y="1563224"/>
            <a:ext cx="5746363" cy="718658"/>
          </a:xfrm>
        </p:spPr>
        <p:txBody>
          <a:bodyPr/>
          <a:lstStyle/>
          <a:p>
            <a:pPr algn="ctr"/>
            <a:r>
              <a:rPr lang="it-IT" dirty="0" smtClean="0"/>
              <a:t>The Hedlund Connection</a:t>
            </a:r>
            <a:endParaRPr lang="it-IT" dirty="0"/>
          </a:p>
        </p:txBody>
      </p:sp>
      <p:sp>
        <p:nvSpPr>
          <p:cNvPr id="3" name="Segnaposto contenuto 2"/>
          <p:cNvSpPr>
            <a:spLocks noGrp="1"/>
          </p:cNvSpPr>
          <p:nvPr>
            <p:ph idx="1"/>
          </p:nvPr>
        </p:nvSpPr>
        <p:spPr>
          <a:xfrm>
            <a:off x="6120709" y="2512541"/>
            <a:ext cx="5416850" cy="2833817"/>
          </a:xfrm>
        </p:spPr>
        <p:txBody>
          <a:bodyPr/>
          <a:lstStyle/>
          <a:p>
            <a:r>
              <a:rPr lang="en-US" dirty="0"/>
              <a:t>Strindberg had already explored Theosophy after meeting in Sweden the publisher and </a:t>
            </a:r>
            <a:r>
              <a:rPr lang="en-US" dirty="0" smtClean="0"/>
              <a:t>Theosophist </a:t>
            </a:r>
            <a:r>
              <a:rPr lang="en-US" dirty="0"/>
              <a:t>Torsten Hedlund (</a:t>
            </a:r>
            <a:r>
              <a:rPr lang="en-US" dirty="0" smtClean="0"/>
              <a:t>1855-1935, left). </a:t>
            </a:r>
            <a:r>
              <a:rPr lang="en-US" dirty="0"/>
              <a:t>Although later he also criticized Theosophy as «outdated», Ester Kiss Szalczer and Harry G. Carlson demonstrated how </a:t>
            </a:r>
            <a:r>
              <a:rPr lang="en-US" dirty="0" smtClean="0"/>
              <a:t>Strindberg </a:t>
            </a:r>
            <a:r>
              <a:rPr lang="en-US" dirty="0"/>
              <a:t>always kept reading Theosophical publications and was </a:t>
            </a:r>
            <a:r>
              <a:rPr lang="en-US" dirty="0" smtClean="0"/>
              <a:t>constantly influenced </a:t>
            </a:r>
            <a:r>
              <a:rPr lang="en-US" dirty="0"/>
              <a:t>by them</a:t>
            </a:r>
          </a:p>
          <a:p>
            <a:endParaRPr lang="it-IT" dirty="0"/>
          </a:p>
        </p:txBody>
      </p:sp>
      <p:pic>
        <p:nvPicPr>
          <p:cNvPr id="4098" name="Picture 2" descr="http://3.bp.blogspot.com/-XKlxj901y6k/UgSodMntkwI/AAAAAAAAIQU/2SIj9EOw-Ns/s1600/Arvid+Viktor+Hasselblad+fotograferad+av+Torsten+Hedlund,+H%C3%B6rnet+av+Vasa-+Viktoriagatorna,+G%C3%B6teborg).jpg"/>
          <p:cNvPicPr>
            <a:picLocks noChangeAspect="1" noChangeArrowheads="1"/>
          </p:cNvPicPr>
          <p:nvPr/>
        </p:nvPicPr>
        <p:blipFill rotWithShape="1">
          <a:blip r:embed="rId2">
            <a:extLst>
              <a:ext uri="{28A0092B-C50C-407E-A947-70E740481C1C}">
                <a14:useLocalDpi xmlns:a14="http://schemas.microsoft.com/office/drawing/2010/main" val="0"/>
              </a:ext>
            </a:extLst>
          </a:blip>
          <a:srcRect l="16039" t="14859" r="49352" b="9547"/>
          <a:stretch/>
        </p:blipFill>
        <p:spPr bwMode="auto">
          <a:xfrm>
            <a:off x="2006048" y="567363"/>
            <a:ext cx="3562731" cy="5652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0035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310181" y="1876261"/>
            <a:ext cx="5136763" cy="644517"/>
          </a:xfrm>
        </p:spPr>
        <p:txBody>
          <a:bodyPr/>
          <a:lstStyle/>
          <a:p>
            <a:pPr algn="ctr"/>
            <a:r>
              <a:rPr lang="en-US" dirty="0" smtClean="0"/>
              <a:t>Strindberg as Painter</a:t>
            </a:r>
            <a:endParaRPr lang="en-US" dirty="0"/>
          </a:p>
        </p:txBody>
      </p:sp>
      <p:sp>
        <p:nvSpPr>
          <p:cNvPr id="3" name="Segnaposto contenuto 2"/>
          <p:cNvSpPr>
            <a:spLocks noGrp="1"/>
          </p:cNvSpPr>
          <p:nvPr>
            <p:ph idx="1"/>
          </p:nvPr>
        </p:nvSpPr>
        <p:spPr>
          <a:xfrm>
            <a:off x="6203090" y="2921985"/>
            <a:ext cx="5350947" cy="1930101"/>
          </a:xfrm>
        </p:spPr>
        <p:txBody>
          <a:bodyPr>
            <a:normAutofit/>
          </a:bodyPr>
          <a:lstStyle/>
          <a:p>
            <a:r>
              <a:rPr lang="en-US" dirty="0" smtClean="0"/>
              <a:t>Although mostly well-known as a writer and playwright, Strindberg was also a painter. Theosophical influences are perhaps more apparent in some of his paintings (</a:t>
            </a:r>
            <a:r>
              <a:rPr lang="en-US" i="1" dirty="0" smtClean="0"/>
              <a:t>Baby’s First Cradle</a:t>
            </a:r>
            <a:r>
              <a:rPr lang="en-US" dirty="0" smtClean="0"/>
              <a:t>, 1901, left) than in his literary work</a:t>
            </a:r>
            <a:endParaRPr lang="en-US" dirty="0"/>
          </a:p>
        </p:txBody>
      </p:sp>
      <p:pic>
        <p:nvPicPr>
          <p:cNvPr id="7170" name="Picture 2" descr="File:Babys first cradle Strindber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4452" y="900240"/>
            <a:ext cx="4098553" cy="498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0762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63579" y="1307849"/>
            <a:ext cx="4852086" cy="595090"/>
          </a:xfrm>
        </p:spPr>
        <p:txBody>
          <a:bodyPr>
            <a:normAutofit fontScale="90000"/>
          </a:bodyPr>
          <a:lstStyle/>
          <a:p>
            <a:pPr algn="ctr"/>
            <a:r>
              <a:rPr lang="en-US" dirty="0" smtClean="0"/>
              <a:t>The Esoteric Munch</a:t>
            </a:r>
            <a:endParaRPr lang="en-US" dirty="0"/>
          </a:p>
        </p:txBody>
      </p:sp>
      <p:sp>
        <p:nvSpPr>
          <p:cNvPr id="3" name="Segnaposto contenuto 2"/>
          <p:cNvSpPr>
            <a:spLocks noGrp="1"/>
          </p:cNvSpPr>
          <p:nvPr>
            <p:ph idx="1"/>
          </p:nvPr>
        </p:nvSpPr>
        <p:spPr>
          <a:xfrm>
            <a:off x="1614616" y="2250990"/>
            <a:ext cx="5519352" cy="3573162"/>
          </a:xfrm>
        </p:spPr>
        <p:txBody>
          <a:bodyPr>
            <a:normAutofit/>
          </a:bodyPr>
          <a:lstStyle/>
          <a:p>
            <a:r>
              <a:rPr lang="en-US" dirty="0" smtClean="0"/>
              <a:t>While several Swedish artists met Theosophy in Paris, it was in Berlin that in the 1890s Norwegian Edvard Munch (1863-1944, </a:t>
            </a:r>
            <a:r>
              <a:rPr lang="en-US" i="1" dirty="0" smtClean="0"/>
              <a:t>The Vision</a:t>
            </a:r>
            <a:r>
              <a:rPr lang="en-US" dirty="0" smtClean="0"/>
              <a:t>, 1892, right) «associated almost exclusively with a group of occultists, believers in Mesmerism and Theosophy» (M. Tuchman, «Hidden Meanings in Abstract Art» [1986], 33). He had as his closest friend Polish Romantic Satanist Stanislaw </a:t>
            </a:r>
            <a:r>
              <a:rPr lang="it-IT" dirty="0"/>
              <a:t>Przybyszewski</a:t>
            </a:r>
            <a:r>
              <a:rPr lang="en-US" dirty="0" smtClean="0"/>
              <a:t> (1868-1927), attended séances, and read both Blavatsky and Emanuel Swedenborg (1688-1772)</a:t>
            </a:r>
            <a:endParaRPr lang="en-US" dirty="0"/>
          </a:p>
        </p:txBody>
      </p:sp>
      <p:pic>
        <p:nvPicPr>
          <p:cNvPr id="1028" name="Picture 4" descr="https://bharfot.files.wordpress.com/2013/07/edvard-munch-visjon.jpg"/>
          <p:cNvPicPr>
            <a:picLocks noChangeAspect="1" noChangeArrowheads="1"/>
          </p:cNvPicPr>
          <p:nvPr/>
        </p:nvPicPr>
        <p:blipFill rotWithShape="1">
          <a:blip r:embed="rId2">
            <a:extLst>
              <a:ext uri="{28A0092B-C50C-407E-A947-70E740481C1C}">
                <a14:useLocalDpi xmlns:a14="http://schemas.microsoft.com/office/drawing/2010/main" val="0"/>
              </a:ext>
            </a:extLst>
          </a:blip>
          <a:srcRect l="26498" t="12131" r="28313" b="9457"/>
          <a:stretch/>
        </p:blipFill>
        <p:spPr bwMode="auto">
          <a:xfrm>
            <a:off x="7488196" y="659027"/>
            <a:ext cx="3742274" cy="5738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3623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59460" y="384673"/>
            <a:ext cx="9700526" cy="669231"/>
          </a:xfrm>
        </p:spPr>
        <p:txBody>
          <a:bodyPr/>
          <a:lstStyle/>
          <a:p>
            <a:r>
              <a:rPr lang="en-US" dirty="0" smtClean="0"/>
              <a:t>Galen-Kallela and the esoteric </a:t>
            </a:r>
            <a:r>
              <a:rPr lang="en-US" i="1" dirty="0" smtClean="0"/>
              <a:t>Kalevala</a:t>
            </a:r>
            <a:endParaRPr lang="en-US" dirty="0"/>
          </a:p>
        </p:txBody>
      </p:sp>
      <p:sp>
        <p:nvSpPr>
          <p:cNvPr id="3" name="Segnaposto contenuto 2"/>
          <p:cNvSpPr>
            <a:spLocks noGrp="1"/>
          </p:cNvSpPr>
          <p:nvPr>
            <p:ph idx="1"/>
          </p:nvPr>
        </p:nvSpPr>
        <p:spPr>
          <a:xfrm>
            <a:off x="1202723" y="5173363"/>
            <a:ext cx="10697303" cy="1507524"/>
          </a:xfrm>
        </p:spPr>
        <p:txBody>
          <a:bodyPr/>
          <a:lstStyle/>
          <a:p>
            <a:r>
              <a:rPr lang="en-US" dirty="0" smtClean="0"/>
              <a:t>Munch’s Theosophical-occult circle in Berlin included the Finnish Symbolist painter Akseli Gallen-Kallela (1865-1931), who was a friend of Roerich, read Theosophical literature, and started interpreting the Finnish national epic </a:t>
            </a:r>
            <a:r>
              <a:rPr lang="en-US" i="1" dirty="0" smtClean="0"/>
              <a:t>Kalevala </a:t>
            </a:r>
            <a:r>
              <a:rPr lang="en-US" dirty="0" smtClean="0"/>
              <a:t>according to fin-de-siècle esotericism and Theosophy (</a:t>
            </a:r>
            <a:r>
              <a:rPr lang="en-US" i="1" dirty="0" smtClean="0"/>
              <a:t>Aino Triptych</a:t>
            </a:r>
            <a:r>
              <a:rPr lang="en-US" dirty="0" smtClean="0"/>
              <a:t>, 1891)</a:t>
            </a:r>
          </a:p>
          <a:p>
            <a:endParaRPr lang="it-IT" dirty="0"/>
          </a:p>
        </p:txBody>
      </p:sp>
      <p:pic>
        <p:nvPicPr>
          <p:cNvPr id="1026" name="Picture 2" descr="http://upload.wikimedia.org/wikipedia/commons/1/17/Gallen_Kallela_The_Aino_Tripty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9509" y="1259851"/>
            <a:ext cx="7695329" cy="3707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5387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44130" y="879484"/>
            <a:ext cx="9593434" cy="718658"/>
          </a:xfrm>
        </p:spPr>
        <p:txBody>
          <a:bodyPr/>
          <a:lstStyle/>
          <a:p>
            <a:r>
              <a:rPr lang="en-US" dirty="0" smtClean="0"/>
              <a:t>Osvald Sirén (1879-1966) and Theosophy</a:t>
            </a:r>
            <a:endParaRPr lang="en-US" dirty="0"/>
          </a:p>
        </p:txBody>
      </p:sp>
      <p:sp>
        <p:nvSpPr>
          <p:cNvPr id="3" name="Segnaposto contenuto 2"/>
          <p:cNvSpPr>
            <a:spLocks noGrp="1"/>
          </p:cNvSpPr>
          <p:nvPr>
            <p:ph idx="1"/>
          </p:nvPr>
        </p:nvSpPr>
        <p:spPr>
          <a:xfrm>
            <a:off x="6285470" y="2120715"/>
            <a:ext cx="5445211" cy="3621058"/>
          </a:xfrm>
        </p:spPr>
        <p:txBody>
          <a:bodyPr>
            <a:normAutofit/>
          </a:bodyPr>
          <a:lstStyle/>
          <a:p>
            <a:r>
              <a:rPr lang="en-US" dirty="0" smtClean="0"/>
              <a:t>Born in Finland, art historian Osvald Sirén became a professor at the University of Stockholm and curator of Asian works at the Swedish National Museum</a:t>
            </a:r>
          </a:p>
          <a:p>
            <a:r>
              <a:rPr lang="en-US" dirty="0" smtClean="0"/>
              <a:t>Theosophy played an important part in his life, and inspired him to make Chinese art and culture (particularly Buddhist) known in the West. He inspired several Scandinavian artists and sided with the American Theosophical faction of Katherine Tingley (1847-1929), which had a section in Sweden</a:t>
            </a:r>
            <a:endParaRPr lang="en-US" dirty="0"/>
          </a:p>
        </p:txBody>
      </p:sp>
      <p:pic>
        <p:nvPicPr>
          <p:cNvPr id="2050" name="Picture 2" descr="http://collections.smvk.se/carlotta-om/web/image/*zoom/609350/Sir%C3%A9n,+Osvald.jpg"/>
          <p:cNvPicPr>
            <a:picLocks noChangeAspect="1" noChangeArrowheads="1"/>
          </p:cNvPicPr>
          <p:nvPr/>
        </p:nvPicPr>
        <p:blipFill rotWithShape="1">
          <a:blip r:embed="rId2">
            <a:extLst>
              <a:ext uri="{28A0092B-C50C-407E-A947-70E740481C1C}">
                <a14:useLocalDpi xmlns:a14="http://schemas.microsoft.com/office/drawing/2010/main" val="0"/>
              </a:ext>
            </a:extLst>
          </a:blip>
          <a:srcRect l="664" t="22287"/>
          <a:stretch/>
        </p:blipFill>
        <p:spPr bwMode="auto">
          <a:xfrm>
            <a:off x="1079955" y="2017215"/>
            <a:ext cx="4983093" cy="361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5989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32891" y="438084"/>
            <a:ext cx="9483745" cy="669231"/>
          </a:xfrm>
        </p:spPr>
        <p:txBody>
          <a:bodyPr/>
          <a:lstStyle/>
          <a:p>
            <a:pPr algn="ctr"/>
            <a:r>
              <a:rPr lang="en-US" dirty="0" smtClean="0"/>
              <a:t>Gustaf Fjæstad and the Rackstad Colony</a:t>
            </a:r>
            <a:endParaRPr lang="en-US" dirty="0"/>
          </a:p>
        </p:txBody>
      </p:sp>
      <p:sp>
        <p:nvSpPr>
          <p:cNvPr id="3" name="Segnaposto contenuto 2"/>
          <p:cNvSpPr>
            <a:spLocks noGrp="1"/>
          </p:cNvSpPr>
          <p:nvPr>
            <p:ph idx="1"/>
          </p:nvPr>
        </p:nvSpPr>
        <p:spPr>
          <a:xfrm>
            <a:off x="1514904" y="4967416"/>
            <a:ext cx="10371438" cy="1524000"/>
          </a:xfrm>
        </p:spPr>
        <p:txBody>
          <a:bodyPr>
            <a:normAutofit fontScale="92500" lnSpcReduction="10000"/>
          </a:bodyPr>
          <a:lstStyle/>
          <a:p>
            <a:r>
              <a:rPr lang="en-US" dirty="0" smtClean="0"/>
              <a:t>An important episode of the relationship between art and Theosophy in Sweden was the Rackstad Colony on Lake Racken, whose leaders were the painter Gustaf Fjæstad (1868-1943: </a:t>
            </a:r>
            <a:r>
              <a:rPr lang="en-US" i="1" dirty="0" smtClean="0"/>
              <a:t>Sunlight on Shallow Water</a:t>
            </a:r>
            <a:r>
              <a:rPr lang="en-US" dirty="0" smtClean="0"/>
              <a:t>, 1906) and his wife and fellow painter Maja (1873-1961). Gustaf, Maja and other artists from the colony joined in 1909 the Theosophical Lodge of Arvika and lectured often on behalf of Theosophy. Fjæstad’s art was even criticized as merely «preaching» Theosophy</a:t>
            </a:r>
            <a:endParaRPr lang="en-US" dirty="0"/>
          </a:p>
        </p:txBody>
      </p:sp>
      <p:pic>
        <p:nvPicPr>
          <p:cNvPr id="8194" name="Picture 2" descr="http://4.bp.blogspot.com/-TpZeX6G-eh0/Truz-_jsmJI/AAAAAAAABj8/gz8_-DkgaEw/s1600/a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0972" y="1317380"/>
            <a:ext cx="6551528" cy="3439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4005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8911687" cy="685706"/>
          </a:xfrm>
        </p:spPr>
        <p:txBody>
          <a:bodyPr/>
          <a:lstStyle/>
          <a:p>
            <a:pPr algn="ctr"/>
            <a:r>
              <a:rPr lang="it-IT" dirty="0" smtClean="0"/>
              <a:t>Hilma af Klint (1862-1944)</a:t>
            </a:r>
            <a:endParaRPr lang="it-IT" dirty="0"/>
          </a:p>
        </p:txBody>
      </p:sp>
      <p:sp>
        <p:nvSpPr>
          <p:cNvPr id="3" name="Segnaposto contenuto 2"/>
          <p:cNvSpPr>
            <a:spLocks noGrp="1"/>
          </p:cNvSpPr>
          <p:nvPr>
            <p:ph idx="1"/>
          </p:nvPr>
        </p:nvSpPr>
        <p:spPr>
          <a:xfrm>
            <a:off x="2226747" y="4596713"/>
            <a:ext cx="8915400" cy="1828800"/>
          </a:xfrm>
        </p:spPr>
        <p:txBody>
          <a:bodyPr/>
          <a:lstStyle/>
          <a:p>
            <a:r>
              <a:rPr lang="en-US" dirty="0" smtClean="0"/>
              <a:t>From the 1986 exhibition </a:t>
            </a:r>
            <a:r>
              <a:rPr lang="en-US" i="1" dirty="0" smtClean="0"/>
              <a:t>The Spiritual in Art </a:t>
            </a:r>
            <a:r>
              <a:rPr lang="en-US" dirty="0" smtClean="0"/>
              <a:t>to the great European displays of 2013 and 2014, Hilma af Klint (above) has been truly rediscovered as a forgotten but important pioneer of abstract art. Professionally trained at Stockholm’s Royal Academy of Fine Arts, she was known for her landscapes and botanical watercolors, but never exhibited her abstract works during her lifetime. They were revealed to the world only in 1986</a:t>
            </a:r>
            <a:endParaRPr lang="en-US" dirty="0"/>
          </a:p>
        </p:txBody>
      </p:sp>
      <p:pic>
        <p:nvPicPr>
          <p:cNvPr id="6146" name="Picture 2" descr="http://www.visitberlin.de/sites/default/files/imagecache/high_l_slideshow_580_237/au_smb_hb_hilmaafklint_portraitimatelier_c_stiftelsen_hilma_af_klints_verk_580x2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1064" y="1571494"/>
            <a:ext cx="6637402" cy="2712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4083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35260" y="498755"/>
            <a:ext cx="8911687" cy="611566"/>
          </a:xfrm>
        </p:spPr>
        <p:txBody>
          <a:bodyPr>
            <a:normAutofit fontScale="90000"/>
          </a:bodyPr>
          <a:lstStyle/>
          <a:p>
            <a:pPr algn="ctr"/>
            <a:r>
              <a:rPr lang="en-US" dirty="0" smtClean="0"/>
              <a:t>Spiritualism and The Five</a:t>
            </a:r>
            <a:endParaRPr lang="en-US" dirty="0"/>
          </a:p>
        </p:txBody>
      </p:sp>
      <p:sp>
        <p:nvSpPr>
          <p:cNvPr id="3" name="Segnaposto contenuto 2"/>
          <p:cNvSpPr>
            <a:spLocks noGrp="1"/>
          </p:cNvSpPr>
          <p:nvPr>
            <p:ph idx="1"/>
          </p:nvPr>
        </p:nvSpPr>
        <p:spPr>
          <a:xfrm>
            <a:off x="2284412" y="4835610"/>
            <a:ext cx="8915400" cy="1565189"/>
          </a:xfrm>
        </p:spPr>
        <p:txBody>
          <a:bodyPr/>
          <a:lstStyle/>
          <a:p>
            <a:r>
              <a:rPr lang="en-US" dirty="0" smtClean="0"/>
              <a:t>Hilma af Klint explored Spiritualism since the 1870s and later became herself a medium. In 1896,with four other women artists, she formed the group De Fem (The Five), which produced automatic paintings – most often simply signed «De Fem» (above) – under the guidance of the spirits Gregor, Clemens, Gidro, Amaliel, Ananda and Esther</a:t>
            </a:r>
            <a:endParaRPr lang="en-US"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l="20612" t="20421" r="21242" b="12312"/>
          <a:stretch/>
        </p:blipFill>
        <p:spPr>
          <a:xfrm>
            <a:off x="3220994" y="1458098"/>
            <a:ext cx="3328087" cy="2885029"/>
          </a:xfrm>
          <a:prstGeom prst="rect">
            <a:avLst/>
          </a:prstGeom>
        </p:spPr>
      </p:pic>
      <p:pic>
        <p:nvPicPr>
          <p:cNvPr id="5" name="Immagine 4"/>
          <p:cNvPicPr>
            <a:picLocks noChangeAspect="1"/>
          </p:cNvPicPr>
          <p:nvPr/>
        </p:nvPicPr>
        <p:blipFill rotWithShape="1">
          <a:blip r:embed="rId3">
            <a:extLst>
              <a:ext uri="{28A0092B-C50C-407E-A947-70E740481C1C}">
                <a14:useLocalDpi xmlns:a14="http://schemas.microsoft.com/office/drawing/2010/main" val="0"/>
              </a:ext>
            </a:extLst>
          </a:blip>
          <a:srcRect l="4516" t="6727" r="4194" b="35495"/>
          <a:stretch/>
        </p:blipFill>
        <p:spPr>
          <a:xfrm>
            <a:off x="6925479" y="1487823"/>
            <a:ext cx="3348396" cy="2825577"/>
          </a:xfrm>
          <a:prstGeom prst="rect">
            <a:avLst/>
          </a:prstGeom>
        </p:spPr>
      </p:pic>
    </p:spTree>
    <p:extLst>
      <p:ext uri="{BB962C8B-B14F-4D97-AF65-F5344CB8AC3E}">
        <p14:creationId xmlns:p14="http://schemas.microsoft.com/office/powerpoint/2010/main" val="20897771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48082" y="404142"/>
            <a:ext cx="8911687" cy="603328"/>
          </a:xfrm>
        </p:spPr>
        <p:txBody>
          <a:bodyPr>
            <a:normAutofit fontScale="90000"/>
          </a:bodyPr>
          <a:lstStyle/>
          <a:p>
            <a:pPr algn="ctr"/>
            <a:r>
              <a:rPr lang="en-US" dirty="0" smtClean="0"/>
              <a:t>Spirit Painting</a:t>
            </a:r>
            <a:endParaRPr lang="en-US" dirty="0"/>
          </a:p>
        </p:txBody>
      </p:sp>
      <p:sp>
        <p:nvSpPr>
          <p:cNvPr id="3" name="Segnaposto contenuto 2"/>
          <p:cNvSpPr>
            <a:spLocks noGrp="1"/>
          </p:cNvSpPr>
          <p:nvPr>
            <p:ph idx="1"/>
          </p:nvPr>
        </p:nvSpPr>
        <p:spPr>
          <a:xfrm>
            <a:off x="2053752" y="5098828"/>
            <a:ext cx="8915400" cy="1383957"/>
          </a:xfrm>
        </p:spPr>
        <p:txBody>
          <a:bodyPr>
            <a:normAutofit lnSpcReduction="10000"/>
          </a:bodyPr>
          <a:lstStyle/>
          <a:p>
            <a:r>
              <a:rPr lang="en-US" dirty="0" smtClean="0"/>
              <a:t>Hilma af Klint did not invent mediumistic painting. As Marco Pasi has noted, it had a long tradition in Spiritualist and Theosophical milieus. It has been studied by Rachel Oberter in her 2007 Yale Ph.D. dissertation, and includes inter alia Georgiana Houghton (1814-1884, left), Anna Mary Howitt-Watts (1824-1884,center), and Ethel Le Rossignol (1873-1970, right)</a:t>
            </a:r>
            <a:endParaRPr lang="en-US" dirty="0"/>
          </a:p>
        </p:txBody>
      </p:sp>
      <p:pic>
        <p:nvPicPr>
          <p:cNvPr id="1026" name="Picture 2" descr="http://www.cesnur.org/2014/lerossignol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9951" y="1287161"/>
            <a:ext cx="2559152" cy="34122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rt7d.be/moderneschilderkunst/images/peintureautomatique.jpg"/>
          <p:cNvPicPr>
            <a:picLocks noChangeAspect="1" noChangeArrowheads="1"/>
          </p:cNvPicPr>
          <p:nvPr/>
        </p:nvPicPr>
        <p:blipFill rotWithShape="1">
          <a:blip r:embed="rId3">
            <a:extLst>
              <a:ext uri="{28A0092B-C50C-407E-A947-70E740481C1C}">
                <a14:useLocalDpi xmlns:a14="http://schemas.microsoft.com/office/drawing/2010/main" val="0"/>
              </a:ext>
            </a:extLst>
          </a:blip>
          <a:srcRect l="1844" t="1244" r="1719" b="1291"/>
          <a:stretch/>
        </p:blipFill>
        <p:spPr bwMode="auto">
          <a:xfrm>
            <a:off x="2320700" y="1308079"/>
            <a:ext cx="2457246" cy="3391286"/>
          </a:xfrm>
          <a:prstGeom prst="rect">
            <a:avLst/>
          </a:prstGeom>
          <a:noFill/>
          <a:extLst>
            <a:ext uri="{909E8E84-426E-40DD-AFC4-6F175D3DCCD1}">
              <a14:hiddenFill xmlns:a14="http://schemas.microsoft.com/office/drawing/2010/main">
                <a:solidFill>
                  <a:srgbClr val="FFFFFF"/>
                </a:solidFill>
              </a14:hiddenFill>
            </a:ext>
          </a:extLst>
        </p:spPr>
      </p:pic>
      <p:pic>
        <p:nvPicPr>
          <p:cNvPr id="4" name="Immagine 3"/>
          <p:cNvPicPr>
            <a:picLocks noChangeAspect="1"/>
          </p:cNvPicPr>
          <p:nvPr/>
        </p:nvPicPr>
        <p:blipFill rotWithShape="1">
          <a:blip r:embed="rId4">
            <a:extLst>
              <a:ext uri="{28A0092B-C50C-407E-A947-70E740481C1C}">
                <a14:useLocalDpi xmlns:a14="http://schemas.microsoft.com/office/drawing/2010/main" val="0"/>
              </a:ext>
            </a:extLst>
          </a:blip>
          <a:srcRect l="2668"/>
          <a:stretch/>
        </p:blipFill>
        <p:spPr>
          <a:xfrm>
            <a:off x="5269496" y="1308079"/>
            <a:ext cx="2254370" cy="3391286"/>
          </a:xfrm>
          <a:prstGeom prst="rect">
            <a:avLst/>
          </a:prstGeom>
        </p:spPr>
      </p:pic>
    </p:spTree>
    <p:extLst>
      <p:ext uri="{BB962C8B-B14F-4D97-AF65-F5344CB8AC3E}">
        <p14:creationId xmlns:p14="http://schemas.microsoft.com/office/powerpoint/2010/main" val="42070857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58612" y="400889"/>
            <a:ext cx="8911687" cy="693944"/>
          </a:xfrm>
        </p:spPr>
        <p:txBody>
          <a:bodyPr/>
          <a:lstStyle/>
          <a:p>
            <a:pPr algn="ctr"/>
            <a:r>
              <a:rPr lang="en-US" i="1" dirty="0" smtClean="0"/>
              <a:t>The Paintings for the Temple</a:t>
            </a:r>
            <a:endParaRPr lang="en-US" i="1" dirty="0"/>
          </a:p>
        </p:txBody>
      </p:sp>
      <p:sp>
        <p:nvSpPr>
          <p:cNvPr id="3" name="Segnaposto contenuto 2"/>
          <p:cNvSpPr>
            <a:spLocks noGrp="1"/>
          </p:cNvSpPr>
          <p:nvPr>
            <p:ph idx="1"/>
          </p:nvPr>
        </p:nvSpPr>
        <p:spPr>
          <a:xfrm>
            <a:off x="2086704" y="5058031"/>
            <a:ext cx="8915400" cy="1227438"/>
          </a:xfrm>
        </p:spPr>
        <p:txBody>
          <a:bodyPr/>
          <a:lstStyle/>
          <a:p>
            <a:r>
              <a:rPr lang="en-US" dirty="0" smtClean="0"/>
              <a:t>In 1905, Hilma af Klint was asked by the spirit Amaliel to produce the </a:t>
            </a:r>
            <a:r>
              <a:rPr lang="en-US" i="1" dirty="0" smtClean="0"/>
              <a:t>Paintings for the Temple</a:t>
            </a:r>
            <a:r>
              <a:rPr lang="en-US" dirty="0" smtClean="0"/>
              <a:t>. She completed the commission only in 1915 with three </a:t>
            </a:r>
            <a:r>
              <a:rPr lang="en-US" i="1" dirty="0" smtClean="0"/>
              <a:t>Altarpieces</a:t>
            </a:r>
            <a:r>
              <a:rPr lang="en-US" dirty="0" smtClean="0"/>
              <a:t> (above), and produced 193 paintings illustrating the origins of the world and the evolution of the soul</a:t>
            </a:r>
            <a:endParaRPr lang="en-US" dirty="0"/>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10068" b="13778"/>
          <a:stretch/>
        </p:blipFill>
        <p:spPr>
          <a:xfrm>
            <a:off x="3484605" y="1346758"/>
            <a:ext cx="5898292" cy="3385208"/>
          </a:xfrm>
          <a:prstGeom prst="rect">
            <a:avLst/>
          </a:prstGeom>
        </p:spPr>
      </p:pic>
    </p:spTree>
    <p:extLst>
      <p:ext uri="{BB962C8B-B14F-4D97-AF65-F5344CB8AC3E}">
        <p14:creationId xmlns:p14="http://schemas.microsoft.com/office/powerpoint/2010/main" val="28665200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72281" y="857906"/>
            <a:ext cx="5276807" cy="644517"/>
          </a:xfrm>
        </p:spPr>
        <p:txBody>
          <a:bodyPr/>
          <a:lstStyle/>
          <a:p>
            <a:pPr algn="ctr"/>
            <a:r>
              <a:rPr lang="it-IT" dirty="0" smtClean="0"/>
              <a:t>Steiner and Besant</a:t>
            </a:r>
            <a:endParaRPr lang="it-IT" dirty="0"/>
          </a:p>
        </p:txBody>
      </p:sp>
      <p:sp>
        <p:nvSpPr>
          <p:cNvPr id="3" name="Segnaposto contenuto 2"/>
          <p:cNvSpPr>
            <a:spLocks noGrp="1"/>
          </p:cNvSpPr>
          <p:nvPr>
            <p:ph idx="1"/>
          </p:nvPr>
        </p:nvSpPr>
        <p:spPr>
          <a:xfrm>
            <a:off x="1194486" y="1795720"/>
            <a:ext cx="5853455" cy="4217773"/>
          </a:xfrm>
        </p:spPr>
        <p:txBody>
          <a:bodyPr>
            <a:normAutofit/>
          </a:bodyPr>
          <a:lstStyle/>
          <a:p>
            <a:r>
              <a:rPr lang="en-US" dirty="0" smtClean="0"/>
              <a:t>While she worked on the huge </a:t>
            </a:r>
            <a:r>
              <a:rPr lang="en-US" i="1" dirty="0" smtClean="0"/>
              <a:t>Ten Largest</a:t>
            </a:r>
            <a:r>
              <a:rPr lang="en-US" dirty="0" smtClean="0"/>
              <a:t>, depicting the spiritual evolution, Hilma af Klint met Rudolf Steiner (1861-1925), at the time still with the Theosophical Society, in 1908. She had been registered as a member of the Adyar Society on May 23, 1904: </a:t>
            </a:r>
          </a:p>
          <a:p>
            <a:pPr marL="0" indent="0">
              <a:buNone/>
            </a:pPr>
            <a:endParaRPr lang="en-US" dirty="0"/>
          </a:p>
          <a:p>
            <a:endParaRPr lang="en-US" dirty="0" smtClean="0"/>
          </a:p>
          <a:p>
            <a:r>
              <a:rPr lang="en-US" dirty="0" smtClean="0"/>
              <a:t>In 1913, she met Annie Besant (1847-1933) at the Stockholm conference of the Theosophical Society, where she remained until 1920, when she joined the Anthroposophical Society and started spending long periods in Dornach</a:t>
            </a:r>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281" y="3616153"/>
            <a:ext cx="4439924" cy="461576"/>
          </a:xfrm>
          <a:prstGeom prst="rect">
            <a:avLst/>
          </a:prstGeom>
        </p:spPr>
      </p:pic>
      <p:pic>
        <p:nvPicPr>
          <p:cNvPr id="2050" name="Picture 2" descr="http://artblart.files.wordpress.com/2013/05/hak104-web.jpg"/>
          <p:cNvPicPr>
            <a:picLocks noChangeAspect="1" noChangeArrowheads="1"/>
          </p:cNvPicPr>
          <p:nvPr/>
        </p:nvPicPr>
        <p:blipFill rotWithShape="1">
          <a:blip r:embed="rId3">
            <a:extLst>
              <a:ext uri="{28A0092B-C50C-407E-A947-70E740481C1C}">
                <a14:useLocalDpi xmlns:a14="http://schemas.microsoft.com/office/drawing/2010/main" val="0"/>
              </a:ext>
            </a:extLst>
          </a:blip>
          <a:srcRect l="3142" t="3254" r="2306" b="1722"/>
          <a:stretch/>
        </p:blipFill>
        <p:spPr bwMode="auto">
          <a:xfrm>
            <a:off x="7381102" y="663705"/>
            <a:ext cx="4172914" cy="5576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1192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403454" y="444844"/>
            <a:ext cx="8911687" cy="675503"/>
          </a:xfrm>
        </p:spPr>
        <p:txBody>
          <a:bodyPr>
            <a:normAutofit/>
          </a:bodyPr>
          <a:lstStyle/>
          <a:p>
            <a:pPr algn="ctr"/>
            <a:r>
              <a:rPr lang="en-US" dirty="0" smtClean="0"/>
              <a:t>An Esoteric View of Religion</a:t>
            </a:r>
            <a:endParaRPr lang="en-US" dirty="0"/>
          </a:p>
        </p:txBody>
      </p:sp>
      <p:sp>
        <p:nvSpPr>
          <p:cNvPr id="3" name="Segnaposto contenuto 2"/>
          <p:cNvSpPr>
            <a:spLocks noGrp="1"/>
          </p:cNvSpPr>
          <p:nvPr>
            <p:ph idx="1"/>
          </p:nvPr>
        </p:nvSpPr>
        <p:spPr>
          <a:xfrm>
            <a:off x="4827108" y="1503584"/>
            <a:ext cx="3303373" cy="4357636"/>
          </a:xfrm>
        </p:spPr>
        <p:txBody>
          <a:bodyPr>
            <a:normAutofit/>
          </a:bodyPr>
          <a:lstStyle/>
          <a:p>
            <a:r>
              <a:rPr lang="en-US" dirty="0" smtClean="0"/>
              <a:t>In 1920, when she was moving to the Anthroposophical Society, Hilma af Klint produced her series on the esoteric interpretation of the great religions (</a:t>
            </a:r>
            <a:r>
              <a:rPr lang="en-US" i="1" dirty="0" smtClean="0"/>
              <a:t>Islam</a:t>
            </a:r>
            <a:r>
              <a:rPr lang="en-US" dirty="0" smtClean="0"/>
              <a:t>, left, and </a:t>
            </a:r>
            <a:r>
              <a:rPr lang="en-US" i="1" dirty="0" smtClean="0"/>
              <a:t>Buddhism</a:t>
            </a:r>
            <a:r>
              <a:rPr lang="en-US" dirty="0" smtClean="0"/>
              <a:t>, right). She died at age eighty-two in 1944, coincidentally the same year when Mondrian, Kandinsky, and Munch also died</a:t>
            </a:r>
          </a:p>
        </p:txBody>
      </p:sp>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l="9639" t="2763" r="2913" b="6547"/>
          <a:stretch/>
        </p:blipFill>
        <p:spPr>
          <a:xfrm>
            <a:off x="1325755" y="1342948"/>
            <a:ext cx="3383690" cy="4678911"/>
          </a:xfrm>
          <a:prstGeom prst="rect">
            <a:avLst/>
          </a:prstGeom>
        </p:spPr>
      </p:pic>
      <p:pic>
        <p:nvPicPr>
          <p:cNvPr id="5" name="Immagine 4"/>
          <p:cNvPicPr>
            <a:picLocks noChangeAspect="1"/>
          </p:cNvPicPr>
          <p:nvPr/>
        </p:nvPicPr>
        <p:blipFill rotWithShape="1">
          <a:blip r:embed="rId3">
            <a:extLst>
              <a:ext uri="{28A0092B-C50C-407E-A947-70E740481C1C}">
                <a14:useLocalDpi xmlns:a14="http://schemas.microsoft.com/office/drawing/2010/main" val="0"/>
              </a:ext>
            </a:extLst>
          </a:blip>
          <a:srcRect l="9960" t="10930" r="12362" b="14956"/>
          <a:stretch/>
        </p:blipFill>
        <p:spPr>
          <a:xfrm>
            <a:off x="8248144" y="1342948"/>
            <a:ext cx="3647294" cy="4639960"/>
          </a:xfrm>
          <a:prstGeom prst="rect">
            <a:avLst/>
          </a:prstGeom>
        </p:spPr>
      </p:pic>
    </p:spTree>
    <p:extLst>
      <p:ext uri="{BB962C8B-B14F-4D97-AF65-F5344CB8AC3E}">
        <p14:creationId xmlns:p14="http://schemas.microsoft.com/office/powerpoint/2010/main" val="21651426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74467" y="772391"/>
            <a:ext cx="8911687" cy="660993"/>
          </a:xfrm>
        </p:spPr>
        <p:txBody>
          <a:bodyPr/>
          <a:lstStyle/>
          <a:p>
            <a:pPr algn="ctr"/>
            <a:r>
              <a:rPr lang="en-US" dirty="0" smtClean="0"/>
              <a:t>The First Abstract Artist?</a:t>
            </a:r>
            <a:endParaRPr lang="en-US" dirty="0"/>
          </a:p>
        </p:txBody>
      </p:sp>
      <p:sp>
        <p:nvSpPr>
          <p:cNvPr id="3" name="Segnaposto contenuto 2"/>
          <p:cNvSpPr>
            <a:spLocks noGrp="1"/>
          </p:cNvSpPr>
          <p:nvPr>
            <p:ph idx="1"/>
          </p:nvPr>
        </p:nvSpPr>
        <p:spPr>
          <a:xfrm>
            <a:off x="6598506" y="1783062"/>
            <a:ext cx="5189838" cy="4003589"/>
          </a:xfrm>
        </p:spPr>
        <p:txBody>
          <a:bodyPr>
            <a:normAutofit/>
          </a:bodyPr>
          <a:lstStyle/>
          <a:p>
            <a:r>
              <a:rPr lang="en-US" dirty="0" smtClean="0"/>
              <a:t>When Hilma af Klint was rediscovered, some hailed her as the first abstract artist, preceding Kandinsky. Clearly, Kandinsky was the first who fully theorized abstraction. Who produced the first modern abstract paintings is perhaps not so important – in this case another member of the Theosophical Society, Italian Futurist Arnaldo Ginanni Corradini, «Ginna» (1890-1982: </a:t>
            </a:r>
            <a:r>
              <a:rPr lang="en-US" i="1" dirty="0" smtClean="0"/>
              <a:t>Neurasthenia</a:t>
            </a:r>
            <a:r>
              <a:rPr lang="en-US" dirty="0" smtClean="0"/>
              <a:t>, 1908, left), </a:t>
            </a:r>
            <a:r>
              <a:rPr lang="it-IT" dirty="0" smtClean="0"/>
              <a:t>and </a:t>
            </a:r>
            <a:r>
              <a:rPr lang="en-US" dirty="0" smtClean="0"/>
              <a:t>Čiurlionis may also have their claims –, while the influence of Theosophical ideas on the road leading to abstraction remains worth noticing</a:t>
            </a:r>
            <a:endParaRPr lang="it-IT" dirty="0"/>
          </a:p>
        </p:txBody>
      </p:sp>
      <p:pic>
        <p:nvPicPr>
          <p:cNvPr id="5" name="Picture 2" descr="http://www.ginnacorra.it/ginna/img/nevrasten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198" y="1985579"/>
            <a:ext cx="5095297" cy="3598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5528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8911687" cy="662430"/>
          </a:xfrm>
        </p:spPr>
        <p:txBody>
          <a:bodyPr/>
          <a:lstStyle/>
          <a:p>
            <a:pPr algn="ctr"/>
            <a:r>
              <a:rPr lang="it-IT" dirty="0" smtClean="0"/>
              <a:t>Ilona Harima (1911-1986)</a:t>
            </a:r>
            <a:endParaRPr lang="it-IT" dirty="0"/>
          </a:p>
        </p:txBody>
      </p:sp>
      <p:sp>
        <p:nvSpPr>
          <p:cNvPr id="3" name="Segnaposto contenuto 2"/>
          <p:cNvSpPr>
            <a:spLocks noGrp="1"/>
          </p:cNvSpPr>
          <p:nvPr>
            <p:ph idx="1"/>
          </p:nvPr>
        </p:nvSpPr>
        <p:spPr>
          <a:xfrm>
            <a:off x="6315740" y="1963479"/>
            <a:ext cx="5188871" cy="3777622"/>
          </a:xfrm>
        </p:spPr>
        <p:txBody>
          <a:bodyPr>
            <a:normAutofit lnSpcReduction="10000"/>
          </a:bodyPr>
          <a:lstStyle/>
          <a:p>
            <a:r>
              <a:rPr lang="en-US" dirty="0" smtClean="0"/>
              <a:t>In 2001, an exhibition at the Ateneum Art Museum in Helsinki «rediscovered» also the Finnish artist Ilona Harima (1911-1986)</a:t>
            </a:r>
          </a:p>
          <a:p>
            <a:r>
              <a:rPr lang="en-US" dirty="0" smtClean="0"/>
              <a:t>The daughter of the prominent Ostrobothnian businessman Samuli Hohenthal (1879-1962), who legally changed his last name into Harima in 1936, Ilona never completed her formal training at Helsinki’s Central School of Applied Arts and abandoned a promising career in advertising in order to devote herself to the study of esotericism and Eastern religions, and to a very personal style of painting</a:t>
            </a:r>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129" y="1739084"/>
            <a:ext cx="2893412" cy="4344193"/>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97598" y="561944"/>
            <a:ext cx="8911687" cy="657257"/>
          </a:xfrm>
        </p:spPr>
        <p:txBody>
          <a:bodyPr/>
          <a:lstStyle/>
          <a:p>
            <a:pPr algn="ctr"/>
            <a:r>
              <a:rPr lang="en-US" dirty="0" smtClean="0"/>
              <a:t>Theosophy and Freemasonry</a:t>
            </a:r>
            <a:endParaRPr lang="en-US" dirty="0"/>
          </a:p>
        </p:txBody>
      </p:sp>
      <p:sp>
        <p:nvSpPr>
          <p:cNvPr id="3" name="Segnaposto contenuto 2"/>
          <p:cNvSpPr>
            <a:spLocks noGrp="1"/>
          </p:cNvSpPr>
          <p:nvPr>
            <p:ph idx="1"/>
          </p:nvPr>
        </p:nvSpPr>
        <p:spPr>
          <a:xfrm>
            <a:off x="1441623" y="1954439"/>
            <a:ext cx="5357660" cy="3873796"/>
          </a:xfrm>
        </p:spPr>
        <p:txBody>
          <a:bodyPr>
            <a:normAutofit/>
          </a:bodyPr>
          <a:lstStyle/>
          <a:p>
            <a:r>
              <a:rPr lang="en-US" dirty="0" smtClean="0"/>
              <a:t>Ilona joined the Theosophical Society in 1936 and met there her future husband, an architect. She became so absorbed by the Society’s activity and Eastern religions that she could only explain it with the idea that she had already encountered these doctrines in a previous life</a:t>
            </a:r>
          </a:p>
          <a:p>
            <a:r>
              <a:rPr lang="en-US" dirty="0" smtClean="0"/>
              <a:t>She also joined the lodge Viisikanta («Pentagram»: still existing today) of the mixed Freemasonry Le Droit Humain, which had strict connections with Theosophy, and became an active and enthusiastic Freemason</a:t>
            </a:r>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8065" y="1460645"/>
            <a:ext cx="4071293" cy="4861384"/>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58978" y="486403"/>
            <a:ext cx="4326859" cy="611566"/>
          </a:xfrm>
        </p:spPr>
        <p:txBody>
          <a:bodyPr>
            <a:normAutofit fontScale="90000"/>
          </a:bodyPr>
          <a:lstStyle/>
          <a:p>
            <a:pPr algn="ctr"/>
            <a:r>
              <a:rPr lang="en-US" dirty="0" smtClean="0"/>
              <a:t>A Passion for the East</a:t>
            </a:r>
            <a:endParaRPr lang="en-US" dirty="0"/>
          </a:p>
        </p:txBody>
      </p:sp>
      <p:sp>
        <p:nvSpPr>
          <p:cNvPr id="3" name="Segnaposto contenuto 2"/>
          <p:cNvSpPr>
            <a:spLocks noGrp="1"/>
          </p:cNvSpPr>
          <p:nvPr>
            <p:ph idx="1"/>
          </p:nvPr>
        </p:nvSpPr>
        <p:spPr>
          <a:xfrm>
            <a:off x="1515762" y="5176930"/>
            <a:ext cx="10379676" cy="1441622"/>
          </a:xfrm>
        </p:spPr>
        <p:txBody>
          <a:bodyPr>
            <a:normAutofit lnSpcReduction="10000"/>
          </a:bodyPr>
          <a:lstStyle/>
          <a:p>
            <a:r>
              <a:rPr lang="en-US" dirty="0" smtClean="0"/>
              <a:t>In 1934, Hilma af Klint became aware of Ilona Harima’s activities, praised her work, and wrote to her suggesting that she should study Steiner and join the Anthroposophical Society. Ilona, however, remained loyal to the spirituality oriented towards the East of the Theosophical Society, and constantly returned to Buddhist and Hindu themes (</a:t>
            </a:r>
            <a:r>
              <a:rPr lang="en-US" i="1" dirty="0" smtClean="0"/>
              <a:t>Krishna and Rada </a:t>
            </a:r>
            <a:r>
              <a:rPr lang="en-US" dirty="0" smtClean="0"/>
              <a:t>1953, left; </a:t>
            </a:r>
            <a:r>
              <a:rPr lang="en-US" i="1" dirty="0" smtClean="0"/>
              <a:t>Buddha and Two Bodhisattvas</a:t>
            </a:r>
            <a:r>
              <a:rPr lang="en-US" dirty="0" smtClean="0"/>
              <a:t>, ca. 1950, right) </a:t>
            </a:r>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9217" y="1374175"/>
            <a:ext cx="4566383" cy="3520646"/>
          </a:xfrm>
          <a:prstGeom prst="rect">
            <a:avLst/>
          </a:prstGeom>
        </p:spPr>
      </p:pic>
      <p:pic>
        <p:nvPicPr>
          <p:cNvPr id="5" name="Immagine 4"/>
          <p:cNvPicPr>
            <a:picLocks noChangeAspect="1"/>
          </p:cNvPicPr>
          <p:nvPr/>
        </p:nvPicPr>
        <p:blipFill>
          <a:blip r:embed="rId3"/>
          <a:stretch>
            <a:fillRect/>
          </a:stretch>
        </p:blipFill>
        <p:spPr>
          <a:xfrm>
            <a:off x="7521146" y="486403"/>
            <a:ext cx="3662877" cy="4408418"/>
          </a:xfrm>
          <a:prstGeom prst="rect">
            <a:avLst/>
          </a:prstGeom>
        </p:spPr>
      </p:pic>
    </p:spTree>
    <p:extLst>
      <p:ext uri="{BB962C8B-B14F-4D97-AF65-F5344CB8AC3E}">
        <p14:creationId xmlns:p14="http://schemas.microsoft.com/office/powerpoint/2010/main" val="33799301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676764" y="1653838"/>
            <a:ext cx="4560115" cy="743371"/>
          </a:xfrm>
        </p:spPr>
        <p:txBody>
          <a:bodyPr/>
          <a:lstStyle/>
          <a:p>
            <a:pPr algn="ctr"/>
            <a:r>
              <a:rPr lang="en-US" i="1" dirty="0" smtClean="0"/>
              <a:t>Reverie</a:t>
            </a:r>
            <a:r>
              <a:rPr lang="it-IT" i="1" dirty="0" smtClean="0"/>
              <a:t> </a:t>
            </a:r>
            <a:r>
              <a:rPr lang="it-IT" dirty="0" smtClean="0"/>
              <a:t>(1932)</a:t>
            </a:r>
            <a:endParaRPr lang="it-IT" i="1" dirty="0"/>
          </a:p>
        </p:txBody>
      </p:sp>
      <p:sp>
        <p:nvSpPr>
          <p:cNvPr id="3" name="Segnaposto contenuto 2"/>
          <p:cNvSpPr>
            <a:spLocks noGrp="1"/>
          </p:cNvSpPr>
          <p:nvPr>
            <p:ph idx="1"/>
          </p:nvPr>
        </p:nvSpPr>
        <p:spPr>
          <a:xfrm>
            <a:off x="6392560" y="2685536"/>
            <a:ext cx="5128525" cy="1977080"/>
          </a:xfrm>
        </p:spPr>
        <p:txBody>
          <a:bodyPr>
            <a:normAutofit/>
          </a:bodyPr>
          <a:lstStyle/>
          <a:p>
            <a:r>
              <a:rPr lang="en-US" dirty="0" smtClean="0"/>
              <a:t>Although the East was never far away, many paintings by Ilona Harima put together symbols derived from different religious and esoteric traditions, emphasizing the truly Theosophical idea that all religions ultimately converge</a:t>
            </a:r>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9550" y="609599"/>
            <a:ext cx="4234670" cy="5560541"/>
          </a:xfrm>
          <a:prstGeom prst="rect">
            <a:avLst/>
          </a:prstGeom>
        </p:spPr>
      </p:pic>
    </p:spTree>
    <p:extLst>
      <p:ext uri="{BB962C8B-B14F-4D97-AF65-F5344CB8AC3E}">
        <p14:creationId xmlns:p14="http://schemas.microsoft.com/office/powerpoint/2010/main" val="3833380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84386" y="344023"/>
            <a:ext cx="8703747" cy="626830"/>
          </a:xfrm>
        </p:spPr>
        <p:txBody>
          <a:bodyPr>
            <a:normAutofit fontScale="90000"/>
          </a:bodyPr>
          <a:lstStyle/>
          <a:p>
            <a:pPr algn="ctr"/>
            <a:r>
              <a:rPr lang="en-US" i="1" dirty="0" smtClean="0"/>
              <a:t>Enlightened </a:t>
            </a:r>
            <a:r>
              <a:rPr lang="en-US" dirty="0" smtClean="0"/>
              <a:t>(1939)</a:t>
            </a:r>
            <a:endParaRPr lang="en-US" i="1" dirty="0"/>
          </a:p>
        </p:txBody>
      </p:sp>
      <p:sp>
        <p:nvSpPr>
          <p:cNvPr id="3" name="Segnaposto contenuto 2"/>
          <p:cNvSpPr>
            <a:spLocks noGrp="1"/>
          </p:cNvSpPr>
          <p:nvPr>
            <p:ph idx="1"/>
          </p:nvPr>
        </p:nvSpPr>
        <p:spPr>
          <a:xfrm>
            <a:off x="1688757" y="5607471"/>
            <a:ext cx="10330249" cy="856736"/>
          </a:xfrm>
        </p:spPr>
        <p:txBody>
          <a:bodyPr>
            <a:normAutofit lnSpcReduction="10000"/>
          </a:bodyPr>
          <a:lstStyle/>
          <a:p>
            <a:r>
              <a:rPr lang="en-US" dirty="0" smtClean="0"/>
              <a:t>In one of Ilona Harima’s most famous paintings, a melancholic girl presents to the Masters a dying bird (the imperfect soul). On the upper right, the bird – the enlightened soul – is alive and well, and ready to fly</a:t>
            </a:r>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6961" y="1070084"/>
            <a:ext cx="5603011" cy="4369383"/>
          </a:xfrm>
          <a:prstGeom prst="rect">
            <a:avLst/>
          </a:prstGeom>
        </p:spPr>
      </p:pic>
    </p:spTree>
    <p:extLst>
      <p:ext uri="{BB962C8B-B14F-4D97-AF65-F5344CB8AC3E}">
        <p14:creationId xmlns:p14="http://schemas.microsoft.com/office/powerpoint/2010/main" val="9467432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44874" y="1949848"/>
            <a:ext cx="5024082" cy="718658"/>
          </a:xfrm>
        </p:spPr>
        <p:txBody>
          <a:bodyPr/>
          <a:lstStyle/>
          <a:p>
            <a:pPr algn="ctr"/>
            <a:r>
              <a:rPr lang="en-US" i="1" dirty="0" smtClean="0"/>
              <a:t>Northern Road </a:t>
            </a:r>
            <a:r>
              <a:rPr lang="en-US" dirty="0" smtClean="0"/>
              <a:t>(1948)</a:t>
            </a:r>
            <a:endParaRPr lang="en-US" i="1" dirty="0"/>
          </a:p>
        </p:txBody>
      </p:sp>
      <p:sp>
        <p:nvSpPr>
          <p:cNvPr id="3" name="Segnaposto contenuto 2"/>
          <p:cNvSpPr>
            <a:spLocks noGrp="1"/>
          </p:cNvSpPr>
          <p:nvPr>
            <p:ph idx="1"/>
          </p:nvPr>
        </p:nvSpPr>
        <p:spPr>
          <a:xfrm>
            <a:off x="1556951" y="3023287"/>
            <a:ext cx="5024082" cy="1952368"/>
          </a:xfrm>
        </p:spPr>
        <p:txBody>
          <a:bodyPr>
            <a:normAutofit/>
          </a:bodyPr>
          <a:lstStyle/>
          <a:p>
            <a:r>
              <a:rPr lang="en-US" dirty="0" smtClean="0"/>
              <a:t>A Master (depicted here as Lord Krishna) raises a human soul to awareness, and crowns her with a garland. The enlightened soul deposes its heavier material substance, as she no longer needs it </a:t>
            </a:r>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0442" y="319009"/>
            <a:ext cx="4100977" cy="6188883"/>
          </a:xfrm>
          <a:prstGeom prst="rect">
            <a:avLst/>
          </a:prstGeom>
        </p:spPr>
      </p:pic>
    </p:spTree>
    <p:extLst>
      <p:ext uri="{BB962C8B-B14F-4D97-AF65-F5344CB8AC3E}">
        <p14:creationId xmlns:p14="http://schemas.microsoft.com/office/powerpoint/2010/main" val="37681288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19219" y="517020"/>
            <a:ext cx="5700584" cy="693945"/>
          </a:xfrm>
        </p:spPr>
        <p:txBody>
          <a:bodyPr/>
          <a:lstStyle/>
          <a:p>
            <a:pPr algn="ctr"/>
            <a:r>
              <a:rPr lang="en-US" dirty="0" smtClean="0"/>
              <a:t>A Theosophical Circle</a:t>
            </a:r>
            <a:endParaRPr lang="en-US" dirty="0"/>
          </a:p>
        </p:txBody>
      </p:sp>
      <p:sp>
        <p:nvSpPr>
          <p:cNvPr id="3" name="Segnaposto contenuto 2"/>
          <p:cNvSpPr>
            <a:spLocks noGrp="1"/>
          </p:cNvSpPr>
          <p:nvPr>
            <p:ph idx="1"/>
          </p:nvPr>
        </p:nvSpPr>
        <p:spPr>
          <a:xfrm>
            <a:off x="6022803" y="1950418"/>
            <a:ext cx="5041557" cy="3888260"/>
          </a:xfrm>
        </p:spPr>
        <p:txBody>
          <a:bodyPr>
            <a:normAutofit/>
          </a:bodyPr>
          <a:lstStyle/>
          <a:p>
            <a:r>
              <a:rPr lang="en-US" dirty="0" smtClean="0"/>
              <a:t>Ilona Harima, who was independently wealthy and did not need to sell, rarely exhibited during her lifetime. But she was not isolated, and felt part of a larger circle of Finnish artists interested in Theosophy and esotericism</a:t>
            </a:r>
          </a:p>
          <a:p>
            <a:r>
              <a:rPr lang="en-US" dirty="0" smtClean="0"/>
              <a:t>Many of them followed Pekka Ervast (1875-1934, left), the founder of the Theosophical Society in Finland (who in 1920 seceded from it and founded the independent Rosy Cross Association), in its standard interpretation of the </a:t>
            </a:r>
            <a:r>
              <a:rPr lang="en-US" i="1" dirty="0" smtClean="0"/>
              <a:t>Kalevala </a:t>
            </a:r>
            <a:r>
              <a:rPr lang="en-US" dirty="0" smtClean="0"/>
              <a:t>through Blavatskyan lenses</a:t>
            </a:r>
            <a:endParaRPr lang="en-US" dirty="0"/>
          </a:p>
        </p:txBody>
      </p:sp>
      <p:pic>
        <p:nvPicPr>
          <p:cNvPr id="4" name="Picture 2" descr="http://api.ning.com/files/1Sf**MukX4yUopOf4jyWRLqKK5l0wHa0W7GUPhWiENuPzR9zG32fsHJ-jo0MD*Nf1LYk1q-tWWvffIKQ-FOeBv-ia*P6pxbd/PE1910luvullapien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8270" y="1411979"/>
            <a:ext cx="3649190" cy="4965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7840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169574" y="546167"/>
            <a:ext cx="5700584" cy="693945"/>
          </a:xfrm>
        </p:spPr>
        <p:txBody>
          <a:bodyPr/>
          <a:lstStyle/>
          <a:p>
            <a:pPr algn="ctr"/>
            <a:r>
              <a:rPr lang="en-US" dirty="0" smtClean="0"/>
              <a:t>A Continuing Tradition</a:t>
            </a:r>
            <a:endParaRPr lang="en-US" dirty="0"/>
          </a:p>
        </p:txBody>
      </p:sp>
      <p:sp>
        <p:nvSpPr>
          <p:cNvPr id="3" name="Segnaposto contenuto 2"/>
          <p:cNvSpPr>
            <a:spLocks noGrp="1"/>
          </p:cNvSpPr>
          <p:nvPr>
            <p:ph idx="1"/>
          </p:nvPr>
        </p:nvSpPr>
        <p:spPr>
          <a:xfrm>
            <a:off x="4291811" y="1453976"/>
            <a:ext cx="5041557" cy="2001795"/>
          </a:xfrm>
        </p:spPr>
        <p:txBody>
          <a:bodyPr>
            <a:normAutofit fontScale="92500"/>
          </a:bodyPr>
          <a:lstStyle/>
          <a:p>
            <a:r>
              <a:rPr lang="en-US" dirty="0" smtClean="0"/>
              <a:t>Artists in this tradition included Expressionist painter Eemu Myntti (1890-1943: </a:t>
            </a:r>
            <a:r>
              <a:rPr lang="en-US" i="1" dirty="0" smtClean="0"/>
              <a:t>The Swan Madonna</a:t>
            </a:r>
            <a:r>
              <a:rPr lang="en-US" dirty="0" smtClean="0"/>
              <a:t>, left) and sculptor Eemil Halonen (1875-1950: </a:t>
            </a:r>
            <a:r>
              <a:rPr lang="en-US" i="1" dirty="0" smtClean="0"/>
              <a:t>Marjatta</a:t>
            </a:r>
            <a:r>
              <a:rPr lang="en-US" dirty="0" smtClean="0"/>
              <a:t>, 1916, bottom), followed in a later generation by sculptor Heikki Virolainen (1936-2004: Kalevala’s </a:t>
            </a:r>
            <a:r>
              <a:rPr lang="it-IT" i="1" dirty="0" smtClean="0"/>
              <a:t>Väinämöinen</a:t>
            </a:r>
            <a:r>
              <a:rPr lang="it-IT" dirty="0" smtClean="0"/>
              <a:t>, 1968, </a:t>
            </a:r>
            <a:r>
              <a:rPr lang="en-US" dirty="0" smtClean="0"/>
              <a:t>right)</a:t>
            </a:r>
            <a:endParaRPr lang="en-US" dirty="0"/>
          </a:p>
        </p:txBody>
      </p:sp>
      <p:pic>
        <p:nvPicPr>
          <p:cNvPr id="2050" name="Picture 2" descr="http://4.bp.blogspot.com/-1DDiirGQco0/TqqokDbbVcI/AAAAAAAARX0/jsjaL-OOZP8/s1600/Virolaisen++V%25C3%25A4in%25C3%25A4m%25C3%25B6in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2108" y="0"/>
            <a:ext cx="2434347" cy="66808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3.bp.blogspot.com/-_9-SyaFOR3M/TgGl69-gNnI/AAAAAAAAFYo/GTMLdjB2FiU/s1600/joutsenmadon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05" y="1548713"/>
            <a:ext cx="3057182" cy="443690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kalevalataidettakouluille.ateneum.fi/images/marjatta/halonen-is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8658" y="3669635"/>
            <a:ext cx="4874710" cy="246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9113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74152" y="698249"/>
            <a:ext cx="8911687" cy="660993"/>
          </a:xfrm>
        </p:spPr>
        <p:txBody>
          <a:bodyPr/>
          <a:lstStyle/>
          <a:p>
            <a:pPr algn="ctr"/>
            <a:r>
              <a:rPr lang="it-IT" dirty="0"/>
              <a:t>Einar </a:t>
            </a:r>
            <a:r>
              <a:rPr lang="it-IT" dirty="0" smtClean="0"/>
              <a:t>Jónsson (1874-1954)</a:t>
            </a:r>
            <a:endParaRPr lang="it-IT" dirty="0"/>
          </a:p>
        </p:txBody>
      </p:sp>
      <p:sp>
        <p:nvSpPr>
          <p:cNvPr id="3" name="Segnaposto contenuto 2"/>
          <p:cNvSpPr>
            <a:spLocks noGrp="1"/>
          </p:cNvSpPr>
          <p:nvPr>
            <p:ph idx="1"/>
          </p:nvPr>
        </p:nvSpPr>
        <p:spPr>
          <a:xfrm>
            <a:off x="5362833" y="2206894"/>
            <a:ext cx="5923006" cy="3365677"/>
          </a:xfrm>
        </p:spPr>
        <p:txBody>
          <a:bodyPr>
            <a:normAutofit/>
          </a:bodyPr>
          <a:lstStyle/>
          <a:p>
            <a:r>
              <a:rPr lang="en-US" dirty="0" smtClean="0"/>
              <a:t>In the early 20</a:t>
            </a:r>
            <a:r>
              <a:rPr lang="en-US" baseline="30000" dirty="0" smtClean="0"/>
              <a:t>th</a:t>
            </a:r>
            <a:r>
              <a:rPr lang="en-US" dirty="0" smtClean="0"/>
              <a:t> century, Theosophy had more adherents per capita in Iceland than in any other nation of the world (Swatos and Gissurarson, </a:t>
            </a:r>
            <a:r>
              <a:rPr lang="en-US" i="1" dirty="0" smtClean="0"/>
              <a:t>Icelandic Spiritualism </a:t>
            </a:r>
            <a:r>
              <a:rPr lang="en-US" dirty="0" smtClean="0"/>
              <a:t>[1997], 192), and Spiritualism was also widespread</a:t>
            </a:r>
          </a:p>
          <a:p>
            <a:r>
              <a:rPr lang="en-US" dirty="0" smtClean="0"/>
              <a:t>This affected the artistic community, including Iceland’s national sculptor Einar Jónsson (left). He was a child prodigy, and the Icelandic Parliament itself financed his artistic training in Copenhagen and Rome</a:t>
            </a:r>
            <a:endParaRPr lang="en-US" dirty="0"/>
          </a:p>
        </p:txBody>
      </p:sp>
      <p:pic>
        <p:nvPicPr>
          <p:cNvPr id="3078" name="Picture 6" descr="http://www.lej.is/uploads/images/Ferill/EinarVinst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417" y="1692353"/>
            <a:ext cx="2984093" cy="4394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0253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16276" y="681775"/>
            <a:ext cx="8911687" cy="660993"/>
          </a:xfrm>
        </p:spPr>
        <p:txBody>
          <a:bodyPr>
            <a:normAutofit/>
          </a:bodyPr>
          <a:lstStyle/>
          <a:p>
            <a:pPr algn="ctr"/>
            <a:r>
              <a:rPr lang="it-IT" dirty="0" smtClean="0"/>
              <a:t>Þorfinnr Karlsefni</a:t>
            </a:r>
            <a:endParaRPr lang="it-IT" dirty="0"/>
          </a:p>
        </p:txBody>
      </p:sp>
      <p:sp>
        <p:nvSpPr>
          <p:cNvPr id="3" name="Segnaposto contenuto 2"/>
          <p:cNvSpPr>
            <a:spLocks noGrp="1"/>
          </p:cNvSpPr>
          <p:nvPr>
            <p:ph idx="1"/>
          </p:nvPr>
        </p:nvSpPr>
        <p:spPr>
          <a:xfrm>
            <a:off x="2332653" y="2352607"/>
            <a:ext cx="4617262" cy="3329736"/>
          </a:xfrm>
        </p:spPr>
        <p:txBody>
          <a:bodyPr>
            <a:normAutofit/>
          </a:bodyPr>
          <a:lstStyle/>
          <a:p>
            <a:r>
              <a:rPr lang="en-US" dirty="0" smtClean="0"/>
              <a:t>In 1914, Einar was selected to sculpt the statue of 11</a:t>
            </a:r>
            <a:r>
              <a:rPr lang="en-US" baseline="30000" dirty="0" smtClean="0"/>
              <a:t>th</a:t>
            </a:r>
            <a:r>
              <a:rPr lang="en-US" dirty="0" smtClean="0"/>
              <a:t> century Icelandic explorer of America </a:t>
            </a:r>
            <a:r>
              <a:rPr lang="it-IT" dirty="0" smtClean="0"/>
              <a:t>Þorfinnr</a:t>
            </a:r>
            <a:r>
              <a:rPr lang="en-US" dirty="0"/>
              <a:t> </a:t>
            </a:r>
            <a:r>
              <a:rPr lang="en-US" dirty="0" smtClean="0"/>
              <a:t>Karlsefni to be placed in Philadelphia (right)</a:t>
            </a:r>
          </a:p>
          <a:p>
            <a:r>
              <a:rPr lang="en-US" dirty="0" smtClean="0"/>
              <a:t>Karlsefni allegedly created the first European settlement in North America, and the statue offered to Einar the opportunity to celebrate Iceland as «the home of the Goddess of northern lights», as the statue’s inscription recites</a:t>
            </a:r>
            <a:endParaRPr lang="en-US" dirty="0"/>
          </a:p>
        </p:txBody>
      </p:sp>
      <p:pic>
        <p:nvPicPr>
          <p:cNvPr id="3076" name="Picture 4" descr="http://upload.wikimedia.org/wikipedia/commons/thumb/3/38/Thorfinn_Karlsefni_1918.jpg/640px-Thorfinn_Karlsefni_19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9681" y="1593502"/>
            <a:ext cx="3478962" cy="4636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4216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09501" y="1192522"/>
            <a:ext cx="5812266" cy="735133"/>
          </a:xfrm>
        </p:spPr>
        <p:txBody>
          <a:bodyPr/>
          <a:lstStyle/>
          <a:p>
            <a:pPr algn="ctr"/>
            <a:r>
              <a:rPr lang="en-US" dirty="0" smtClean="0"/>
              <a:t>Einar and Theosophy</a:t>
            </a:r>
            <a:endParaRPr lang="en-US" dirty="0"/>
          </a:p>
        </p:txBody>
      </p:sp>
      <p:sp>
        <p:nvSpPr>
          <p:cNvPr id="3" name="Segnaposto contenuto 2"/>
          <p:cNvSpPr>
            <a:spLocks noGrp="1"/>
          </p:cNvSpPr>
          <p:nvPr>
            <p:ph idx="1"/>
          </p:nvPr>
        </p:nvSpPr>
        <p:spPr>
          <a:xfrm>
            <a:off x="6326658" y="2133600"/>
            <a:ext cx="5177953" cy="3575222"/>
          </a:xfrm>
        </p:spPr>
        <p:txBody>
          <a:bodyPr/>
          <a:lstStyle/>
          <a:p>
            <a:r>
              <a:rPr lang="en-US" dirty="0"/>
              <a:t>«Einar developed contact with Theosophy around 1910 and the theories and ideas of Theosophy became the foundation for the main body of his work from that point on» (from the presentation of The Einar Jónsson Museum, </a:t>
            </a:r>
            <a:r>
              <a:rPr lang="it-IT" dirty="0"/>
              <a:t>Reykjavík). </a:t>
            </a:r>
          </a:p>
          <a:p>
            <a:r>
              <a:rPr lang="en-US" dirty="0" smtClean="0"/>
              <a:t>He also read Swedenborg and later had several meetings with Martinus (Thomsen, 1890-1981), the founder of the Danish esoteric movement Martinus Institute</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1522" y="838295"/>
            <a:ext cx="4039722" cy="5295976"/>
          </a:xfrm>
          <a:prstGeom prst="rect">
            <a:avLst/>
          </a:prstGeom>
        </p:spPr>
      </p:pic>
    </p:spTree>
    <p:extLst>
      <p:ext uri="{BB962C8B-B14F-4D97-AF65-F5344CB8AC3E}">
        <p14:creationId xmlns:p14="http://schemas.microsoft.com/office/powerpoint/2010/main" val="32191226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02309" y="747678"/>
            <a:ext cx="8911687" cy="710420"/>
          </a:xfrm>
        </p:spPr>
        <p:txBody>
          <a:bodyPr/>
          <a:lstStyle/>
          <a:p>
            <a:pPr algn="ctr"/>
            <a:r>
              <a:rPr lang="en-US" i="1" dirty="0" smtClean="0"/>
              <a:t>The Spell Broken</a:t>
            </a:r>
            <a:endParaRPr lang="en-US" i="1" dirty="0"/>
          </a:p>
        </p:txBody>
      </p:sp>
      <p:sp>
        <p:nvSpPr>
          <p:cNvPr id="3" name="Segnaposto contenuto 2"/>
          <p:cNvSpPr>
            <a:spLocks noGrp="1"/>
          </p:cNvSpPr>
          <p:nvPr>
            <p:ph idx="1"/>
          </p:nvPr>
        </p:nvSpPr>
        <p:spPr>
          <a:xfrm>
            <a:off x="1145059" y="2000636"/>
            <a:ext cx="4563764" cy="3526953"/>
          </a:xfrm>
        </p:spPr>
        <p:txBody>
          <a:bodyPr>
            <a:normAutofit/>
          </a:bodyPr>
          <a:lstStyle/>
          <a:p>
            <a:r>
              <a:rPr lang="en-US" dirty="0" smtClean="0"/>
              <a:t>Einar deepened his esoteric interests after his return to Iceland in 1920, where he remained until his death in 1954. Reykjavík hosts several statues by Einar. He worked for 11 years, from 1916 to 1927, to complete </a:t>
            </a:r>
            <a:r>
              <a:rPr lang="en-US" i="1" dirty="0" smtClean="0"/>
              <a:t>The Spell Broken</a:t>
            </a:r>
            <a:r>
              <a:rPr lang="en-US" dirty="0" smtClean="0"/>
              <a:t>. It represents St George and the dragon, but he interpreted the story through Besant’s reading: by slaying the dragon of lust and bad karma the initiate achieves true enlightenment</a:t>
            </a:r>
            <a:endParaRPr lang="en-US" dirty="0"/>
          </a:p>
        </p:txBody>
      </p:sp>
      <p:pic>
        <p:nvPicPr>
          <p:cNvPr id="2052" name="Picture 4" descr="https://c1.staticflickr.com/7/6123/6034577067_9dc7f86e9e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3947" y="1812323"/>
            <a:ext cx="5850795" cy="3903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0315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282249" y="1900974"/>
            <a:ext cx="4378882" cy="578615"/>
          </a:xfrm>
        </p:spPr>
        <p:txBody>
          <a:bodyPr>
            <a:normAutofit fontScale="90000"/>
          </a:bodyPr>
          <a:lstStyle/>
          <a:p>
            <a:pPr algn="ctr"/>
            <a:r>
              <a:rPr lang="it-IT" i="1" dirty="0" smtClean="0"/>
              <a:t>The Birth of </a:t>
            </a:r>
            <a:r>
              <a:rPr lang="en-US" i="1" dirty="0" smtClean="0"/>
              <a:t>Psyche</a:t>
            </a:r>
            <a:endParaRPr lang="en-US" i="1" dirty="0"/>
          </a:p>
        </p:txBody>
      </p:sp>
      <p:sp>
        <p:nvSpPr>
          <p:cNvPr id="3" name="Segnaposto contenuto 2"/>
          <p:cNvSpPr>
            <a:spLocks noGrp="1"/>
          </p:cNvSpPr>
          <p:nvPr>
            <p:ph idx="1"/>
          </p:nvPr>
        </p:nvSpPr>
        <p:spPr>
          <a:xfrm>
            <a:off x="7162800" y="2691713"/>
            <a:ext cx="4617780" cy="2778211"/>
          </a:xfrm>
        </p:spPr>
        <p:txBody>
          <a:bodyPr/>
          <a:lstStyle/>
          <a:p>
            <a:r>
              <a:rPr lang="it-IT" dirty="0" smtClean="0"/>
              <a:t>In </a:t>
            </a:r>
            <a:r>
              <a:rPr lang="it-IT" i="1" dirty="0" smtClean="0"/>
              <a:t>The Birth of </a:t>
            </a:r>
            <a:r>
              <a:rPr lang="en-US" i="1" dirty="0" smtClean="0"/>
              <a:t>Psyche</a:t>
            </a:r>
            <a:r>
              <a:rPr lang="it-IT" i="1" dirty="0" smtClean="0"/>
              <a:t> </a:t>
            </a:r>
            <a:r>
              <a:rPr lang="it-IT" dirty="0" smtClean="0"/>
              <a:t>(1915-1918) </a:t>
            </a:r>
            <a:r>
              <a:rPr lang="en-US" dirty="0" smtClean="0"/>
              <a:t>Einar, by his own account, tried to represent </a:t>
            </a:r>
            <a:r>
              <a:rPr lang="it-IT" dirty="0" smtClean="0"/>
              <a:t>«</a:t>
            </a:r>
            <a:r>
              <a:rPr lang="en-US" dirty="0" smtClean="0"/>
              <a:t>the </a:t>
            </a:r>
            <a:r>
              <a:rPr lang="en-US" dirty="0"/>
              <a:t>birth of the material as housing for the spirit and its development towards exalted worlds, the birth of the spirit into the </a:t>
            </a:r>
            <a:r>
              <a:rPr lang="en-US" dirty="0" smtClean="0"/>
              <a:t>material»</a:t>
            </a:r>
            <a:endParaRPr lang="it-IT" dirty="0"/>
          </a:p>
        </p:txBody>
      </p:sp>
      <p:pic>
        <p:nvPicPr>
          <p:cNvPr id="4" name="Immagine 3"/>
          <p:cNvPicPr>
            <a:picLocks noChangeAspect="1"/>
          </p:cNvPicPr>
          <p:nvPr/>
        </p:nvPicPr>
        <p:blipFill>
          <a:blip r:embed="rId2"/>
          <a:stretch>
            <a:fillRect/>
          </a:stretch>
        </p:blipFill>
        <p:spPr>
          <a:xfrm>
            <a:off x="1644350" y="1017631"/>
            <a:ext cx="5229225" cy="5162550"/>
          </a:xfrm>
          <a:prstGeom prst="rect">
            <a:avLst/>
          </a:prstGeom>
        </p:spPr>
      </p:pic>
    </p:spTree>
    <p:extLst>
      <p:ext uri="{BB962C8B-B14F-4D97-AF65-F5344CB8AC3E}">
        <p14:creationId xmlns:p14="http://schemas.microsoft.com/office/powerpoint/2010/main" val="1928494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28069" y="1637364"/>
            <a:ext cx="3849064" cy="669231"/>
          </a:xfrm>
        </p:spPr>
        <p:txBody>
          <a:bodyPr/>
          <a:lstStyle/>
          <a:p>
            <a:pPr algn="ctr"/>
            <a:r>
              <a:rPr lang="en-US" i="1" dirty="0" smtClean="0"/>
              <a:t>Rest</a:t>
            </a:r>
            <a:r>
              <a:rPr lang="it-IT" dirty="0" smtClean="0"/>
              <a:t> (1915-1935)</a:t>
            </a:r>
            <a:endParaRPr lang="it-IT" dirty="0"/>
          </a:p>
        </p:txBody>
      </p:sp>
      <p:sp>
        <p:nvSpPr>
          <p:cNvPr id="3" name="Segnaposto contenuto 2"/>
          <p:cNvSpPr>
            <a:spLocks noGrp="1"/>
          </p:cNvSpPr>
          <p:nvPr>
            <p:ph idx="1"/>
          </p:nvPr>
        </p:nvSpPr>
        <p:spPr>
          <a:xfrm>
            <a:off x="1477131" y="2586683"/>
            <a:ext cx="4950940" cy="2926094"/>
          </a:xfrm>
        </p:spPr>
        <p:txBody>
          <a:bodyPr>
            <a:normAutofit/>
          </a:bodyPr>
          <a:lstStyle/>
          <a:p>
            <a:r>
              <a:rPr lang="en-US" i="1" dirty="0" smtClean="0"/>
              <a:t>Rest</a:t>
            </a:r>
            <a:r>
              <a:rPr lang="en-US" dirty="0" smtClean="0"/>
              <a:t>, of which different versions exist, is perhaps Einar’s most Theosophical work. It represents art emerging from rough raw material. But the metaphor of the sculpture was used by Besant herself in a 1907 lecture collected in </a:t>
            </a:r>
            <a:r>
              <a:rPr lang="en-US" i="1" dirty="0" smtClean="0"/>
              <a:t>The Spiritual Life. </a:t>
            </a:r>
            <a:r>
              <a:rPr lang="en-US" dirty="0" smtClean="0"/>
              <a:t>With enlightenment, divinity emerges from the rough stone of humanity</a:t>
            </a:r>
            <a:endParaRPr lang="en-US" i="1" dirty="0"/>
          </a:p>
        </p:txBody>
      </p:sp>
      <p:pic>
        <p:nvPicPr>
          <p:cNvPr id="4" name="Immagine 3"/>
          <p:cNvPicPr>
            <a:picLocks noChangeAspect="1"/>
          </p:cNvPicPr>
          <p:nvPr/>
        </p:nvPicPr>
        <p:blipFill rotWithShape="1">
          <a:blip r:embed="rId2"/>
          <a:srcRect r="2137"/>
          <a:stretch/>
        </p:blipFill>
        <p:spPr>
          <a:xfrm>
            <a:off x="6829167" y="559598"/>
            <a:ext cx="4530811" cy="5637442"/>
          </a:xfrm>
          <a:prstGeom prst="rect">
            <a:avLst/>
          </a:prstGeom>
        </p:spPr>
      </p:pic>
    </p:spTree>
    <p:extLst>
      <p:ext uri="{BB962C8B-B14F-4D97-AF65-F5344CB8AC3E}">
        <p14:creationId xmlns:p14="http://schemas.microsoft.com/office/powerpoint/2010/main" val="15518061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56260" y="434640"/>
            <a:ext cx="8911687" cy="660993"/>
          </a:xfrm>
        </p:spPr>
        <p:txBody>
          <a:bodyPr/>
          <a:lstStyle/>
          <a:p>
            <a:pPr algn="ctr"/>
            <a:r>
              <a:rPr lang="it-IT" dirty="0" smtClean="0"/>
              <a:t>A Company of Artists</a:t>
            </a:r>
            <a:endParaRPr lang="it-IT" dirty="0"/>
          </a:p>
        </p:txBody>
      </p:sp>
      <p:sp>
        <p:nvSpPr>
          <p:cNvPr id="3" name="Segnaposto contenuto 2"/>
          <p:cNvSpPr>
            <a:spLocks noGrp="1"/>
          </p:cNvSpPr>
          <p:nvPr>
            <p:ph idx="1"/>
          </p:nvPr>
        </p:nvSpPr>
        <p:spPr>
          <a:xfrm>
            <a:off x="2430718" y="5099221"/>
            <a:ext cx="8915400" cy="1223892"/>
          </a:xfrm>
        </p:spPr>
        <p:txBody>
          <a:bodyPr/>
          <a:lstStyle/>
          <a:p>
            <a:r>
              <a:rPr lang="en-US" dirty="0" smtClean="0"/>
              <a:t>Einar shared esoteric and Theosophical interests with the two other most significant Icelandic artists of his generation: </a:t>
            </a:r>
            <a:r>
              <a:rPr lang="it-IT" dirty="0"/>
              <a:t>Guðmundur Thorsteinsson </a:t>
            </a:r>
            <a:r>
              <a:rPr lang="it-IT" dirty="0" smtClean="0"/>
              <a:t>(«Muggur», 1891-1924: </a:t>
            </a:r>
            <a:r>
              <a:rPr lang="en-US" i="1" dirty="0" smtClean="0"/>
              <a:t>Seventh Day in Paradise</a:t>
            </a:r>
            <a:r>
              <a:rPr lang="en-US" dirty="0" smtClean="0"/>
              <a:t>, 1920, left) and Jóhannes S. Kjarval (1885-1972: </a:t>
            </a:r>
            <a:r>
              <a:rPr lang="en-US" i="1" dirty="0" smtClean="0"/>
              <a:t>The Winged Boy</a:t>
            </a:r>
            <a:r>
              <a:rPr lang="en-US" dirty="0" smtClean="0"/>
              <a:t>, 1935, right</a:t>
            </a:r>
            <a:r>
              <a:rPr lang="it-IT" dirty="0" smtClean="0"/>
              <a:t>)</a:t>
            </a:r>
            <a:endParaRPr lang="en-US" dirty="0"/>
          </a:p>
        </p:txBody>
      </p:sp>
      <p:pic>
        <p:nvPicPr>
          <p:cNvPr id="3074" name="Picture 2" descr="http://upload.wikimedia.org/wikipedia/commons/thumb/b/b2/Sjoundi_dagur_i_Paradis.jpg/1280px-Sjoundi_dagur_i_Parad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6260" y="1388977"/>
            <a:ext cx="4332158" cy="331680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jarval, Johannes S. (1885-1972): &lt;em&gt;Flugþrá&lt;/em&gt;. 1935-54. Oil on canvas. Listasafn Islands, Reykjaví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8768" y="1388977"/>
            <a:ext cx="3621503" cy="3298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710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29160" y="624110"/>
            <a:ext cx="8911687" cy="630335"/>
          </a:xfrm>
        </p:spPr>
        <p:txBody>
          <a:bodyPr>
            <a:normAutofit fontScale="90000"/>
          </a:bodyPr>
          <a:lstStyle/>
          <a:p>
            <a:pPr algn="ctr"/>
            <a:r>
              <a:rPr lang="en-US" dirty="0" smtClean="0"/>
              <a:t>An Attempt to Harness the Light</a:t>
            </a:r>
            <a:endParaRPr lang="en-US" dirty="0"/>
          </a:p>
        </p:txBody>
      </p:sp>
      <p:sp>
        <p:nvSpPr>
          <p:cNvPr id="3" name="Segnaposto contenuto 2"/>
          <p:cNvSpPr>
            <a:spLocks noGrp="1"/>
          </p:cNvSpPr>
          <p:nvPr>
            <p:ph idx="1"/>
          </p:nvPr>
        </p:nvSpPr>
        <p:spPr>
          <a:xfrm>
            <a:off x="1359242" y="4975654"/>
            <a:ext cx="10651525" cy="1589903"/>
          </a:xfrm>
        </p:spPr>
        <p:txBody>
          <a:bodyPr/>
          <a:lstStyle/>
          <a:p>
            <a:r>
              <a:rPr lang="en-US" dirty="0" smtClean="0"/>
              <a:t>In 2013, the Hafnarborg Museum in Hafnarfjörður organized an exhibition on Theosophy, Spiritualism and the New Age in Icelandic art, showing how Einar’s tradition continued to the present days. The exhibition was called </a:t>
            </a:r>
            <a:r>
              <a:rPr lang="en-US" i="1" dirty="0" smtClean="0"/>
              <a:t>An Attempt to Harness the Light</a:t>
            </a:r>
            <a:r>
              <a:rPr lang="en-US" dirty="0" smtClean="0"/>
              <a:t>, with reference to how contemporary artist Daði Guðbjörnsson (above) describes his own work: «harnessing the light» means achieving enlightenment</a:t>
            </a:r>
            <a:endParaRPr lang="en-US" i="1" dirty="0" smtClean="0"/>
          </a:p>
          <a:p>
            <a:endParaRPr lang="it-IT" dirty="0"/>
          </a:p>
        </p:txBody>
      </p:sp>
      <p:pic>
        <p:nvPicPr>
          <p:cNvPr id="1026" name="Picture 2" descr="https://fbcdn-sphotos-c-a.akamaihd.net/hphotos-ak-xaf1/t31.0-8/461353_124300124361674_519306761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1351" y="1425146"/>
            <a:ext cx="8143345" cy="3379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9703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40060" y="632348"/>
            <a:ext cx="8767053" cy="628041"/>
          </a:xfrm>
        </p:spPr>
        <p:txBody>
          <a:bodyPr>
            <a:normAutofit fontScale="90000"/>
          </a:bodyPr>
          <a:lstStyle/>
          <a:p>
            <a:pPr algn="ctr"/>
            <a:r>
              <a:rPr lang="en-US" dirty="0" smtClean="0"/>
              <a:t>A «Theosophical» Virgin Mary</a:t>
            </a:r>
            <a:endParaRPr lang="en-US" dirty="0"/>
          </a:p>
        </p:txBody>
      </p:sp>
      <p:sp>
        <p:nvSpPr>
          <p:cNvPr id="3" name="Segnaposto contenuto 2"/>
          <p:cNvSpPr>
            <a:spLocks noGrp="1"/>
          </p:cNvSpPr>
          <p:nvPr>
            <p:ph idx="1"/>
          </p:nvPr>
        </p:nvSpPr>
        <p:spPr>
          <a:xfrm>
            <a:off x="5626443" y="1765243"/>
            <a:ext cx="5878169" cy="4322806"/>
          </a:xfrm>
        </p:spPr>
        <p:txBody>
          <a:bodyPr>
            <a:normAutofit lnSpcReduction="10000"/>
          </a:bodyPr>
          <a:lstStyle/>
          <a:p>
            <a:r>
              <a:rPr lang="en-US" dirty="0" smtClean="0"/>
              <a:t>In 1989, during Pope John Paul II’s (1920-2005) visit to Iceland, a woman interested in Theosophy who was trying to establish a spiritual center for members of all religions in Snæfellsnes, </a:t>
            </a:r>
            <a:r>
              <a:rPr lang="it-IT" dirty="0"/>
              <a:t>Guðfinna </a:t>
            </a:r>
            <a:r>
              <a:rPr lang="it-IT" dirty="0" smtClean="0"/>
              <a:t>Hjálmarsdóttir, </a:t>
            </a:r>
            <a:r>
              <a:rPr lang="en-US" dirty="0" smtClean="0"/>
              <a:t>had a vision of the Virgin Mary near a spring at Hellnar. A tradition about an alleged previous apparition in the 13</a:t>
            </a:r>
            <a:r>
              <a:rPr lang="en-US" baseline="30000" dirty="0" smtClean="0"/>
              <a:t>th</a:t>
            </a:r>
            <a:r>
              <a:rPr lang="en-US" dirty="0" smtClean="0"/>
              <a:t> century may have been invented post factum</a:t>
            </a:r>
          </a:p>
          <a:p>
            <a:r>
              <a:rPr lang="en-US" dirty="0" smtClean="0"/>
              <a:t>A statue was created by a well-known non-Catholic feminist artist, </a:t>
            </a:r>
            <a:r>
              <a:rPr lang="it-IT" dirty="0"/>
              <a:t>Kristín Guðrún </a:t>
            </a:r>
            <a:r>
              <a:rPr lang="it-IT" dirty="0" smtClean="0"/>
              <a:t>Gunnlaugsdóttir, </a:t>
            </a:r>
            <a:r>
              <a:rPr lang="en-US" dirty="0" smtClean="0"/>
              <a:t>and blessed by a Lutheran priest. A Catholic apparition to a Theosophist generated a Lutheran pilgrimage: this emblematic incident may well serve as a conclusion to our story</a:t>
            </a:r>
            <a:endParaRPr lang="en-US" dirty="0"/>
          </a:p>
        </p:txBody>
      </p:sp>
      <p:pic>
        <p:nvPicPr>
          <p:cNvPr id="4" name="Immagine 3"/>
          <p:cNvPicPr>
            <a:picLocks noChangeAspect="1"/>
          </p:cNvPicPr>
          <p:nvPr/>
        </p:nvPicPr>
        <p:blipFill>
          <a:blip r:embed="rId2"/>
          <a:stretch>
            <a:fillRect/>
          </a:stretch>
        </p:blipFill>
        <p:spPr>
          <a:xfrm>
            <a:off x="2239621" y="1487503"/>
            <a:ext cx="3173657" cy="4878286"/>
          </a:xfrm>
          <a:prstGeom prst="rect">
            <a:avLst/>
          </a:prstGeom>
        </p:spPr>
      </p:pic>
    </p:spTree>
    <p:extLst>
      <p:ext uri="{BB962C8B-B14F-4D97-AF65-F5344CB8AC3E}">
        <p14:creationId xmlns:p14="http://schemas.microsoft.com/office/powerpoint/2010/main" val="10890315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Blavatsky.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0137" y="477795"/>
            <a:ext cx="5184971" cy="6013621"/>
          </a:xfrm>
          <a:prstGeom prst="rect">
            <a:avLst/>
          </a:prstGeom>
          <a:noFill/>
          <a:extLst>
            <a:ext uri="{909E8E84-426E-40DD-AFC4-6F175D3DCCD1}">
              <a14:hiddenFill xmlns:a14="http://schemas.microsoft.com/office/drawing/2010/main">
                <a:solidFill>
                  <a:srgbClr val="FFFFFF"/>
                </a:solidFill>
              </a14:hiddenFill>
            </a:ext>
          </a:extLst>
        </p:spPr>
      </p:pic>
      <p:sp>
        <p:nvSpPr>
          <p:cNvPr id="3" name="Fumetto 2 2"/>
          <p:cNvSpPr/>
          <p:nvPr/>
        </p:nvSpPr>
        <p:spPr>
          <a:xfrm>
            <a:off x="4020066" y="477795"/>
            <a:ext cx="1631092" cy="1156344"/>
          </a:xfrm>
          <a:prstGeom prst="wedgeRoundRectCallout">
            <a:avLst>
              <a:gd name="adj1" fmla="val 57955"/>
              <a:gd name="adj2" fmla="val 22368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Bradley Hand ITC" panose="03070402050302030203" pitchFamily="66" charset="0"/>
              </a:rPr>
              <a:t>That’s all Folks!</a:t>
            </a:r>
            <a:endParaRPr lang="en-US" sz="2400" dirty="0">
              <a:latin typeface="Bradley Hand ITC" panose="03070402050302030203" pitchFamily="66" charset="0"/>
            </a:endParaRPr>
          </a:p>
        </p:txBody>
      </p:sp>
    </p:spTree>
    <p:extLst>
      <p:ext uri="{BB962C8B-B14F-4D97-AF65-F5344CB8AC3E}">
        <p14:creationId xmlns:p14="http://schemas.microsoft.com/office/powerpoint/2010/main" val="1054569675"/>
      </p:ext>
    </p:extLst>
  </p:cSld>
  <p:clrMapOvr>
    <a:masterClrMapping/>
  </p:clrMapOvr>
  <p:timing>
    <p:tnLst>
      <p:par>
        <p:cTn id="1" dur="indefinite" restart="never" nodeType="tmRoot"/>
      </p:par>
    </p:tnLst>
  </p:timing>
</p:sld>
</file>

<file path=ppt/theme/theme1.xml><?xml version="1.0" encoding="utf-8"?>
<a:theme xmlns:a="http://schemas.openxmlformats.org/drawingml/2006/main" name="Filo">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1332</TotalTime>
  <Words>3542</Words>
  <Application>Microsoft Macintosh PowerPoint</Application>
  <PresentationFormat>Widescreen</PresentationFormat>
  <Paragraphs>119</Paragraphs>
  <Slides>50</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50</vt:i4>
      </vt:variant>
    </vt:vector>
  </HeadingPairs>
  <TitlesOfParts>
    <vt:vector size="55" baseType="lpstr">
      <vt:lpstr>Bradley Hand ITC</vt:lpstr>
      <vt:lpstr>Century Gothic</vt:lpstr>
      <vt:lpstr>Wingdings 3</vt:lpstr>
      <vt:lpstr>Arial</vt:lpstr>
      <vt:lpstr>Filo</vt:lpstr>
      <vt:lpstr>Theosophy and the Visual Arts: The Nordic Connection</vt:lpstr>
      <vt:lpstr>Theosophy Rediscovered</vt:lpstr>
      <vt:lpstr>The Fourth Dimension</vt:lpstr>
      <vt:lpstr>Exhibitions </vt:lpstr>
      <vt:lpstr>The Amsterdam Conference (2013)</vt:lpstr>
      <vt:lpstr>Country-based studies</vt:lpstr>
      <vt:lpstr>The Netherlands and Australia</vt:lpstr>
      <vt:lpstr>A European Phenomenon</vt:lpstr>
      <vt:lpstr>A Tale of Several Countries</vt:lpstr>
      <vt:lpstr>Beyond Europe</vt:lpstr>
      <vt:lpstr>United States</vt:lpstr>
      <vt:lpstr>Theosophical Art?</vt:lpstr>
      <vt:lpstr>A Theosophical «World of Art»</vt:lpstr>
      <vt:lpstr>Scandinavia</vt:lpstr>
      <vt:lpstr>Ivan Aguéli (1869-1917)  </vt:lpstr>
      <vt:lpstr>Conversion to Islam </vt:lpstr>
      <vt:lpstr>Aguéli and Guénon</vt:lpstr>
      <vt:lpstr>An Influential Painter</vt:lpstr>
      <vt:lpstr>Strindberg and Theosophy</vt:lpstr>
      <vt:lpstr>The Hedlund Connection</vt:lpstr>
      <vt:lpstr>Strindberg as Painter</vt:lpstr>
      <vt:lpstr>The Esoteric Munch</vt:lpstr>
      <vt:lpstr>Galen-Kallela and the esoteric Kalevala</vt:lpstr>
      <vt:lpstr>Osvald Sirén (1879-1966) and Theosophy</vt:lpstr>
      <vt:lpstr>Gustaf Fjæstad and the Rackstad Colony</vt:lpstr>
      <vt:lpstr>Hilma af Klint (1862-1944)</vt:lpstr>
      <vt:lpstr>Spiritualism and The Five</vt:lpstr>
      <vt:lpstr>Spirit Painting</vt:lpstr>
      <vt:lpstr>The Paintings for the Temple</vt:lpstr>
      <vt:lpstr>Steiner and Besant</vt:lpstr>
      <vt:lpstr>An Esoteric View of Religion</vt:lpstr>
      <vt:lpstr>The First Abstract Artist?</vt:lpstr>
      <vt:lpstr>Ilona Harima (1911-1986)</vt:lpstr>
      <vt:lpstr>Theosophy and Freemasonry</vt:lpstr>
      <vt:lpstr>A Passion for the East</vt:lpstr>
      <vt:lpstr>Reverie (1932)</vt:lpstr>
      <vt:lpstr>Enlightened (1939)</vt:lpstr>
      <vt:lpstr>Northern Road (1948)</vt:lpstr>
      <vt:lpstr>A Theosophical Circle</vt:lpstr>
      <vt:lpstr>A Continuing Tradition</vt:lpstr>
      <vt:lpstr>Einar Jónsson (1874-1954)</vt:lpstr>
      <vt:lpstr>Þorfinnr Karlsefni</vt:lpstr>
      <vt:lpstr>Einar and Theosophy</vt:lpstr>
      <vt:lpstr>The Spell Broken</vt:lpstr>
      <vt:lpstr>The Birth of Psyche</vt:lpstr>
      <vt:lpstr>Rest (1915-1935)</vt:lpstr>
      <vt:lpstr>A Company of Artists</vt:lpstr>
      <vt:lpstr>An Attempt to Harness the Light</vt:lpstr>
      <vt:lpstr>A «Theosophical» Virgin Mary</vt:lpstr>
      <vt:lpstr>Presentazione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Theosophy and the Visual Arts</dc:title>
  <dc:creator>Massimo Introvigne</dc:creator>
  <cp:lastModifiedBy>Massimo Introvigne</cp:lastModifiedBy>
  <cp:revision>267</cp:revision>
  <dcterms:created xsi:type="dcterms:W3CDTF">2013-11-17T07:40:04Z</dcterms:created>
  <dcterms:modified xsi:type="dcterms:W3CDTF">2014-09-21T22:24:01Z</dcterms:modified>
</cp:coreProperties>
</file>