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95" r:id="rId2"/>
    <p:sldId id="294" r:id="rId3"/>
    <p:sldId id="256" r:id="rId4"/>
    <p:sldId id="257" r:id="rId5"/>
    <p:sldId id="302" r:id="rId6"/>
    <p:sldId id="261" r:id="rId7"/>
    <p:sldId id="303" r:id="rId8"/>
    <p:sldId id="262" r:id="rId9"/>
    <p:sldId id="304" r:id="rId10"/>
    <p:sldId id="263" r:id="rId11"/>
    <p:sldId id="264" r:id="rId12"/>
    <p:sldId id="305" r:id="rId13"/>
    <p:sldId id="265" r:id="rId14"/>
    <p:sldId id="307" r:id="rId15"/>
    <p:sldId id="306" r:id="rId16"/>
    <p:sldId id="266" r:id="rId17"/>
    <p:sldId id="267" r:id="rId18"/>
    <p:sldId id="297" r:id="rId19"/>
    <p:sldId id="268" r:id="rId20"/>
    <p:sldId id="301" r:id="rId2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EC126C-CA02-4CE6-9C88-4E2016007869}" type="datetimeFigureOut">
              <a:rPr lang="ko-KR" altLang="en-US" smtClean="0"/>
              <a:pPr/>
              <a:t>2014-06-04</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491EC0-0306-4746-8244-F7B9A3931B26}" type="slidenum">
              <a:rPr lang="ko-KR" altLang="en-US" smtClean="0"/>
              <a:pPr/>
              <a:t>‹#›</a:t>
            </a:fld>
            <a:endParaRPr lang="ko-KR" altLang="en-US"/>
          </a:p>
        </p:txBody>
      </p:sp>
    </p:spTree>
    <p:extLst>
      <p:ext uri="{BB962C8B-B14F-4D97-AF65-F5344CB8AC3E}">
        <p14:creationId xmlns:p14="http://schemas.microsoft.com/office/powerpoint/2010/main" val="391471919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L. George Paik &amp; The History of Protestant Mission in Korea, 1832-1910</a:t>
            </a:r>
            <a:endParaRPr lang="ko-KR" altLang="en-US" dirty="0"/>
          </a:p>
        </p:txBody>
      </p:sp>
      <p:sp>
        <p:nvSpPr>
          <p:cNvPr id="4" name="슬라이드 번호 개체 틀 3"/>
          <p:cNvSpPr>
            <a:spLocks noGrp="1"/>
          </p:cNvSpPr>
          <p:nvPr>
            <p:ph type="sldNum" sz="quarter" idx="10"/>
          </p:nvPr>
        </p:nvSpPr>
        <p:spPr/>
        <p:txBody>
          <a:bodyPr/>
          <a:lstStyle/>
          <a:p>
            <a:fld id="{73491EC0-0306-4746-8244-F7B9A3931B26}" type="slidenum">
              <a:rPr lang="ko-KR" altLang="en-US" smtClean="0"/>
              <a:pPr/>
              <a:t>5</a:t>
            </a:fld>
            <a:endParaRPr lang="ko-KR" altLang="en-US"/>
          </a:p>
        </p:txBody>
      </p:sp>
    </p:spTree>
    <p:extLst>
      <p:ext uri="{BB962C8B-B14F-4D97-AF65-F5344CB8AC3E}">
        <p14:creationId xmlns:p14="http://schemas.microsoft.com/office/powerpoint/2010/main" val="3671748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err="1" smtClean="0"/>
              <a:t>Kyeongbae</a:t>
            </a:r>
            <a:r>
              <a:rPr lang="en-US" altLang="ko-KR" dirty="0" smtClean="0"/>
              <a:t> Min &amp; A History of Korean Christian Churches</a:t>
            </a:r>
            <a:endParaRPr lang="ko-KR" altLang="en-US" dirty="0"/>
          </a:p>
        </p:txBody>
      </p:sp>
      <p:sp>
        <p:nvSpPr>
          <p:cNvPr id="4" name="슬라이드 번호 개체 틀 3"/>
          <p:cNvSpPr>
            <a:spLocks noGrp="1"/>
          </p:cNvSpPr>
          <p:nvPr>
            <p:ph type="sldNum" sz="quarter" idx="10"/>
          </p:nvPr>
        </p:nvSpPr>
        <p:spPr/>
        <p:txBody>
          <a:bodyPr/>
          <a:lstStyle/>
          <a:p>
            <a:fld id="{73491EC0-0306-4746-8244-F7B9A3931B26}" type="slidenum">
              <a:rPr lang="ko-KR" altLang="en-US" smtClean="0"/>
              <a:pPr/>
              <a:t>7</a:t>
            </a:fld>
            <a:endParaRPr lang="ko-KR" altLang="en-US"/>
          </a:p>
        </p:txBody>
      </p:sp>
    </p:spTree>
    <p:extLst>
      <p:ext uri="{BB962C8B-B14F-4D97-AF65-F5344CB8AC3E}">
        <p14:creationId xmlns:p14="http://schemas.microsoft.com/office/powerpoint/2010/main" val="2937868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L. George Paik &amp; The History of Protestant Mission in Korea, 1832-1910</a:t>
            </a:r>
            <a:endParaRPr lang="ko-KR" altLang="en-US" dirty="0"/>
          </a:p>
        </p:txBody>
      </p:sp>
      <p:sp>
        <p:nvSpPr>
          <p:cNvPr id="4" name="슬라이드 번호 개체 틀 3"/>
          <p:cNvSpPr>
            <a:spLocks noGrp="1"/>
          </p:cNvSpPr>
          <p:nvPr>
            <p:ph type="sldNum" sz="quarter" idx="10"/>
          </p:nvPr>
        </p:nvSpPr>
        <p:spPr/>
        <p:txBody>
          <a:bodyPr/>
          <a:lstStyle/>
          <a:p>
            <a:fld id="{73491EC0-0306-4746-8244-F7B9A3931B26}" type="slidenum">
              <a:rPr lang="ko-KR" altLang="en-US" smtClean="0"/>
              <a:pPr/>
              <a:t>9</a:t>
            </a:fld>
            <a:endParaRPr lang="ko-KR" altLang="en-US"/>
          </a:p>
        </p:txBody>
      </p:sp>
    </p:spTree>
    <p:extLst>
      <p:ext uri="{BB962C8B-B14F-4D97-AF65-F5344CB8AC3E}">
        <p14:creationId xmlns:p14="http://schemas.microsoft.com/office/powerpoint/2010/main" val="3671748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err="1" smtClean="0"/>
              <a:t>Yongdo</a:t>
            </a:r>
            <a:r>
              <a:rPr lang="en-US" altLang="ko-KR" dirty="0" smtClean="0"/>
              <a:t> Lee</a:t>
            </a:r>
            <a:endParaRPr lang="ko-KR" altLang="en-US" dirty="0"/>
          </a:p>
        </p:txBody>
      </p:sp>
      <p:sp>
        <p:nvSpPr>
          <p:cNvPr id="4" name="슬라이드 번호 개체 틀 3"/>
          <p:cNvSpPr>
            <a:spLocks noGrp="1"/>
          </p:cNvSpPr>
          <p:nvPr>
            <p:ph type="sldNum" sz="quarter" idx="10"/>
          </p:nvPr>
        </p:nvSpPr>
        <p:spPr/>
        <p:txBody>
          <a:bodyPr/>
          <a:lstStyle/>
          <a:p>
            <a:fld id="{73491EC0-0306-4746-8244-F7B9A3931B26}" type="slidenum">
              <a:rPr lang="ko-KR" altLang="en-US" smtClean="0"/>
              <a:pPr/>
              <a:t>12</a:t>
            </a:fld>
            <a:endParaRPr lang="ko-KR" altLang="en-US"/>
          </a:p>
        </p:txBody>
      </p:sp>
    </p:spTree>
    <p:extLst>
      <p:ext uri="{BB962C8B-B14F-4D97-AF65-F5344CB8AC3E}">
        <p14:creationId xmlns:p14="http://schemas.microsoft.com/office/powerpoint/2010/main" val="3453215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err="1" smtClean="0"/>
              <a:t>Yongdo</a:t>
            </a:r>
            <a:r>
              <a:rPr lang="en-US" altLang="ko-KR" dirty="0" smtClean="0"/>
              <a:t> Lee</a:t>
            </a:r>
            <a:endParaRPr lang="ko-KR" altLang="en-US" dirty="0"/>
          </a:p>
        </p:txBody>
      </p:sp>
      <p:sp>
        <p:nvSpPr>
          <p:cNvPr id="4" name="슬라이드 번호 개체 틀 3"/>
          <p:cNvSpPr>
            <a:spLocks noGrp="1"/>
          </p:cNvSpPr>
          <p:nvPr>
            <p:ph type="sldNum" sz="quarter" idx="10"/>
          </p:nvPr>
        </p:nvSpPr>
        <p:spPr/>
        <p:txBody>
          <a:bodyPr/>
          <a:lstStyle/>
          <a:p>
            <a:fld id="{73491EC0-0306-4746-8244-F7B9A3931B26}" type="slidenum">
              <a:rPr lang="ko-KR" altLang="en-US" smtClean="0"/>
              <a:pPr/>
              <a:t>14</a:t>
            </a:fld>
            <a:endParaRPr lang="ko-KR" altLang="en-US"/>
          </a:p>
        </p:txBody>
      </p:sp>
    </p:spTree>
    <p:extLst>
      <p:ext uri="{BB962C8B-B14F-4D97-AF65-F5344CB8AC3E}">
        <p14:creationId xmlns:p14="http://schemas.microsoft.com/office/powerpoint/2010/main" val="3453215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err="1" smtClean="0"/>
              <a:t>Yongdo</a:t>
            </a:r>
            <a:r>
              <a:rPr lang="en-US" altLang="ko-KR" dirty="0" smtClean="0"/>
              <a:t> Lee</a:t>
            </a:r>
            <a:endParaRPr lang="ko-KR" altLang="en-US" dirty="0"/>
          </a:p>
        </p:txBody>
      </p:sp>
      <p:sp>
        <p:nvSpPr>
          <p:cNvPr id="4" name="슬라이드 번호 개체 틀 3"/>
          <p:cNvSpPr>
            <a:spLocks noGrp="1"/>
          </p:cNvSpPr>
          <p:nvPr>
            <p:ph type="sldNum" sz="quarter" idx="10"/>
          </p:nvPr>
        </p:nvSpPr>
        <p:spPr/>
        <p:txBody>
          <a:bodyPr/>
          <a:lstStyle/>
          <a:p>
            <a:fld id="{73491EC0-0306-4746-8244-F7B9A3931B26}" type="slidenum">
              <a:rPr lang="ko-KR" altLang="en-US" smtClean="0"/>
              <a:pPr/>
              <a:t>15</a:t>
            </a:fld>
            <a:endParaRPr lang="ko-KR" altLang="en-US"/>
          </a:p>
        </p:txBody>
      </p:sp>
    </p:spTree>
    <p:extLst>
      <p:ext uri="{BB962C8B-B14F-4D97-AF65-F5344CB8AC3E}">
        <p14:creationId xmlns:p14="http://schemas.microsoft.com/office/powerpoint/2010/main" val="3453215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5279C7BA-E22A-459C-A492-A5CC353B6930}" type="datetimeFigureOut">
              <a:rPr lang="ko-KR" altLang="en-US" smtClean="0"/>
              <a:pPr/>
              <a:t>2014-06-04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F39CE69-EECD-46AD-B3EF-AB9B4A1E870B}"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5279C7BA-E22A-459C-A492-A5CC353B6930}" type="datetimeFigureOut">
              <a:rPr lang="ko-KR" altLang="en-US" smtClean="0"/>
              <a:pPr/>
              <a:t>2014-06-04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F39CE69-EECD-46AD-B3EF-AB9B4A1E870B}"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5279C7BA-E22A-459C-A492-A5CC353B6930}" type="datetimeFigureOut">
              <a:rPr lang="ko-KR" altLang="en-US" smtClean="0"/>
              <a:pPr/>
              <a:t>2014-06-04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F39CE69-EECD-46AD-B3EF-AB9B4A1E870B}"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5279C7BA-E22A-459C-A492-A5CC353B6930}" type="datetimeFigureOut">
              <a:rPr lang="ko-KR" altLang="en-US" smtClean="0"/>
              <a:pPr/>
              <a:t>2014-06-04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2F39CE69-EECD-46AD-B3EF-AB9B4A1E870B}"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5279C7BA-E22A-459C-A492-A5CC353B6930}" type="datetimeFigureOut">
              <a:rPr lang="ko-KR" altLang="en-US" smtClean="0"/>
              <a:pPr/>
              <a:t>2014-06-04</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2F39CE69-EECD-46AD-B3EF-AB9B4A1E870B}"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5279C7BA-E22A-459C-A492-A5CC353B6930}" type="datetimeFigureOut">
              <a:rPr lang="ko-KR" altLang="en-US" smtClean="0"/>
              <a:pPr/>
              <a:t>2014-06-04</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2F39CE69-EECD-46AD-B3EF-AB9B4A1E870B}"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5279C7BA-E22A-459C-A492-A5CC353B6930}" type="datetimeFigureOut">
              <a:rPr lang="ko-KR" altLang="en-US" smtClean="0"/>
              <a:pPr/>
              <a:t>2014-06-04</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2F39CE69-EECD-46AD-B3EF-AB9B4A1E870B}"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5279C7BA-E22A-459C-A492-A5CC353B6930}" type="datetimeFigureOut">
              <a:rPr lang="ko-KR" altLang="en-US" smtClean="0"/>
              <a:pPr/>
              <a:t>2014-06-04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2F39CE69-EECD-46AD-B3EF-AB9B4A1E870B}"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5279C7BA-E22A-459C-A492-A5CC353B6930}" type="datetimeFigureOut">
              <a:rPr lang="ko-KR" altLang="en-US" smtClean="0"/>
              <a:pPr/>
              <a:t>2014-06-04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2F39CE69-EECD-46AD-B3EF-AB9B4A1E870B}"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5279C7BA-E22A-459C-A492-A5CC353B6930}" type="datetimeFigureOut">
              <a:rPr lang="ko-KR" altLang="en-US" smtClean="0"/>
              <a:pPr/>
              <a:t>2014-06-04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F39CE69-EECD-46AD-B3EF-AB9B4A1E870B}"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5279C7BA-E22A-459C-A492-A5CC353B6930}" type="datetimeFigureOut">
              <a:rPr lang="ko-KR" altLang="en-US" smtClean="0"/>
              <a:pPr/>
              <a:t>2014-06-04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F39CE69-EECD-46AD-B3EF-AB9B4A1E870B}"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79C7BA-E22A-459C-A492-A5CC353B6930}" type="datetimeFigureOut">
              <a:rPr lang="ko-KR" altLang="en-US" smtClean="0"/>
              <a:pPr/>
              <a:t>2014-06-04</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39CE69-EECD-46AD-B3EF-AB9B4A1E870B}"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_x166335032" descr="EMB000014ac6aaa"/>
          <p:cNvPicPr>
            <a:picLocks noChangeAspect="1" noChangeArrowheads="1"/>
          </p:cNvPicPr>
          <p:nvPr/>
        </p:nvPicPr>
        <p:blipFill>
          <a:blip r:embed="rId2" cstate="print"/>
          <a:srcRect/>
          <a:stretch>
            <a:fillRect/>
          </a:stretch>
        </p:blipFill>
        <p:spPr bwMode="auto">
          <a:xfrm>
            <a:off x="6300192" y="548680"/>
            <a:ext cx="1931821" cy="1440160"/>
          </a:xfrm>
          <a:prstGeom prst="rect">
            <a:avLst/>
          </a:prstGeom>
          <a:noFill/>
        </p:spPr>
      </p:pic>
      <p:sp>
        <p:nvSpPr>
          <p:cNvPr id="1027" name="Rectangle 3"/>
          <p:cNvSpPr>
            <a:spLocks noChangeArrowheads="1"/>
          </p:cNvSpPr>
          <p:nvPr/>
        </p:nvSpPr>
        <p:spPr bwMode="auto">
          <a:xfrm>
            <a:off x="899592" y="2561685"/>
            <a:ext cx="7992888" cy="3447098"/>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tab pos="511175" algn="l"/>
                <a:tab pos="1023938" algn="l"/>
                <a:tab pos="1536700" algn="l"/>
                <a:tab pos="2047875" algn="l"/>
                <a:tab pos="2560638" algn="l"/>
                <a:tab pos="3071813" algn="l"/>
                <a:tab pos="3584575" algn="l"/>
                <a:tab pos="4097338" algn="l"/>
                <a:tab pos="4608513" algn="l"/>
                <a:tab pos="5121275" algn="l"/>
                <a:tab pos="5632450" algn="l"/>
                <a:tab pos="6143625" algn="l"/>
                <a:tab pos="6657975" algn="l"/>
                <a:tab pos="7169150" algn="l"/>
                <a:tab pos="7680325" algn="l"/>
                <a:tab pos="8193088" algn="l"/>
                <a:tab pos="8704263" algn="l"/>
                <a:tab pos="9217025" algn="l"/>
                <a:tab pos="9729788" algn="l"/>
                <a:tab pos="10240963" algn="l"/>
                <a:tab pos="10753725" algn="l"/>
                <a:tab pos="11264900" algn="l"/>
                <a:tab pos="11777663" algn="l"/>
                <a:tab pos="12290425" algn="l"/>
                <a:tab pos="12801600" algn="l"/>
                <a:tab pos="13312775" algn="l"/>
                <a:tab pos="13825538" algn="l"/>
                <a:tab pos="14338300" algn="l"/>
                <a:tab pos="14849475" algn="l"/>
                <a:tab pos="15362238" algn="l"/>
                <a:tab pos="15873413" algn="l"/>
                <a:tab pos="16386175" algn="l"/>
              </a:tabLst>
            </a:pPr>
            <a:r>
              <a:rPr kumimoji="1" lang="ko-KR" altLang="ko-KR" sz="1000" b="0" i="0" u="none" strike="noStrike" cap="none" normalizeH="0" baseline="0" dirty="0" smtClean="0">
                <a:ln>
                  <a:noFill/>
                </a:ln>
                <a:solidFill>
                  <a:srgbClr val="000000"/>
                </a:solidFill>
                <a:effectLst/>
                <a:latin typeface="굴림" pitchFamily="50" charset="-127"/>
                <a:ea typeface="굴림" pitchFamily="50" charset="-127"/>
                <a:cs typeface="굴림" pitchFamily="50" charset="-127"/>
              </a:rPr>
              <a:t>							</a:t>
            </a:r>
            <a:endParaRPr kumimoji="1" lang="ko-KR" altLang="en-US" sz="120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a:p>
            <a:r>
              <a:rPr kumimoji="1" lang="ko-KR" altLang="en-US" sz="1200" i="0" u="none" strike="noStrike" cap="none" normalizeH="0" baseline="0" dirty="0" smtClean="0">
                <a:ln>
                  <a:noFill/>
                </a:ln>
                <a:solidFill>
                  <a:srgbClr val="000000"/>
                </a:solidFill>
                <a:effectLst/>
                <a:latin typeface="Arial"/>
                <a:ea typeface="굴림" pitchFamily="50" charset="-127"/>
                <a:cs typeface="굴림" pitchFamily="50" charset="-127"/>
              </a:rPr>
              <a:t> </a:t>
            </a:r>
            <a:r>
              <a:rPr kumimoji="1" lang="ko-KR" altLang="en-US" sz="1600" i="0" u="none" strike="noStrike" cap="none" normalizeH="0" baseline="0" dirty="0" smtClean="0">
                <a:ln>
                  <a:noFill/>
                </a:ln>
                <a:solidFill>
                  <a:srgbClr val="000000"/>
                </a:solidFill>
                <a:effectLst/>
                <a:latin typeface="굴림" pitchFamily="50" charset="-127"/>
                <a:ea typeface="굴림" pitchFamily="50" charset="-127"/>
                <a:cs typeface="굴림" pitchFamily="50" charset="-127"/>
              </a:rPr>
              <a:t> </a:t>
            </a:r>
            <a:r>
              <a:rPr lang="en-US" altLang="ko-KR" sz="1600" b="1" dirty="0"/>
              <a:t>The Viewpoints of Church History and the Concept of ‘New Religion’ in Korea</a:t>
            </a:r>
            <a:endParaRPr lang="ko-KR" altLang="ko-KR" sz="1600" b="1" dirty="0"/>
          </a:p>
          <a:p>
            <a:r>
              <a:rPr lang="en-US" altLang="ko-KR" sz="1600" dirty="0"/>
              <a:t> </a:t>
            </a:r>
            <a:endParaRPr lang="ko-KR" altLang="ko-KR" sz="1600" dirty="0"/>
          </a:p>
          <a:p>
            <a:r>
              <a:rPr lang="en-US" altLang="ko-KR" sz="1600" dirty="0"/>
              <a:t>			</a:t>
            </a:r>
            <a:r>
              <a:rPr lang="en-US" altLang="ko-KR" sz="1600" dirty="0" smtClean="0"/>
              <a:t>            </a:t>
            </a:r>
            <a:r>
              <a:rPr lang="en-US" altLang="ko-KR" sz="1600" dirty="0" err="1" smtClean="0"/>
              <a:t>Chongsuh</a:t>
            </a:r>
            <a:r>
              <a:rPr lang="en-US" altLang="ko-KR" sz="1600" dirty="0" smtClean="0"/>
              <a:t> </a:t>
            </a:r>
            <a:r>
              <a:rPr lang="en-US" altLang="ko-KR" sz="1600" dirty="0"/>
              <a:t>Kim (Seoul National University)</a:t>
            </a:r>
            <a:endParaRPr lang="ko-KR" altLang="ko-KR" sz="1600" dirty="0"/>
          </a:p>
          <a:p>
            <a:r>
              <a:rPr lang="en-US" altLang="ko-KR" sz="1600" dirty="0"/>
              <a:t> </a:t>
            </a:r>
            <a:endParaRPr lang="ko-KR" altLang="ko-KR" sz="1600" dirty="0"/>
          </a:p>
          <a:p>
            <a:r>
              <a:rPr lang="en-US" altLang="ko-KR" sz="1600" dirty="0"/>
              <a:t> </a:t>
            </a:r>
            <a:endParaRPr lang="ko-KR" altLang="ko-KR" sz="1600" dirty="0"/>
          </a:p>
          <a:p>
            <a:r>
              <a:rPr lang="en-US" altLang="ko-KR" sz="1600" dirty="0"/>
              <a:t>Contents:</a:t>
            </a:r>
            <a:endParaRPr lang="ko-KR" altLang="ko-KR" sz="1600" dirty="0"/>
          </a:p>
          <a:p>
            <a:pPr lvl="0"/>
            <a:r>
              <a:rPr lang="en-US" altLang="ko-KR" sz="1600" dirty="0" smtClean="0"/>
              <a:t>1. The </a:t>
            </a:r>
            <a:r>
              <a:rPr lang="en-US" altLang="ko-KR" sz="1600" dirty="0"/>
              <a:t>Concept of ‘New Religion’ in the Typology of Religious Organization</a:t>
            </a:r>
            <a:endParaRPr lang="ko-KR" altLang="ko-KR" sz="1600" dirty="0"/>
          </a:p>
          <a:p>
            <a:pPr lvl="0"/>
            <a:r>
              <a:rPr lang="en-US" altLang="ko-KR" sz="1600" dirty="0" smtClean="0"/>
              <a:t>2. The </a:t>
            </a:r>
            <a:r>
              <a:rPr lang="en-US" altLang="ko-KR" sz="1600" dirty="0"/>
              <a:t>Korean Development of the ‘Viewpoints of Church History’</a:t>
            </a:r>
            <a:endParaRPr lang="ko-KR" altLang="ko-KR" sz="1600" dirty="0"/>
          </a:p>
          <a:p>
            <a:pPr lvl="0"/>
            <a:r>
              <a:rPr lang="en-US" altLang="ko-KR" sz="1600" dirty="0" smtClean="0"/>
              <a:t>3. The </a:t>
            </a:r>
            <a:r>
              <a:rPr lang="en-US" altLang="ko-KR" sz="1600" dirty="0"/>
              <a:t>Conceptual Changes of ‘New Religion’ in accordance with the </a:t>
            </a:r>
            <a:endParaRPr lang="ko-KR" altLang="ko-KR" sz="1600" dirty="0"/>
          </a:p>
          <a:p>
            <a:r>
              <a:rPr lang="en-US" altLang="ko-KR" sz="1600" dirty="0" smtClean="0"/>
              <a:t>    Changing </a:t>
            </a:r>
            <a:r>
              <a:rPr lang="en-US" altLang="ko-KR" sz="1600" dirty="0"/>
              <a:t>Viewpoints of Church History </a:t>
            </a:r>
            <a:endParaRPr lang="ko-KR" altLang="ko-KR" sz="1600" dirty="0"/>
          </a:p>
          <a:p>
            <a:pPr lvl="0"/>
            <a:r>
              <a:rPr lang="en-US" altLang="ko-KR" sz="1600" dirty="0" smtClean="0"/>
              <a:t>4. A </a:t>
            </a:r>
            <a:r>
              <a:rPr lang="en-US" altLang="ko-KR" sz="1600" dirty="0"/>
              <a:t>Typological Reflection of Religious Organization from the Korean </a:t>
            </a:r>
            <a:endParaRPr lang="ko-KR" altLang="ko-KR" sz="1600" dirty="0"/>
          </a:p>
          <a:p>
            <a:r>
              <a:rPr lang="en-US" altLang="ko-KR" sz="1600" dirty="0" smtClean="0"/>
              <a:t>   Viewpoints </a:t>
            </a:r>
            <a:r>
              <a:rPr lang="en-US" altLang="ko-KR" sz="1600" dirty="0"/>
              <a:t>of Church History </a:t>
            </a:r>
            <a:endParaRPr lang="ko-KR" altLang="ko-KR" sz="1600" dirty="0"/>
          </a:p>
          <a:p>
            <a:pPr marL="0" marR="0" lvl="0" indent="0" algn="just" defTabSz="914400" rtl="0" eaLnBrk="0" fontAlgn="base" latinLnBrk="0" hangingPunct="0">
              <a:lnSpc>
                <a:spcPct val="100000"/>
              </a:lnSpc>
              <a:spcBef>
                <a:spcPct val="0"/>
              </a:spcBef>
              <a:spcAft>
                <a:spcPct val="0"/>
              </a:spcAft>
              <a:buClrTx/>
              <a:buSzTx/>
              <a:buFontTx/>
              <a:buNone/>
              <a:tabLst>
                <a:tab pos="511175" algn="l"/>
                <a:tab pos="1023938" algn="l"/>
                <a:tab pos="1536700" algn="l"/>
                <a:tab pos="2047875" algn="l"/>
                <a:tab pos="2560638" algn="l"/>
                <a:tab pos="3071813" algn="l"/>
                <a:tab pos="3584575" algn="l"/>
                <a:tab pos="4097338" algn="l"/>
                <a:tab pos="4608513" algn="l"/>
                <a:tab pos="5121275" algn="l"/>
                <a:tab pos="5632450" algn="l"/>
                <a:tab pos="6143625" algn="l"/>
                <a:tab pos="6657975" algn="l"/>
                <a:tab pos="7169150" algn="l"/>
                <a:tab pos="7680325" algn="l"/>
                <a:tab pos="8193088" algn="l"/>
                <a:tab pos="8704263" algn="l"/>
                <a:tab pos="9217025" algn="l"/>
                <a:tab pos="9729788" algn="l"/>
                <a:tab pos="10240963" algn="l"/>
                <a:tab pos="10753725" algn="l"/>
                <a:tab pos="11264900" algn="l"/>
                <a:tab pos="11777663" algn="l"/>
                <a:tab pos="12290425" algn="l"/>
                <a:tab pos="12801600" algn="l"/>
                <a:tab pos="13312775" algn="l"/>
                <a:tab pos="13825538" algn="l"/>
                <a:tab pos="14338300" algn="l"/>
                <a:tab pos="14849475" algn="l"/>
                <a:tab pos="15362238" algn="l"/>
                <a:tab pos="15873413" algn="l"/>
                <a:tab pos="16386175" algn="l"/>
              </a:tabLst>
            </a:pPr>
            <a:endParaRPr kumimoji="1" lang="ko-KR" altLang="en-US" sz="1600" i="0" u="none" strike="noStrike" cap="none" normalizeH="0" baseline="0" dirty="0" smtClean="0">
              <a:ln>
                <a:noFill/>
              </a:ln>
              <a:solidFill>
                <a:schemeClr val="tx1"/>
              </a:solidFill>
              <a:effectLst/>
              <a:latin typeface="굴림" pitchFamily="50" charset="-127"/>
              <a:ea typeface="굴림" pitchFamily="50" charset="-127"/>
              <a:cs typeface="굴림" pitchFamily="50" charset="-127"/>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16632"/>
            <a:ext cx="8197854" cy="6043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467544" y="548680"/>
            <a:ext cx="7848872" cy="2532809"/>
          </a:xfrm>
          <a:prstGeom prst="rect">
            <a:avLst/>
          </a:prstGeom>
        </p:spPr>
        <p:txBody>
          <a:bodyPr wrap="square">
            <a:spAutoFit/>
          </a:bodyPr>
          <a:lstStyle/>
          <a:p>
            <a:pPr indent="152400" algn="just">
              <a:lnSpc>
                <a:spcPct val="150000"/>
              </a:lnSpc>
            </a:pPr>
            <a:r>
              <a:rPr lang="en-US" altLang="ko-KR" kern="100" dirty="0" smtClean="0">
                <a:solidFill>
                  <a:srgbClr val="000000"/>
                </a:solidFill>
                <a:latin typeface="Times New Roman"/>
                <a:cs typeface="Times New Roman"/>
              </a:rPr>
              <a:t>1-2</a:t>
            </a:r>
          </a:p>
          <a:p>
            <a:pPr indent="152400" algn="just">
              <a:lnSpc>
                <a:spcPct val="150000"/>
              </a:lnSpc>
            </a:pPr>
            <a:r>
              <a:rPr lang="en-US" altLang="ko-KR" kern="100" dirty="0" smtClean="0">
                <a:solidFill>
                  <a:srgbClr val="000000"/>
                </a:solidFill>
                <a:latin typeface="Times New Roman"/>
                <a:cs typeface="Times New Roman"/>
              </a:rPr>
              <a:t>In </a:t>
            </a:r>
            <a:r>
              <a:rPr lang="en-US" altLang="ko-KR" kern="100" dirty="0">
                <a:solidFill>
                  <a:srgbClr val="000000"/>
                </a:solidFill>
                <a:latin typeface="Times New Roman"/>
                <a:cs typeface="Times New Roman"/>
              </a:rPr>
              <a:t>Korea, it can be specially said that the concepts of Christian oriented new religions have been very closely related to the Viewpoints of Church History. In other words, the negativity, pluralistic legitimacy and alien aspects of most Christian oriented new religions can be said to be changed according to the Viewpoints of Church History in Korea.</a:t>
            </a:r>
            <a:endParaRPr lang="ko-KR" altLang="ko-KR" sz="1200" kern="100" dirty="0">
              <a:solidFill>
                <a:srgbClr val="000000"/>
              </a:solidFill>
              <a:effectLst/>
              <a:latin typeface="한양신명조"/>
              <a:cs typeface="Times New Roman"/>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395536" y="1772816"/>
            <a:ext cx="8229600" cy="4525963"/>
          </a:xfrm>
        </p:spPr>
        <p:txBody>
          <a:bodyPr>
            <a:normAutofit/>
          </a:bodyPr>
          <a:lstStyle/>
          <a:p>
            <a:endParaRPr lang="ko-KR" altLang="en-US" dirty="0"/>
          </a:p>
          <a:p>
            <a:endParaRPr lang="ko-KR" altLang="en-US" dirty="0"/>
          </a:p>
        </p:txBody>
      </p:sp>
      <p:sp>
        <p:nvSpPr>
          <p:cNvPr id="4" name="직사각형 3"/>
          <p:cNvSpPr/>
          <p:nvPr/>
        </p:nvSpPr>
        <p:spPr>
          <a:xfrm>
            <a:off x="683568" y="260648"/>
            <a:ext cx="7920880" cy="3416320"/>
          </a:xfrm>
          <a:prstGeom prst="rect">
            <a:avLst/>
          </a:prstGeom>
        </p:spPr>
        <p:txBody>
          <a:bodyPr wrap="square">
            <a:spAutoFit/>
          </a:bodyPr>
          <a:lstStyle/>
          <a:p>
            <a:pPr lvl="0" algn="just">
              <a:lnSpc>
                <a:spcPct val="150000"/>
              </a:lnSpc>
            </a:pPr>
            <a:r>
              <a:rPr lang="en-US" altLang="ko-KR" kern="100" dirty="0" smtClean="0">
                <a:solidFill>
                  <a:srgbClr val="000000"/>
                </a:solidFill>
                <a:latin typeface="Times New Roman"/>
                <a:cs typeface="Times New Roman"/>
              </a:rPr>
              <a:t>2. The </a:t>
            </a:r>
            <a:r>
              <a:rPr lang="en-US" altLang="ko-KR" kern="100" dirty="0">
                <a:solidFill>
                  <a:srgbClr val="000000"/>
                </a:solidFill>
                <a:latin typeface="Times New Roman"/>
                <a:cs typeface="Times New Roman"/>
              </a:rPr>
              <a:t>Korean Development of the ‘Viewpoints of Church History’</a:t>
            </a:r>
            <a:endParaRPr lang="ko-KR" altLang="ko-KR" sz="1200" kern="100" dirty="0">
              <a:solidFill>
                <a:srgbClr val="000000"/>
              </a:solidFill>
              <a:latin typeface="한양신명조"/>
              <a:cs typeface="Times New Roman"/>
            </a:endParaRPr>
          </a:p>
          <a:p>
            <a:pPr indent="152400" algn="just">
              <a:lnSpc>
                <a:spcPct val="150000"/>
              </a:lnSpc>
            </a:pPr>
            <a:r>
              <a:rPr lang="en-US" altLang="ko-KR" kern="100" dirty="0">
                <a:solidFill>
                  <a:srgbClr val="000000"/>
                </a:solidFill>
                <a:latin typeface="Times New Roman"/>
                <a:cs typeface="Times New Roman"/>
              </a:rPr>
              <a:t> </a:t>
            </a:r>
            <a:endParaRPr lang="ko-KR" altLang="ko-KR" sz="1200" kern="100" dirty="0">
              <a:solidFill>
                <a:srgbClr val="000000"/>
              </a:solidFill>
              <a:latin typeface="한양신명조"/>
              <a:cs typeface="Times New Roman"/>
            </a:endParaRPr>
          </a:p>
          <a:p>
            <a:pPr indent="228600">
              <a:lnSpc>
                <a:spcPct val="150000"/>
              </a:lnSpc>
              <a:spcAft>
                <a:spcPts val="0"/>
              </a:spcAft>
            </a:pPr>
            <a:r>
              <a:rPr lang="en-US" altLang="ko-KR" dirty="0">
                <a:solidFill>
                  <a:srgbClr val="000000"/>
                </a:solidFill>
                <a:latin typeface="Times New Roman"/>
                <a:cs typeface="Times New Roman"/>
              </a:rPr>
              <a:t>The roles of western missionaries were thought to be the most important in the early Protestant Church histories in Korea and the early histories of Korean Protestant Churches were mainly written from the ‘Viewpoint of Mission History’. It was in this context that L. George Paik’s </a:t>
            </a:r>
            <a:r>
              <a:rPr lang="en-US" altLang="ko-KR" i="1" dirty="0">
                <a:solidFill>
                  <a:srgbClr val="000000"/>
                </a:solidFill>
                <a:latin typeface="Times New Roman"/>
                <a:cs typeface="Times New Roman"/>
              </a:rPr>
              <a:t>The History of Protestant Mission in Korea, 1832-1910 </a:t>
            </a:r>
            <a:r>
              <a:rPr lang="en-US" altLang="ko-KR" dirty="0">
                <a:solidFill>
                  <a:srgbClr val="000000"/>
                </a:solidFill>
                <a:latin typeface="Times New Roman"/>
                <a:cs typeface="Times New Roman"/>
              </a:rPr>
              <a:t>(</a:t>
            </a:r>
            <a:r>
              <a:rPr lang="en-US" altLang="ko-KR" i="1" dirty="0">
                <a:solidFill>
                  <a:srgbClr val="000000"/>
                </a:solidFill>
                <a:latin typeface="Times New Roman"/>
                <a:cs typeface="Times New Roman"/>
              </a:rPr>
              <a:t>Han-</a:t>
            </a:r>
            <a:r>
              <a:rPr lang="en-US" altLang="ko-KR" i="1" dirty="0" err="1">
                <a:solidFill>
                  <a:srgbClr val="000000"/>
                </a:solidFill>
                <a:latin typeface="Times New Roman"/>
                <a:cs typeface="Times New Roman"/>
              </a:rPr>
              <a:t>guk</a:t>
            </a:r>
            <a:r>
              <a:rPr lang="en-US" altLang="ko-KR" i="1" dirty="0">
                <a:solidFill>
                  <a:srgbClr val="000000"/>
                </a:solidFill>
                <a:latin typeface="Times New Roman"/>
                <a:cs typeface="Times New Roman"/>
              </a:rPr>
              <a:t> </a:t>
            </a:r>
            <a:r>
              <a:rPr lang="en-US" altLang="ko-KR" i="1" dirty="0" err="1">
                <a:solidFill>
                  <a:srgbClr val="000000"/>
                </a:solidFill>
                <a:latin typeface="Times New Roman"/>
                <a:cs typeface="Times New Roman"/>
              </a:rPr>
              <a:t>gaeshin-gyosa</a:t>
            </a:r>
            <a:r>
              <a:rPr lang="en-US" altLang="ko-KR" dirty="0">
                <a:solidFill>
                  <a:srgbClr val="000000"/>
                </a:solidFill>
                <a:latin typeface="Times New Roman"/>
                <a:cs typeface="Times New Roman"/>
              </a:rPr>
              <a:t>) was known as the first representative work in the field.</a:t>
            </a:r>
            <a:endParaRPr lang="ko-KR" altLang="ko-KR" dirty="0">
              <a:effectLst/>
              <a:latin typeface="바탕"/>
              <a:cs typeface="Times New Roman"/>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Users\김종서\Pictures\2014CESNUR자료\L. George Pai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052736"/>
            <a:ext cx="3168352" cy="493814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김종서\Pictures\2014CESNUR자료\The History of Protestant Mission In Korea, 1832-191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1340769"/>
            <a:ext cx="3093202" cy="4248472"/>
          </a:xfrm>
          <a:prstGeom prst="rect">
            <a:avLst/>
          </a:prstGeom>
          <a:noFill/>
          <a:extLst>
            <a:ext uri="{909E8E84-426E-40DD-AFC4-6F175D3DCCD1}">
              <a14:hiddenFill xmlns:a14="http://schemas.microsoft.com/office/drawing/2010/main">
                <a:solidFill>
                  <a:srgbClr val="FFFFFF"/>
                </a:solidFill>
              </a14:hiddenFill>
            </a:ext>
          </a:extLst>
        </p:spPr>
      </p:pic>
      <p:sp>
        <p:nvSpPr>
          <p:cNvPr id="4" name="직사각형 3"/>
          <p:cNvSpPr/>
          <p:nvPr/>
        </p:nvSpPr>
        <p:spPr>
          <a:xfrm>
            <a:off x="323528" y="116633"/>
            <a:ext cx="8568952" cy="369332"/>
          </a:xfrm>
          <a:prstGeom prst="rect">
            <a:avLst/>
          </a:prstGeom>
        </p:spPr>
        <p:txBody>
          <a:bodyPr wrap="square">
            <a:spAutoFit/>
          </a:bodyPr>
          <a:lstStyle/>
          <a:p>
            <a:r>
              <a:rPr lang="en-US" altLang="ko-KR" dirty="0" smtClean="0"/>
              <a:t>    L</a:t>
            </a:r>
            <a:r>
              <a:rPr lang="en-US" altLang="ko-KR" dirty="0"/>
              <a:t>. George Paik &amp; The History of Protestant Mission in Korea, 1832-1910</a:t>
            </a:r>
            <a:endParaRPr lang="ko-KR" altLang="en-US" dirty="0"/>
          </a:p>
        </p:txBody>
      </p:sp>
    </p:spTree>
    <p:extLst>
      <p:ext uri="{BB962C8B-B14F-4D97-AF65-F5344CB8AC3E}">
        <p14:creationId xmlns:p14="http://schemas.microsoft.com/office/powerpoint/2010/main" val="31259755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683568" y="620688"/>
            <a:ext cx="7920880" cy="3416320"/>
          </a:xfrm>
          <a:prstGeom prst="rect">
            <a:avLst/>
          </a:prstGeom>
        </p:spPr>
        <p:txBody>
          <a:bodyPr wrap="square">
            <a:spAutoFit/>
          </a:bodyPr>
          <a:lstStyle/>
          <a:p>
            <a:pPr indent="228600">
              <a:lnSpc>
                <a:spcPct val="150000"/>
              </a:lnSpc>
              <a:spcAft>
                <a:spcPts val="0"/>
              </a:spcAft>
            </a:pPr>
            <a:r>
              <a:rPr lang="en-US" altLang="ko-KR" dirty="0" smtClean="0">
                <a:solidFill>
                  <a:srgbClr val="000000"/>
                </a:solidFill>
                <a:latin typeface="Times New Roman"/>
                <a:cs typeface="Times New Roman"/>
              </a:rPr>
              <a:t>2-2</a:t>
            </a:r>
          </a:p>
          <a:p>
            <a:pPr indent="228600">
              <a:lnSpc>
                <a:spcPct val="150000"/>
              </a:lnSpc>
              <a:spcAft>
                <a:spcPts val="0"/>
              </a:spcAft>
            </a:pPr>
            <a:r>
              <a:rPr lang="en-US" altLang="ko-KR" dirty="0" smtClean="0">
                <a:solidFill>
                  <a:srgbClr val="000000"/>
                </a:solidFill>
                <a:latin typeface="Times New Roman"/>
                <a:cs typeface="Times New Roman"/>
              </a:rPr>
              <a:t>Above </a:t>
            </a:r>
            <a:r>
              <a:rPr lang="en-US" altLang="ko-KR" dirty="0">
                <a:solidFill>
                  <a:srgbClr val="000000"/>
                </a:solidFill>
                <a:latin typeface="Times New Roman"/>
                <a:cs typeface="Times New Roman"/>
              </a:rPr>
              <a:t>all, it is important that the existing Korean church histories were written from a Korean national perspective after the Viewpoint of Mission History. It is little doubt that </a:t>
            </a:r>
            <a:r>
              <a:rPr lang="en-US" altLang="ko-KR" dirty="0" err="1">
                <a:solidFill>
                  <a:srgbClr val="000000"/>
                </a:solidFill>
                <a:latin typeface="Times New Roman"/>
                <a:cs typeface="Times New Roman"/>
              </a:rPr>
              <a:t>Kyeongbae</a:t>
            </a:r>
            <a:r>
              <a:rPr lang="en-US" altLang="ko-KR" dirty="0">
                <a:solidFill>
                  <a:srgbClr val="000000"/>
                </a:solidFill>
                <a:latin typeface="Times New Roman"/>
                <a:cs typeface="Times New Roman"/>
              </a:rPr>
              <a:t> Min’s </a:t>
            </a:r>
            <a:r>
              <a:rPr lang="en-US" altLang="ko-KR" i="1" dirty="0">
                <a:solidFill>
                  <a:srgbClr val="000000"/>
                </a:solidFill>
                <a:latin typeface="Times New Roman"/>
                <a:cs typeface="Times New Roman"/>
              </a:rPr>
              <a:t>A History of Korean Christian Churches </a:t>
            </a:r>
            <a:r>
              <a:rPr lang="en-US" altLang="ko-KR" dirty="0">
                <a:solidFill>
                  <a:srgbClr val="000000"/>
                </a:solidFill>
                <a:latin typeface="Times New Roman"/>
                <a:cs typeface="Times New Roman"/>
              </a:rPr>
              <a:t>(</a:t>
            </a:r>
            <a:r>
              <a:rPr lang="en-US" altLang="ko-KR" i="1" dirty="0">
                <a:solidFill>
                  <a:srgbClr val="000000"/>
                </a:solidFill>
                <a:latin typeface="Times New Roman"/>
                <a:cs typeface="Times New Roman"/>
              </a:rPr>
              <a:t>Han-</a:t>
            </a:r>
            <a:r>
              <a:rPr lang="en-US" altLang="ko-KR" i="1" dirty="0" err="1">
                <a:solidFill>
                  <a:srgbClr val="000000"/>
                </a:solidFill>
                <a:latin typeface="Times New Roman"/>
                <a:cs typeface="Times New Roman"/>
              </a:rPr>
              <a:t>guk</a:t>
            </a:r>
            <a:r>
              <a:rPr lang="en-US" altLang="ko-KR" i="1" dirty="0">
                <a:solidFill>
                  <a:srgbClr val="000000"/>
                </a:solidFill>
                <a:latin typeface="Times New Roman"/>
                <a:cs typeface="Times New Roman"/>
              </a:rPr>
              <a:t> </a:t>
            </a:r>
            <a:r>
              <a:rPr lang="en-US" altLang="ko-KR" i="1" dirty="0" err="1">
                <a:solidFill>
                  <a:srgbClr val="000000"/>
                </a:solidFill>
                <a:latin typeface="Times New Roman"/>
                <a:cs typeface="Times New Roman"/>
              </a:rPr>
              <a:t>gidokgyohoesa</a:t>
            </a:r>
            <a:r>
              <a:rPr lang="en-US" altLang="ko-KR" dirty="0">
                <a:solidFill>
                  <a:srgbClr val="000000"/>
                </a:solidFill>
                <a:latin typeface="Times New Roman"/>
                <a:cs typeface="Times New Roman"/>
              </a:rPr>
              <a:t>) in the 1970s first started to seriously embrace the Korean national perspective in writing Korean Church histories. </a:t>
            </a:r>
            <a:r>
              <a:rPr lang="en-US" altLang="ko-KR" dirty="0">
                <a:latin typeface="Times New Roman"/>
                <a:cs typeface="Times New Roman"/>
              </a:rPr>
              <a:t>Then,</a:t>
            </a:r>
            <a:r>
              <a:rPr lang="en-US" altLang="ko-KR" dirty="0">
                <a:solidFill>
                  <a:srgbClr val="000000"/>
                </a:solidFill>
                <a:latin typeface="Times New Roman"/>
                <a:cs typeface="Times New Roman"/>
              </a:rPr>
              <a:t> there have appeared </a:t>
            </a:r>
            <a:r>
              <a:rPr lang="en-US" altLang="ko-KR" dirty="0" smtClean="0">
                <a:solidFill>
                  <a:srgbClr val="000000"/>
                </a:solidFill>
                <a:latin typeface="Times New Roman"/>
                <a:cs typeface="Times New Roman"/>
              </a:rPr>
              <a:t>many Protestant </a:t>
            </a:r>
            <a:r>
              <a:rPr lang="en-US" altLang="ko-KR" dirty="0">
                <a:solidFill>
                  <a:srgbClr val="000000"/>
                </a:solidFill>
                <a:latin typeface="Times New Roman"/>
                <a:cs typeface="Times New Roman"/>
              </a:rPr>
              <a:t>Church history books emphasizing the Viewpoint of National Church History</a:t>
            </a:r>
            <a:r>
              <a:rPr lang="en-US" altLang="ko-KR" u="sng" dirty="0">
                <a:solidFill>
                  <a:srgbClr val="000000"/>
                </a:solidFill>
                <a:latin typeface="Times New Roman"/>
                <a:cs typeface="Times New Roman"/>
              </a:rPr>
              <a:t>.</a:t>
            </a:r>
            <a:endParaRPr lang="ko-KR" altLang="ko-KR" dirty="0">
              <a:effectLst/>
              <a:latin typeface="바탕"/>
              <a:cs typeface="Times New Roman"/>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김종서\Pictures\2014CESNUR자료\Kyeongbae Mi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1805513"/>
            <a:ext cx="3024336" cy="453650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김종서\Pictures\2014CESNUR자료\Kyeongbae Min's A History of Korean Christian Church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1773770"/>
            <a:ext cx="3168352" cy="4435693"/>
          </a:xfrm>
          <a:prstGeom prst="rect">
            <a:avLst/>
          </a:prstGeom>
          <a:noFill/>
          <a:extLst>
            <a:ext uri="{909E8E84-426E-40DD-AFC4-6F175D3DCCD1}">
              <a14:hiddenFill xmlns:a14="http://schemas.microsoft.com/office/drawing/2010/main">
                <a:solidFill>
                  <a:srgbClr val="FFFFFF"/>
                </a:solidFill>
              </a14:hiddenFill>
            </a:ext>
          </a:extLst>
        </p:spPr>
      </p:pic>
      <p:sp>
        <p:nvSpPr>
          <p:cNvPr id="4" name="직사각형 3"/>
          <p:cNvSpPr/>
          <p:nvPr/>
        </p:nvSpPr>
        <p:spPr>
          <a:xfrm>
            <a:off x="971600" y="188641"/>
            <a:ext cx="7200800" cy="369332"/>
          </a:xfrm>
          <a:prstGeom prst="rect">
            <a:avLst/>
          </a:prstGeom>
        </p:spPr>
        <p:txBody>
          <a:bodyPr wrap="square">
            <a:spAutoFit/>
          </a:bodyPr>
          <a:lstStyle/>
          <a:p>
            <a:r>
              <a:rPr lang="en-US" altLang="ko-KR" dirty="0" err="1"/>
              <a:t>Kyeongbae</a:t>
            </a:r>
            <a:r>
              <a:rPr lang="en-US" altLang="ko-KR" dirty="0"/>
              <a:t> Min &amp; A History of Korean Christian Churches</a:t>
            </a:r>
            <a:endParaRPr lang="ko-KR" altLang="en-US" dirty="0"/>
          </a:p>
        </p:txBody>
      </p:sp>
    </p:spTree>
    <p:extLst>
      <p:ext uri="{BB962C8B-B14F-4D97-AF65-F5344CB8AC3E}">
        <p14:creationId xmlns:p14="http://schemas.microsoft.com/office/powerpoint/2010/main" val="13614092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539552" y="332656"/>
            <a:ext cx="8208912" cy="3416320"/>
          </a:xfrm>
          <a:prstGeom prst="rect">
            <a:avLst/>
          </a:prstGeom>
        </p:spPr>
        <p:txBody>
          <a:bodyPr wrap="square">
            <a:spAutoFit/>
          </a:bodyPr>
          <a:lstStyle/>
          <a:p>
            <a:pPr indent="228600">
              <a:lnSpc>
                <a:spcPct val="150000"/>
              </a:lnSpc>
              <a:spcAft>
                <a:spcPts val="0"/>
              </a:spcAft>
            </a:pPr>
            <a:r>
              <a:rPr lang="en-US" altLang="ko-KR" dirty="0" smtClean="0">
                <a:solidFill>
                  <a:srgbClr val="000000"/>
                </a:solidFill>
                <a:latin typeface="Times New Roman"/>
                <a:cs typeface="Times New Roman"/>
              </a:rPr>
              <a:t>2-3</a:t>
            </a:r>
          </a:p>
          <a:p>
            <a:pPr indent="228600">
              <a:lnSpc>
                <a:spcPct val="150000"/>
              </a:lnSpc>
              <a:spcAft>
                <a:spcPts val="0"/>
              </a:spcAft>
            </a:pPr>
            <a:r>
              <a:rPr lang="en-US" altLang="ko-KR" dirty="0" smtClean="0">
                <a:solidFill>
                  <a:srgbClr val="000000"/>
                </a:solidFill>
                <a:latin typeface="Times New Roman"/>
                <a:cs typeface="Times New Roman"/>
              </a:rPr>
              <a:t>It </a:t>
            </a:r>
            <a:r>
              <a:rPr lang="en-US" altLang="ko-KR" dirty="0">
                <a:solidFill>
                  <a:srgbClr val="000000"/>
                </a:solidFill>
                <a:latin typeface="Times New Roman"/>
                <a:cs typeface="Times New Roman"/>
              </a:rPr>
              <a:t>is true that many of the existing Korean Church histories, which often had background affiliations with certain denominations, have occasionally tended to distort the historical facts to suit particular agendas. In this regard, the “Holistic Viewpoint of History” of </a:t>
            </a:r>
            <a:r>
              <a:rPr lang="en-US" altLang="ko-KR" i="1" dirty="0">
                <a:solidFill>
                  <a:srgbClr val="000000"/>
                </a:solidFill>
                <a:latin typeface="Times New Roman"/>
                <a:cs typeface="Times New Roman"/>
              </a:rPr>
              <a:t>A History of Christianity in Korea I, II, III</a:t>
            </a:r>
            <a:r>
              <a:rPr lang="en-US" altLang="ko-KR" dirty="0">
                <a:solidFill>
                  <a:srgbClr val="000000"/>
                </a:solidFill>
                <a:latin typeface="Times New Roman"/>
                <a:cs typeface="Times New Roman"/>
              </a:rPr>
              <a:t> should be laudable. Taking all available historical sources and viewpoints into account would seem to offer the only way to maintain a semblance of objectivity. As a result, </a:t>
            </a:r>
            <a:r>
              <a:rPr lang="en-US" altLang="ko-KR" dirty="0" smtClean="0">
                <a:solidFill>
                  <a:srgbClr val="000000"/>
                </a:solidFill>
                <a:latin typeface="Times New Roman"/>
                <a:cs typeface="Times New Roman"/>
              </a:rPr>
              <a:t>many alienated </a:t>
            </a:r>
            <a:r>
              <a:rPr lang="en-US" altLang="ko-KR" dirty="0">
                <a:solidFill>
                  <a:srgbClr val="000000"/>
                </a:solidFill>
                <a:latin typeface="Times New Roman"/>
                <a:cs typeface="Times New Roman"/>
              </a:rPr>
              <a:t>sectarian and cultic histories could come to the discourses of mainline Church events.</a:t>
            </a:r>
            <a:endParaRPr lang="ko-KR" altLang="ko-KR" dirty="0">
              <a:effectLst/>
              <a:latin typeface="바탕"/>
              <a:cs typeface="Times New Roman"/>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323528" y="116633"/>
            <a:ext cx="8568952" cy="369332"/>
          </a:xfrm>
          <a:prstGeom prst="rect">
            <a:avLst/>
          </a:prstGeom>
        </p:spPr>
        <p:txBody>
          <a:bodyPr wrap="square">
            <a:spAutoFit/>
          </a:bodyPr>
          <a:lstStyle/>
          <a:p>
            <a:r>
              <a:rPr lang="en-US" altLang="ko-KR" dirty="0" smtClean="0"/>
              <a:t>                         A History of Christianity in Korea I, II, III</a:t>
            </a:r>
            <a:endParaRPr lang="ko-KR" altLang="en-US" dirty="0"/>
          </a:p>
        </p:txBody>
      </p:sp>
      <p:pic>
        <p:nvPicPr>
          <p:cNvPr id="2057" name="Picture 9" descr="C:\Users\김종서\Pictures\2014CESNUR자료\A History of Christianity in Korea 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242692"/>
            <a:ext cx="2217343" cy="347818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Users\김종서\Pictures\2014CESNUR자료\A History of Christianity in Korea II.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52298" y="1242692"/>
            <a:ext cx="2487853" cy="339839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Users\김종서\Pictures\2014CESNUR자료\A History of Christianity in Korea III.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32255" y="1242692"/>
            <a:ext cx="2453963" cy="3383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5787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755576" y="188640"/>
            <a:ext cx="8136904" cy="5216813"/>
          </a:xfrm>
          <a:prstGeom prst="rect">
            <a:avLst/>
          </a:prstGeom>
        </p:spPr>
        <p:txBody>
          <a:bodyPr wrap="square">
            <a:spAutoFit/>
          </a:bodyPr>
          <a:lstStyle/>
          <a:p>
            <a:pPr lvl="0" algn="just">
              <a:lnSpc>
                <a:spcPct val="150000"/>
              </a:lnSpc>
            </a:pPr>
            <a:r>
              <a:rPr lang="en-US" altLang="ko-KR" kern="100" dirty="0" smtClean="0">
                <a:solidFill>
                  <a:srgbClr val="000000"/>
                </a:solidFill>
                <a:latin typeface="Times New Roman"/>
                <a:cs typeface="Times New Roman"/>
              </a:rPr>
              <a:t>3. The </a:t>
            </a:r>
            <a:r>
              <a:rPr lang="en-US" altLang="ko-KR" kern="100" dirty="0">
                <a:solidFill>
                  <a:srgbClr val="000000"/>
                </a:solidFill>
                <a:latin typeface="Times New Roman"/>
                <a:cs typeface="Times New Roman"/>
              </a:rPr>
              <a:t>Conceptual Changes of ‘New Religion’ in accordance with the Changing </a:t>
            </a:r>
            <a:r>
              <a:rPr lang="en-US" altLang="ko-KR" kern="100" dirty="0" smtClean="0">
                <a:solidFill>
                  <a:srgbClr val="000000"/>
                </a:solidFill>
                <a:latin typeface="Times New Roman"/>
                <a:cs typeface="Times New Roman"/>
              </a:rPr>
              <a:t> </a:t>
            </a:r>
          </a:p>
          <a:p>
            <a:pPr lvl="0" algn="just">
              <a:lnSpc>
                <a:spcPct val="150000"/>
              </a:lnSpc>
            </a:pPr>
            <a:r>
              <a:rPr lang="en-US" altLang="ko-KR" kern="100" dirty="0">
                <a:solidFill>
                  <a:srgbClr val="000000"/>
                </a:solidFill>
                <a:latin typeface="Times New Roman"/>
                <a:cs typeface="Times New Roman"/>
              </a:rPr>
              <a:t> </a:t>
            </a:r>
            <a:r>
              <a:rPr lang="en-US" altLang="ko-KR" kern="100" dirty="0" smtClean="0">
                <a:solidFill>
                  <a:srgbClr val="000000"/>
                </a:solidFill>
                <a:latin typeface="Times New Roman"/>
                <a:cs typeface="Times New Roman"/>
              </a:rPr>
              <a:t>   Viewpoints </a:t>
            </a:r>
            <a:r>
              <a:rPr lang="en-US" altLang="ko-KR" kern="100" dirty="0">
                <a:solidFill>
                  <a:srgbClr val="000000"/>
                </a:solidFill>
                <a:latin typeface="Times New Roman"/>
                <a:cs typeface="Times New Roman"/>
              </a:rPr>
              <a:t>of Church History </a:t>
            </a:r>
            <a:endParaRPr lang="ko-KR" altLang="ko-KR" sz="1200" kern="100" dirty="0">
              <a:solidFill>
                <a:srgbClr val="000000"/>
              </a:solidFill>
              <a:latin typeface="한양신명조"/>
              <a:cs typeface="Times New Roman"/>
            </a:endParaRPr>
          </a:p>
          <a:p>
            <a:pPr algn="just"/>
            <a:r>
              <a:rPr lang="en-US" altLang="ko-KR" kern="100" dirty="0">
                <a:solidFill>
                  <a:srgbClr val="000000"/>
                </a:solidFill>
                <a:latin typeface="Times New Roman"/>
                <a:cs typeface="Times New Roman"/>
              </a:rPr>
              <a:t> </a:t>
            </a:r>
            <a:endParaRPr lang="ko-KR" altLang="ko-KR" sz="1200" kern="100" dirty="0">
              <a:cs typeface="Times New Roman"/>
            </a:endParaRPr>
          </a:p>
          <a:p>
            <a:pPr indent="133350" algn="just"/>
            <a:r>
              <a:rPr lang="en-US" altLang="ko-KR" kern="100" dirty="0">
                <a:solidFill>
                  <a:srgbClr val="000000"/>
                </a:solidFill>
                <a:latin typeface="Times New Roman"/>
                <a:cs typeface="Times New Roman"/>
              </a:rPr>
              <a:t> </a:t>
            </a:r>
            <a:endParaRPr lang="ko-KR" altLang="ko-KR" sz="1200" kern="100" dirty="0">
              <a:cs typeface="Times New Roman"/>
            </a:endParaRPr>
          </a:p>
          <a:p>
            <a:pPr indent="228600">
              <a:lnSpc>
                <a:spcPct val="150000"/>
              </a:lnSpc>
              <a:spcAft>
                <a:spcPts val="0"/>
              </a:spcAft>
            </a:pPr>
            <a:r>
              <a:rPr lang="en-US" altLang="ko-KR" dirty="0">
                <a:solidFill>
                  <a:srgbClr val="000000"/>
                </a:solidFill>
                <a:latin typeface="Times New Roman"/>
                <a:cs typeface="Times New Roman"/>
              </a:rPr>
              <a:t>Most viewpoints of the Korean Church History </a:t>
            </a:r>
            <a:r>
              <a:rPr lang="en-US" altLang="ko-KR" dirty="0" smtClean="0">
                <a:solidFill>
                  <a:srgbClr val="000000"/>
                </a:solidFill>
                <a:latin typeface="Times New Roman"/>
                <a:cs typeface="Times New Roman"/>
              </a:rPr>
              <a:t>have </a:t>
            </a:r>
            <a:r>
              <a:rPr lang="en-US" altLang="ko-KR" dirty="0">
                <a:solidFill>
                  <a:srgbClr val="000000"/>
                </a:solidFill>
                <a:latin typeface="Times New Roman"/>
                <a:cs typeface="Times New Roman"/>
              </a:rPr>
              <a:t>expanded the width of their perspectives: In the early times, the category of Korean Church history was quite narrow and many liberal churches were regarded just as a heretical cult. However, it is very important that such churches have been changed from a cult to a sect or a part of established denomination as the Viewpoints of the Church History have been expanded in Korea. Indeed, some early leaders of the Korean Churches such as </a:t>
            </a:r>
            <a:r>
              <a:rPr lang="en-US" altLang="ko-KR" dirty="0" err="1">
                <a:solidFill>
                  <a:srgbClr val="000000"/>
                </a:solidFill>
                <a:latin typeface="Times New Roman"/>
                <a:cs typeface="Times New Roman"/>
              </a:rPr>
              <a:t>Yongdo</a:t>
            </a:r>
            <a:r>
              <a:rPr lang="en-US" altLang="ko-KR" dirty="0">
                <a:solidFill>
                  <a:srgbClr val="000000"/>
                </a:solidFill>
                <a:latin typeface="Times New Roman"/>
                <a:cs typeface="Times New Roman"/>
              </a:rPr>
              <a:t> Lee who is respected as one of ‘the real fathers’ of the Korean Protestant Churches today were excluded as members of heretical sects or alien cults by mainline churches at that times.</a:t>
            </a:r>
            <a:endParaRPr lang="ko-KR" altLang="ko-KR" dirty="0">
              <a:effectLst/>
              <a:latin typeface="바탕"/>
              <a:cs typeface="Times New Roman"/>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467544" y="404664"/>
            <a:ext cx="8424936" cy="3000821"/>
          </a:xfrm>
          <a:prstGeom prst="rect">
            <a:avLst/>
          </a:prstGeom>
        </p:spPr>
        <p:txBody>
          <a:bodyPr wrap="square">
            <a:spAutoFit/>
          </a:bodyPr>
          <a:lstStyle/>
          <a:p>
            <a:pPr indent="228600">
              <a:lnSpc>
                <a:spcPct val="150000"/>
              </a:lnSpc>
              <a:spcAft>
                <a:spcPts val="0"/>
              </a:spcAft>
            </a:pPr>
            <a:r>
              <a:rPr lang="en-US" altLang="ko-KR" dirty="0" smtClean="0">
                <a:solidFill>
                  <a:srgbClr val="000000"/>
                </a:solidFill>
                <a:latin typeface="Times New Roman"/>
                <a:cs typeface="Times New Roman"/>
              </a:rPr>
              <a:t>3-2</a:t>
            </a:r>
          </a:p>
          <a:p>
            <a:pPr indent="228600">
              <a:lnSpc>
                <a:spcPct val="150000"/>
              </a:lnSpc>
              <a:spcAft>
                <a:spcPts val="0"/>
              </a:spcAft>
            </a:pPr>
            <a:r>
              <a:rPr lang="en-US" altLang="ko-KR" dirty="0" err="1" smtClean="0">
                <a:solidFill>
                  <a:srgbClr val="000000"/>
                </a:solidFill>
                <a:latin typeface="Times New Roman"/>
                <a:cs typeface="Times New Roman"/>
              </a:rPr>
              <a:t>Yongdo</a:t>
            </a:r>
            <a:r>
              <a:rPr lang="en-US" altLang="ko-KR" dirty="0" smtClean="0">
                <a:solidFill>
                  <a:srgbClr val="000000"/>
                </a:solidFill>
                <a:latin typeface="Times New Roman"/>
                <a:cs typeface="Times New Roman"/>
              </a:rPr>
              <a:t> </a:t>
            </a:r>
            <a:r>
              <a:rPr lang="en-US" altLang="ko-KR" dirty="0">
                <a:solidFill>
                  <a:srgbClr val="000000"/>
                </a:solidFill>
                <a:latin typeface="Times New Roman"/>
                <a:cs typeface="Times New Roman"/>
              </a:rPr>
              <a:t>Lee who was regarded as a heresy by the mainline churches advocating the Viewpoint of Mission History has been affirmatively described as a leading minister of the national churches in </a:t>
            </a:r>
            <a:r>
              <a:rPr lang="en-US" altLang="ko-KR" dirty="0" err="1">
                <a:solidFill>
                  <a:srgbClr val="000000"/>
                </a:solidFill>
                <a:latin typeface="Times New Roman"/>
                <a:cs typeface="Times New Roman"/>
              </a:rPr>
              <a:t>Kyeongbae</a:t>
            </a:r>
            <a:r>
              <a:rPr lang="en-US" altLang="ko-KR" dirty="0">
                <a:solidFill>
                  <a:srgbClr val="000000"/>
                </a:solidFill>
                <a:latin typeface="Times New Roman"/>
                <a:cs typeface="Times New Roman"/>
              </a:rPr>
              <a:t> Min’s </a:t>
            </a:r>
            <a:r>
              <a:rPr lang="en-US" altLang="ko-KR" i="1" dirty="0">
                <a:solidFill>
                  <a:srgbClr val="000000"/>
                </a:solidFill>
                <a:latin typeface="Times New Roman"/>
                <a:cs typeface="Times New Roman"/>
              </a:rPr>
              <a:t>A History of Korean Christian Churches</a:t>
            </a:r>
            <a:r>
              <a:rPr lang="en-US" altLang="ko-KR" dirty="0">
                <a:solidFill>
                  <a:srgbClr val="000000"/>
                </a:solidFill>
                <a:latin typeface="Times New Roman"/>
                <a:cs typeface="Times New Roman"/>
              </a:rPr>
              <a:t>. </a:t>
            </a:r>
            <a:r>
              <a:rPr lang="en-US" altLang="ko-KR" dirty="0" err="1">
                <a:solidFill>
                  <a:srgbClr val="000000"/>
                </a:solidFill>
                <a:latin typeface="Times New Roman"/>
                <a:cs typeface="Times New Roman"/>
              </a:rPr>
              <a:t>Yongdo</a:t>
            </a:r>
            <a:r>
              <a:rPr lang="en-US" altLang="ko-KR" dirty="0">
                <a:solidFill>
                  <a:srgbClr val="000000"/>
                </a:solidFill>
                <a:latin typeface="Times New Roman"/>
                <a:cs typeface="Times New Roman"/>
              </a:rPr>
              <a:t> Lee’s Jesus Church is no longer a heretical cult in </a:t>
            </a:r>
            <a:r>
              <a:rPr lang="en-US" altLang="ko-KR" dirty="0" err="1">
                <a:solidFill>
                  <a:srgbClr val="000000"/>
                </a:solidFill>
                <a:latin typeface="Times New Roman"/>
                <a:cs typeface="Times New Roman"/>
              </a:rPr>
              <a:t>Kyeongbae</a:t>
            </a:r>
            <a:r>
              <a:rPr lang="en-US" altLang="ko-KR" dirty="0">
                <a:solidFill>
                  <a:srgbClr val="000000"/>
                </a:solidFill>
                <a:latin typeface="Times New Roman"/>
                <a:cs typeface="Times New Roman"/>
              </a:rPr>
              <a:t> Min’s </a:t>
            </a:r>
            <a:r>
              <a:rPr lang="en-US" altLang="ko-KR" i="1" dirty="0">
                <a:solidFill>
                  <a:srgbClr val="000000"/>
                </a:solidFill>
                <a:latin typeface="Times New Roman"/>
                <a:cs typeface="Times New Roman"/>
              </a:rPr>
              <a:t>A History of Korean Christian Churches</a:t>
            </a:r>
            <a:r>
              <a:rPr lang="en-US" altLang="ko-KR" dirty="0" smtClean="0">
                <a:solidFill>
                  <a:srgbClr val="000000"/>
                </a:solidFill>
                <a:latin typeface="Times New Roman"/>
                <a:cs typeface="Times New Roman"/>
              </a:rPr>
              <a:t>.</a:t>
            </a:r>
            <a:endParaRPr lang="ko-KR" altLang="ko-KR" dirty="0">
              <a:latin typeface="바탕"/>
              <a:cs typeface="Times New Roman"/>
            </a:endParaRPr>
          </a:p>
          <a:p>
            <a:pPr indent="228600">
              <a:lnSpc>
                <a:spcPct val="150000"/>
              </a:lnSpc>
              <a:spcAft>
                <a:spcPts val="0"/>
              </a:spcAft>
            </a:pPr>
            <a:r>
              <a:rPr lang="en-US" altLang="ko-KR" dirty="0">
                <a:solidFill>
                  <a:srgbClr val="000000"/>
                </a:solidFill>
                <a:latin typeface="Times New Roman"/>
                <a:cs typeface="Times New Roman"/>
              </a:rPr>
              <a:t> </a:t>
            </a:r>
            <a:endParaRPr lang="ko-KR" altLang="ko-KR" dirty="0">
              <a:effectLst/>
              <a:latin typeface="바탕"/>
              <a:cs typeface="Times New Roman"/>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김종서\Pictures\2014CESNUR자료\Yongdo Le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617" y="1052736"/>
            <a:ext cx="4136010" cy="5184576"/>
          </a:xfrm>
          <a:prstGeom prst="rect">
            <a:avLst/>
          </a:prstGeom>
          <a:noFill/>
          <a:extLst>
            <a:ext uri="{909E8E84-426E-40DD-AFC4-6F175D3DCCD1}">
              <a14:hiddenFill xmlns:a14="http://schemas.microsoft.com/office/drawing/2010/main">
                <a:solidFill>
                  <a:srgbClr val="FFFFFF"/>
                </a:solidFill>
              </a14:hiddenFill>
            </a:ext>
          </a:extLst>
        </p:spPr>
      </p:pic>
      <p:sp>
        <p:nvSpPr>
          <p:cNvPr id="5" name="직사각형 4"/>
          <p:cNvSpPr/>
          <p:nvPr/>
        </p:nvSpPr>
        <p:spPr>
          <a:xfrm>
            <a:off x="3131840" y="116632"/>
            <a:ext cx="3384376" cy="369332"/>
          </a:xfrm>
          <a:prstGeom prst="rect">
            <a:avLst/>
          </a:prstGeom>
        </p:spPr>
        <p:txBody>
          <a:bodyPr wrap="square">
            <a:spAutoFit/>
          </a:bodyPr>
          <a:lstStyle/>
          <a:p>
            <a:r>
              <a:rPr lang="en-US" altLang="ko-KR" dirty="0" smtClean="0"/>
              <a:t>   </a:t>
            </a:r>
            <a:r>
              <a:rPr lang="en-US" altLang="ko-KR" dirty="0" err="1" smtClean="0"/>
              <a:t>Yongdo</a:t>
            </a:r>
            <a:r>
              <a:rPr lang="en-US" altLang="ko-KR" dirty="0" smtClean="0"/>
              <a:t> </a:t>
            </a:r>
            <a:r>
              <a:rPr lang="en-US" altLang="ko-KR" dirty="0"/>
              <a:t>Lee</a:t>
            </a:r>
            <a:endParaRPr lang="ko-KR" altLang="en-US" dirty="0"/>
          </a:p>
        </p:txBody>
      </p:sp>
    </p:spTree>
    <p:extLst>
      <p:ext uri="{BB962C8B-B14F-4D97-AF65-F5344CB8AC3E}">
        <p14:creationId xmlns:p14="http://schemas.microsoft.com/office/powerpoint/2010/main" val="8879003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395536" y="548680"/>
            <a:ext cx="8352928" cy="2117311"/>
          </a:xfrm>
          <a:prstGeom prst="rect">
            <a:avLst/>
          </a:prstGeom>
        </p:spPr>
        <p:txBody>
          <a:bodyPr wrap="square">
            <a:spAutoFit/>
          </a:bodyPr>
          <a:lstStyle/>
          <a:p>
            <a:pPr indent="228600">
              <a:lnSpc>
                <a:spcPct val="150000"/>
              </a:lnSpc>
              <a:spcAft>
                <a:spcPts val="0"/>
              </a:spcAft>
            </a:pPr>
            <a:r>
              <a:rPr lang="en-US" altLang="ko-KR" dirty="0" smtClean="0">
                <a:solidFill>
                  <a:srgbClr val="000000"/>
                </a:solidFill>
                <a:latin typeface="Times New Roman"/>
                <a:cs typeface="Times New Roman"/>
              </a:rPr>
              <a:t>3-3</a:t>
            </a:r>
          </a:p>
          <a:p>
            <a:pPr indent="228600">
              <a:lnSpc>
                <a:spcPct val="150000"/>
              </a:lnSpc>
              <a:spcAft>
                <a:spcPts val="0"/>
              </a:spcAft>
            </a:pPr>
            <a:r>
              <a:rPr lang="en-US" altLang="ko-KR" dirty="0" smtClean="0">
                <a:solidFill>
                  <a:srgbClr val="000000"/>
                </a:solidFill>
                <a:latin typeface="Times New Roman"/>
                <a:cs typeface="Times New Roman"/>
              </a:rPr>
              <a:t>However</a:t>
            </a:r>
            <a:r>
              <a:rPr lang="en-US" altLang="ko-KR" dirty="0">
                <a:solidFill>
                  <a:srgbClr val="000000"/>
                </a:solidFill>
                <a:latin typeface="Times New Roman"/>
                <a:cs typeface="Times New Roman"/>
              </a:rPr>
              <a:t>, Sun </a:t>
            </a:r>
            <a:r>
              <a:rPr lang="en-US" altLang="ko-KR" dirty="0" err="1">
                <a:solidFill>
                  <a:srgbClr val="000000"/>
                </a:solidFill>
                <a:latin typeface="Times New Roman"/>
                <a:cs typeface="Times New Roman"/>
              </a:rPr>
              <a:t>Myung</a:t>
            </a:r>
            <a:r>
              <a:rPr lang="en-US" altLang="ko-KR" dirty="0">
                <a:solidFill>
                  <a:srgbClr val="000000"/>
                </a:solidFill>
                <a:latin typeface="Times New Roman"/>
                <a:cs typeface="Times New Roman"/>
              </a:rPr>
              <a:t> Moon’s Unification Church and Tae Sun Park’s Olive Tree Movement are still considered as a heretical sect or an anti-Christian cult in </a:t>
            </a:r>
            <a:r>
              <a:rPr lang="en-US" altLang="ko-KR" dirty="0" err="1">
                <a:solidFill>
                  <a:srgbClr val="000000"/>
                </a:solidFill>
                <a:latin typeface="Times New Roman"/>
                <a:cs typeface="Times New Roman"/>
              </a:rPr>
              <a:t>Kyeongbae</a:t>
            </a:r>
            <a:r>
              <a:rPr lang="en-US" altLang="ko-KR" dirty="0">
                <a:solidFill>
                  <a:srgbClr val="000000"/>
                </a:solidFill>
                <a:latin typeface="Times New Roman"/>
                <a:cs typeface="Times New Roman"/>
              </a:rPr>
              <a:t> Min’s </a:t>
            </a:r>
            <a:r>
              <a:rPr lang="en-US" altLang="ko-KR" i="1" dirty="0">
                <a:solidFill>
                  <a:srgbClr val="000000"/>
                </a:solidFill>
                <a:latin typeface="Times New Roman"/>
                <a:cs typeface="Times New Roman"/>
              </a:rPr>
              <a:t>A History of Korean Christian Churches</a:t>
            </a:r>
            <a:r>
              <a:rPr lang="en-US" altLang="ko-KR" dirty="0">
                <a:solidFill>
                  <a:srgbClr val="000000"/>
                </a:solidFill>
                <a:latin typeface="Times New Roman"/>
                <a:cs typeface="Times New Roman"/>
              </a:rPr>
              <a:t>, despite the partial recognition of their Korean contribution to the world salvation histories. </a:t>
            </a:r>
            <a:endParaRPr lang="ko-KR" altLang="ko-KR" dirty="0">
              <a:effectLst/>
              <a:latin typeface="바탕"/>
              <a:cs typeface="Times New Roman"/>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3131840" y="116632"/>
            <a:ext cx="3384376" cy="369332"/>
          </a:xfrm>
          <a:prstGeom prst="rect">
            <a:avLst/>
          </a:prstGeom>
        </p:spPr>
        <p:txBody>
          <a:bodyPr wrap="square">
            <a:spAutoFit/>
          </a:bodyPr>
          <a:lstStyle/>
          <a:p>
            <a:r>
              <a:rPr lang="en-US" altLang="ko-KR" dirty="0" smtClean="0"/>
              <a:t>   Sun </a:t>
            </a:r>
            <a:r>
              <a:rPr lang="en-US" altLang="ko-KR" dirty="0" err="1" smtClean="0"/>
              <a:t>Myung</a:t>
            </a:r>
            <a:r>
              <a:rPr lang="en-US" altLang="ko-KR" dirty="0" smtClean="0"/>
              <a:t> Moon</a:t>
            </a:r>
            <a:endParaRPr lang="ko-KR" altLang="en-US" dirty="0"/>
          </a:p>
        </p:txBody>
      </p:sp>
      <p:pic>
        <p:nvPicPr>
          <p:cNvPr id="4099" name="Picture 3" descr="C:\Users\김종서\Pictures\2014CESNUR자료\Sun Myung Mo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3767" y="877857"/>
            <a:ext cx="4386973" cy="5359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657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3131840" y="116632"/>
            <a:ext cx="3384376" cy="369332"/>
          </a:xfrm>
          <a:prstGeom prst="rect">
            <a:avLst/>
          </a:prstGeom>
        </p:spPr>
        <p:txBody>
          <a:bodyPr wrap="square">
            <a:spAutoFit/>
          </a:bodyPr>
          <a:lstStyle/>
          <a:p>
            <a:r>
              <a:rPr lang="en-US" altLang="ko-KR" dirty="0" smtClean="0"/>
              <a:t>   Tae Sun Park</a:t>
            </a:r>
            <a:endParaRPr lang="ko-KR" altLang="en-US" dirty="0"/>
          </a:p>
        </p:txBody>
      </p:sp>
      <p:pic>
        <p:nvPicPr>
          <p:cNvPr id="5122" name="Picture 2" descr="C:\Users\김종서\Pictures\2014CESNUR자료\Tae Sun Par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2268" y="980728"/>
            <a:ext cx="7072140" cy="54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6339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323528" y="260648"/>
            <a:ext cx="8568952" cy="4662815"/>
          </a:xfrm>
          <a:prstGeom prst="rect">
            <a:avLst/>
          </a:prstGeom>
        </p:spPr>
        <p:txBody>
          <a:bodyPr wrap="square">
            <a:spAutoFit/>
          </a:bodyPr>
          <a:lstStyle/>
          <a:p>
            <a:pPr indent="228600">
              <a:lnSpc>
                <a:spcPct val="150000"/>
              </a:lnSpc>
              <a:spcAft>
                <a:spcPts val="0"/>
              </a:spcAft>
            </a:pPr>
            <a:r>
              <a:rPr lang="en-US" altLang="ko-KR" dirty="0" smtClean="0">
                <a:solidFill>
                  <a:srgbClr val="000000"/>
                </a:solidFill>
                <a:latin typeface="Times New Roman"/>
                <a:cs typeface="Times New Roman"/>
              </a:rPr>
              <a:t>3-4</a:t>
            </a:r>
          </a:p>
          <a:p>
            <a:pPr indent="228600">
              <a:lnSpc>
                <a:spcPct val="150000"/>
              </a:lnSpc>
              <a:spcAft>
                <a:spcPts val="0"/>
              </a:spcAft>
            </a:pPr>
            <a:r>
              <a:rPr lang="en-US" altLang="ko-KR" i="1" dirty="0" smtClean="0">
                <a:solidFill>
                  <a:srgbClr val="000000"/>
                </a:solidFill>
                <a:latin typeface="Times New Roman"/>
                <a:cs typeface="Times New Roman"/>
              </a:rPr>
              <a:t>A </a:t>
            </a:r>
            <a:r>
              <a:rPr lang="en-US" altLang="ko-KR" i="1" dirty="0">
                <a:solidFill>
                  <a:srgbClr val="000000"/>
                </a:solidFill>
                <a:latin typeface="Times New Roman"/>
                <a:cs typeface="Times New Roman"/>
              </a:rPr>
              <a:t>History of Christianity in Korea I, II, III</a:t>
            </a:r>
            <a:r>
              <a:rPr lang="en-US" altLang="ko-KR" dirty="0">
                <a:solidFill>
                  <a:srgbClr val="000000"/>
                </a:solidFill>
                <a:latin typeface="Times New Roman"/>
                <a:cs typeface="Times New Roman"/>
              </a:rPr>
              <a:t> published by the Institute of Korean Church History Studies has advocated the Holistic Viewpoint of History and thus it might be said to have focused on the scientific explanation of objective facts rather than the theological dogmas or subjective ideologies. In this context, there seems to be no clear borderline to speak of between the early mystic leaders like </a:t>
            </a:r>
            <a:r>
              <a:rPr lang="en-US" altLang="ko-KR" dirty="0" err="1">
                <a:solidFill>
                  <a:srgbClr val="000000"/>
                </a:solidFill>
                <a:latin typeface="Times New Roman"/>
                <a:cs typeface="Times New Roman"/>
              </a:rPr>
              <a:t>Yongdo</a:t>
            </a:r>
            <a:r>
              <a:rPr lang="en-US" altLang="ko-KR" dirty="0">
                <a:solidFill>
                  <a:srgbClr val="000000"/>
                </a:solidFill>
                <a:latin typeface="Times New Roman"/>
                <a:cs typeface="Times New Roman"/>
              </a:rPr>
              <a:t> Lee and the recent new religious leaders such as Sun </a:t>
            </a:r>
            <a:r>
              <a:rPr lang="en-US" altLang="ko-KR" dirty="0" err="1">
                <a:solidFill>
                  <a:srgbClr val="000000"/>
                </a:solidFill>
                <a:latin typeface="Times New Roman"/>
                <a:cs typeface="Times New Roman"/>
              </a:rPr>
              <a:t>Myung</a:t>
            </a:r>
            <a:r>
              <a:rPr lang="en-US" altLang="ko-KR" dirty="0">
                <a:solidFill>
                  <a:srgbClr val="000000"/>
                </a:solidFill>
                <a:latin typeface="Times New Roman"/>
                <a:cs typeface="Times New Roman"/>
              </a:rPr>
              <a:t> Moon and Tae Sun Park. It just reports the positions or the disciplinary actions of the orders without its own judgments. It depends upon the reader’s judgment whether a described order is a cult or a sect and belongs to the mainline church. It means that the concept of cult (or New Religion) is more open.</a:t>
            </a:r>
            <a:endParaRPr lang="ko-KR" altLang="ko-KR" dirty="0">
              <a:latin typeface="바탕"/>
              <a:cs typeface="Times New Roman"/>
            </a:endParaRPr>
          </a:p>
          <a:p>
            <a:pPr>
              <a:lnSpc>
                <a:spcPct val="150000"/>
              </a:lnSpc>
              <a:spcAft>
                <a:spcPts val="0"/>
              </a:spcAft>
            </a:pPr>
            <a:r>
              <a:rPr lang="en-US" altLang="ko-KR" dirty="0">
                <a:solidFill>
                  <a:srgbClr val="000000"/>
                </a:solidFill>
                <a:latin typeface="Times New Roman"/>
                <a:cs typeface="Times New Roman"/>
              </a:rPr>
              <a:t> </a:t>
            </a:r>
            <a:endParaRPr lang="ko-KR" altLang="ko-KR" dirty="0">
              <a:effectLst/>
              <a:latin typeface="바탕"/>
              <a:cs typeface="Times New Roman"/>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251520" y="404664"/>
            <a:ext cx="8352928" cy="3000821"/>
          </a:xfrm>
          <a:prstGeom prst="rect">
            <a:avLst/>
          </a:prstGeom>
        </p:spPr>
        <p:txBody>
          <a:bodyPr wrap="square">
            <a:spAutoFit/>
          </a:bodyPr>
          <a:lstStyle/>
          <a:p>
            <a:pPr lvl="0" algn="just">
              <a:lnSpc>
                <a:spcPct val="150000"/>
              </a:lnSpc>
            </a:pPr>
            <a:r>
              <a:rPr lang="en-US" altLang="ko-KR" kern="100" dirty="0" smtClean="0">
                <a:solidFill>
                  <a:srgbClr val="000000"/>
                </a:solidFill>
                <a:latin typeface="Times New Roman"/>
                <a:cs typeface="Times New Roman"/>
              </a:rPr>
              <a:t>4.  A </a:t>
            </a:r>
            <a:r>
              <a:rPr lang="en-US" altLang="ko-KR" kern="100" dirty="0">
                <a:solidFill>
                  <a:srgbClr val="000000"/>
                </a:solidFill>
                <a:latin typeface="Times New Roman"/>
                <a:cs typeface="Times New Roman"/>
              </a:rPr>
              <a:t>Typological Reflection of Religious Organization from the Korean Viewpoints of </a:t>
            </a:r>
            <a:endParaRPr lang="en-US" altLang="ko-KR" kern="100" dirty="0" smtClean="0">
              <a:solidFill>
                <a:srgbClr val="000000"/>
              </a:solidFill>
              <a:latin typeface="Times New Roman"/>
              <a:cs typeface="Times New Roman"/>
            </a:endParaRPr>
          </a:p>
          <a:p>
            <a:pPr lvl="0" algn="just">
              <a:lnSpc>
                <a:spcPct val="150000"/>
              </a:lnSpc>
            </a:pPr>
            <a:r>
              <a:rPr lang="en-US" altLang="ko-KR" kern="100" dirty="0">
                <a:solidFill>
                  <a:srgbClr val="000000"/>
                </a:solidFill>
                <a:latin typeface="Times New Roman"/>
                <a:cs typeface="Times New Roman"/>
              </a:rPr>
              <a:t> </a:t>
            </a:r>
            <a:r>
              <a:rPr lang="en-US" altLang="ko-KR" kern="100" dirty="0" smtClean="0">
                <a:solidFill>
                  <a:srgbClr val="000000"/>
                </a:solidFill>
                <a:latin typeface="Times New Roman"/>
                <a:cs typeface="Times New Roman"/>
              </a:rPr>
              <a:t>   Church </a:t>
            </a:r>
            <a:r>
              <a:rPr lang="en-US" altLang="ko-KR" kern="100" dirty="0">
                <a:solidFill>
                  <a:srgbClr val="000000"/>
                </a:solidFill>
                <a:latin typeface="Times New Roman"/>
                <a:cs typeface="Times New Roman"/>
              </a:rPr>
              <a:t>History </a:t>
            </a:r>
            <a:endParaRPr lang="ko-KR" altLang="ko-KR" sz="1200" kern="100" dirty="0">
              <a:solidFill>
                <a:srgbClr val="000000"/>
              </a:solidFill>
              <a:latin typeface="한양신명조"/>
              <a:cs typeface="Times New Roman"/>
            </a:endParaRPr>
          </a:p>
          <a:p>
            <a:pPr marL="482600" algn="just">
              <a:lnSpc>
                <a:spcPct val="150000"/>
              </a:lnSpc>
            </a:pPr>
            <a:r>
              <a:rPr lang="en-US" altLang="ko-KR" kern="100" dirty="0">
                <a:solidFill>
                  <a:srgbClr val="000000"/>
                </a:solidFill>
                <a:latin typeface="Times New Roman"/>
                <a:cs typeface="Times New Roman"/>
              </a:rPr>
              <a:t> </a:t>
            </a:r>
            <a:endParaRPr lang="ko-KR" altLang="ko-KR" sz="1200" kern="100" dirty="0">
              <a:solidFill>
                <a:srgbClr val="000000"/>
              </a:solidFill>
              <a:latin typeface="한양신명조"/>
              <a:cs typeface="Times New Roman"/>
            </a:endParaRPr>
          </a:p>
          <a:p>
            <a:pPr indent="152400" algn="just">
              <a:lnSpc>
                <a:spcPct val="150000"/>
              </a:lnSpc>
            </a:pPr>
            <a:r>
              <a:rPr lang="en-US" altLang="ko-KR" kern="100" dirty="0">
                <a:solidFill>
                  <a:srgbClr val="000000"/>
                </a:solidFill>
                <a:latin typeface="Times New Roman"/>
                <a:cs typeface="Times New Roman"/>
              </a:rPr>
              <a:t>It is usually said that people tend to create New Religions from what is around them. Thus, religious ferment reflects the change of the religious worldview that can be called as the new transformation of the leading religious view in the culture. It might mean the change of the Viewpoints of Church History in the above mentioned Korean case. </a:t>
            </a:r>
            <a:endParaRPr lang="ko-KR" altLang="ko-KR" sz="1200" kern="100" dirty="0">
              <a:solidFill>
                <a:srgbClr val="000000"/>
              </a:solidFill>
              <a:effectLst/>
              <a:latin typeface="한양신명조"/>
              <a:cs typeface="Times New Roman"/>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467544" y="266596"/>
            <a:ext cx="8352928" cy="3779304"/>
          </a:xfrm>
          <a:prstGeom prst="rect">
            <a:avLst/>
          </a:prstGeom>
        </p:spPr>
        <p:txBody>
          <a:bodyPr wrap="square">
            <a:spAutoFit/>
          </a:bodyPr>
          <a:lstStyle/>
          <a:p>
            <a:pPr indent="152400" algn="just">
              <a:lnSpc>
                <a:spcPct val="150000"/>
              </a:lnSpc>
            </a:pPr>
            <a:r>
              <a:rPr lang="en-US" altLang="ko-KR" kern="100" dirty="0" smtClean="0">
                <a:solidFill>
                  <a:srgbClr val="000000"/>
                </a:solidFill>
                <a:latin typeface="Times New Roman"/>
                <a:cs typeface="Times New Roman"/>
              </a:rPr>
              <a:t>4-2</a:t>
            </a:r>
          </a:p>
          <a:p>
            <a:pPr indent="152400" algn="just">
              <a:lnSpc>
                <a:spcPct val="150000"/>
              </a:lnSpc>
            </a:pPr>
            <a:r>
              <a:rPr lang="en-US" altLang="ko-KR" kern="100" dirty="0" smtClean="0">
                <a:solidFill>
                  <a:srgbClr val="000000"/>
                </a:solidFill>
                <a:latin typeface="Times New Roman"/>
                <a:cs typeface="Times New Roman"/>
              </a:rPr>
              <a:t>In </a:t>
            </a:r>
            <a:r>
              <a:rPr lang="en-US" altLang="ko-KR" kern="100" dirty="0">
                <a:solidFill>
                  <a:srgbClr val="000000"/>
                </a:solidFill>
                <a:latin typeface="Times New Roman"/>
                <a:cs typeface="Times New Roman"/>
              </a:rPr>
              <a:t>Korea called as </a:t>
            </a:r>
            <a:r>
              <a:rPr lang="en-US" altLang="ko-KR" kern="100" dirty="0" smtClean="0">
                <a:solidFill>
                  <a:srgbClr val="000000"/>
                </a:solidFill>
                <a:latin typeface="Times New Roman"/>
                <a:cs typeface="Times New Roman"/>
              </a:rPr>
              <a:t>“a </a:t>
            </a:r>
            <a:r>
              <a:rPr lang="en-US" altLang="ko-KR" kern="100" dirty="0">
                <a:solidFill>
                  <a:srgbClr val="000000"/>
                </a:solidFill>
                <a:latin typeface="Times New Roman"/>
                <a:cs typeface="Times New Roman"/>
              </a:rPr>
              <a:t>country of morning calm,” Christianity appeared as a strong shock for Korean people in the beginning with a lot of western missionaries. There was no room for other religious group like a sect or a cult at that time. In the meantime, it was natural that Church history has been written from the standpoint of mission. However, as Christianity has been gradually indigenized in Korea, new perspectives to see it from traditional religious legacy come to prevail. It was in the context that the Viewpoint of Mission History was replaced with the Viewpoint of National Church History in order to reveal the subjective meaning of changed people’s life in Korea. </a:t>
            </a:r>
            <a:endParaRPr lang="ko-KR" altLang="ko-KR" sz="1200" kern="100" dirty="0">
              <a:solidFill>
                <a:srgbClr val="000000"/>
              </a:solidFill>
              <a:effectLst/>
              <a:latin typeface="한양신명조"/>
              <a:cs typeface="Times New Roman"/>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467544" y="476672"/>
            <a:ext cx="8064896" cy="2532809"/>
          </a:xfrm>
          <a:prstGeom prst="rect">
            <a:avLst/>
          </a:prstGeom>
        </p:spPr>
        <p:txBody>
          <a:bodyPr wrap="square">
            <a:spAutoFit/>
          </a:bodyPr>
          <a:lstStyle/>
          <a:p>
            <a:pPr indent="152400" algn="just">
              <a:lnSpc>
                <a:spcPct val="150000"/>
              </a:lnSpc>
            </a:pPr>
            <a:r>
              <a:rPr lang="en-US" altLang="ko-KR" kern="100" dirty="0" smtClean="0">
                <a:solidFill>
                  <a:srgbClr val="000000"/>
                </a:solidFill>
                <a:latin typeface="Times New Roman"/>
                <a:cs typeface="Times New Roman"/>
              </a:rPr>
              <a:t>4-3</a:t>
            </a:r>
          </a:p>
          <a:p>
            <a:pPr indent="152400" algn="just">
              <a:lnSpc>
                <a:spcPct val="150000"/>
              </a:lnSpc>
            </a:pPr>
            <a:r>
              <a:rPr lang="en-US" altLang="ko-KR" kern="100" dirty="0" smtClean="0">
                <a:solidFill>
                  <a:srgbClr val="000000"/>
                </a:solidFill>
                <a:latin typeface="Times New Roman"/>
                <a:cs typeface="Times New Roman"/>
              </a:rPr>
              <a:t>We </a:t>
            </a:r>
            <a:r>
              <a:rPr lang="en-US" altLang="ko-KR" kern="100" dirty="0">
                <a:solidFill>
                  <a:srgbClr val="000000"/>
                </a:solidFill>
                <a:latin typeface="Times New Roman"/>
                <a:cs typeface="Times New Roman"/>
              </a:rPr>
              <a:t>might think that the Holistic (and Scientific) Viewpoint is an attempt to overcome ideology-laden perspective to narrate the story of Korean Church as it is. In this regard, many of the previous heretical Christian new religions are recognized as a sect or even one of the main Christian denominations. At least, their previous pejorative meanings come to be futile.</a:t>
            </a:r>
            <a:endParaRPr lang="ko-KR" altLang="ko-KR" sz="1200" kern="100" dirty="0">
              <a:solidFill>
                <a:srgbClr val="000000"/>
              </a:solidFill>
              <a:effectLst/>
              <a:latin typeface="한양신명조"/>
              <a:cs typeface="Times New Roman"/>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467544" y="620688"/>
            <a:ext cx="8208912" cy="1701813"/>
          </a:xfrm>
          <a:prstGeom prst="rect">
            <a:avLst/>
          </a:prstGeom>
        </p:spPr>
        <p:txBody>
          <a:bodyPr wrap="square">
            <a:spAutoFit/>
          </a:bodyPr>
          <a:lstStyle/>
          <a:p>
            <a:pPr indent="152400">
              <a:lnSpc>
                <a:spcPct val="150000"/>
              </a:lnSpc>
            </a:pPr>
            <a:r>
              <a:rPr lang="en-GB" altLang="ko-KR" kern="100" dirty="0" smtClean="0">
                <a:solidFill>
                  <a:srgbClr val="000000"/>
                </a:solidFill>
                <a:latin typeface="Times New Roman"/>
                <a:cs typeface="Times New Roman"/>
              </a:rPr>
              <a:t>4-4</a:t>
            </a:r>
          </a:p>
          <a:p>
            <a:pPr indent="152400">
              <a:lnSpc>
                <a:spcPct val="150000"/>
              </a:lnSpc>
            </a:pPr>
            <a:r>
              <a:rPr lang="en-GB" altLang="ko-KR" kern="100" dirty="0" smtClean="0">
                <a:solidFill>
                  <a:srgbClr val="000000"/>
                </a:solidFill>
                <a:latin typeface="Times New Roman"/>
                <a:cs typeface="Times New Roman"/>
              </a:rPr>
              <a:t>We </a:t>
            </a:r>
            <a:r>
              <a:rPr lang="en-GB" altLang="ko-KR" kern="100" dirty="0">
                <a:solidFill>
                  <a:srgbClr val="000000"/>
                </a:solidFill>
                <a:latin typeface="Times New Roman"/>
                <a:cs typeface="Times New Roman"/>
              </a:rPr>
              <a:t>might suggest that the concept of the cults and sects have been relative in Korean context from time to time and that the Viewpoints of the Church History could be one of the critical elements in the conceptual formation of Christian cult in Korea.</a:t>
            </a:r>
            <a:endParaRPr lang="ko-KR" altLang="ko-KR" sz="1200" kern="100" dirty="0">
              <a:solidFill>
                <a:srgbClr val="000000"/>
              </a:solidFill>
              <a:effectLst/>
              <a:latin typeface="한양신명조"/>
              <a:cs typeface="Times New Roman"/>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1388</TotalTime>
  <Words>809</Words>
  <Application>Microsoft Office PowerPoint</Application>
  <PresentationFormat>화면 슬라이드 쇼(4:3)</PresentationFormat>
  <Paragraphs>63</Paragraphs>
  <Slides>20</Slides>
  <Notes>6</Notes>
  <HiddenSlides>0</HiddenSlides>
  <MMClips>0</MMClips>
  <ScaleCrop>false</ScaleCrop>
  <HeadingPairs>
    <vt:vector size="4" baseType="variant">
      <vt:variant>
        <vt:lpstr>테마</vt:lpstr>
      </vt:variant>
      <vt:variant>
        <vt:i4>1</vt:i4>
      </vt:variant>
      <vt:variant>
        <vt:lpstr>슬라이드 제목</vt:lpstr>
      </vt:variant>
      <vt:variant>
        <vt:i4>20</vt:i4>
      </vt:variant>
    </vt:vector>
  </HeadingPairs>
  <TitlesOfParts>
    <vt:vector size="21" baseType="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ChongsuhKim</dc:creator>
  <cp:lastModifiedBy>snu</cp:lastModifiedBy>
  <cp:revision>44</cp:revision>
  <dcterms:created xsi:type="dcterms:W3CDTF">2011-04-21T06:40:42Z</dcterms:created>
  <dcterms:modified xsi:type="dcterms:W3CDTF">2014-06-04T14:08:15Z</dcterms:modified>
</cp:coreProperties>
</file>