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6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F0CA-B243-4C0C-9D89-C4FE7A254124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BE4A-AF65-4AA3-BF46-7AB8DD447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109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F0CA-B243-4C0C-9D89-C4FE7A254124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BE4A-AF65-4AA3-BF46-7AB8DD447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891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F0CA-B243-4C0C-9D89-C4FE7A254124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BE4A-AF65-4AA3-BF46-7AB8DD447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868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F0CA-B243-4C0C-9D89-C4FE7A254124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BE4A-AF65-4AA3-BF46-7AB8DD447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878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F0CA-B243-4C0C-9D89-C4FE7A254124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BE4A-AF65-4AA3-BF46-7AB8DD447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993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F0CA-B243-4C0C-9D89-C4FE7A254124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BE4A-AF65-4AA3-BF46-7AB8DD447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061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F0CA-B243-4C0C-9D89-C4FE7A254124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BE4A-AF65-4AA3-BF46-7AB8DD447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052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F0CA-B243-4C0C-9D89-C4FE7A254124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BE4A-AF65-4AA3-BF46-7AB8DD447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305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F0CA-B243-4C0C-9D89-C4FE7A254124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BE4A-AF65-4AA3-BF46-7AB8DD447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387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F0CA-B243-4C0C-9D89-C4FE7A254124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BE4A-AF65-4AA3-BF46-7AB8DD447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985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F0CA-B243-4C0C-9D89-C4FE7A254124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BE4A-AF65-4AA3-BF46-7AB8DD447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88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CF0CA-B243-4C0C-9D89-C4FE7A254124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4BE4A-AF65-4AA3-BF46-7AB8DD447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360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jtr@unr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Religious Freedom in the West: Is the Glass Half Full and Getting Fuller?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0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James T. Richardson</a:t>
            </a:r>
          </a:p>
          <a:p>
            <a:r>
              <a:rPr lang="en-US" dirty="0" smtClean="0">
                <a:hlinkClick r:id="rId2"/>
              </a:rPr>
              <a:t>jtr@unr.edu</a:t>
            </a:r>
            <a:endParaRPr lang="en-US" dirty="0" smtClean="0"/>
          </a:p>
          <a:p>
            <a:r>
              <a:rPr lang="en-US" dirty="0" smtClean="0"/>
              <a:t>CESNUR Conference</a:t>
            </a:r>
          </a:p>
          <a:p>
            <a:r>
              <a:rPr lang="en-US" dirty="0" smtClean="0"/>
              <a:t>Baylor University</a:t>
            </a:r>
          </a:p>
          <a:p>
            <a:r>
              <a:rPr lang="en-US" dirty="0" smtClean="0"/>
              <a:t>June, </a:t>
            </a:r>
            <a:r>
              <a:rPr lang="en-US" dirty="0" smtClean="0"/>
              <a:t>2014</a:t>
            </a:r>
          </a:p>
          <a:p>
            <a:pPr algn="l"/>
            <a:r>
              <a:rPr lang="en-US" dirty="0" smtClean="0"/>
              <a:t>An earlier version of this presentation was presented in January, 2014 at the INFORM conference in London. Please do not quote or circulate without permission.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7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Major Thesis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Since NRMs burst on the scene in the 1960s and 70s there have been varying patterns of jurisprudence involving them as well as other minority religions</a:t>
            </a:r>
          </a:p>
          <a:p>
            <a:r>
              <a:rPr lang="en-US" dirty="0" smtClean="0"/>
              <a:t>After a brief positive reaction to NRMs in the U.S. the reception turned quite negative</a:t>
            </a:r>
          </a:p>
          <a:p>
            <a:r>
              <a:rPr lang="en-US" dirty="0"/>
              <a:t>T</a:t>
            </a:r>
            <a:r>
              <a:rPr lang="en-US" dirty="0" smtClean="0"/>
              <a:t>his is reflected in reactions by governments and in the initial results of many court cases and legislative actions involving NRMs in America and </a:t>
            </a:r>
            <a:r>
              <a:rPr lang="en-US" dirty="0"/>
              <a:t>E</a:t>
            </a:r>
            <a:r>
              <a:rPr lang="en-US" dirty="0" smtClean="0"/>
              <a:t>urope</a:t>
            </a:r>
          </a:p>
          <a:p>
            <a:r>
              <a:rPr lang="en-US" b="1" i="1" dirty="0" smtClean="0"/>
              <a:t>But in recent decades there has developed a more tolerant approach to minority faiths, resulting in more religious freedom, both in the U.S. and Europe (but pattern is spotty)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403145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Evidence for Thesis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 decisions by national courts in Europe (Supreme and Constitutional), as well as especially by the European Court of Human Rights (ECTHR) (the focus of this presentation)</a:t>
            </a:r>
          </a:p>
          <a:p>
            <a:r>
              <a:rPr lang="en-US" dirty="0" smtClean="0"/>
              <a:t>Major recent decisions by the U.S. Supreme Court, as well as by actions taken by the U.S. Congress and a number of state legislatures also show support for religious freedom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07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European Developments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Great variation in role of religion and tolerance for NRMs and minority faiths in Western Europe (radically secular France vs. Netherlands and Italy; paternalistic Germany; Greece)</a:t>
            </a:r>
          </a:p>
          <a:p>
            <a:r>
              <a:rPr lang="en-US" dirty="0" smtClean="0"/>
              <a:t>Former Soviet dominated nations made situation even more complex, with some quite secular nations, others dominated by officially recognized churches of differing kinds, while some seem to genuinely value religious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59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Major European National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Court Decisions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Germany’s Constitutional Court and the Jehovah’s Witnesses (2005)</a:t>
            </a:r>
          </a:p>
          <a:p>
            <a:r>
              <a:rPr lang="en-US" dirty="0" smtClean="0"/>
              <a:t>France’s Supreme Court ruling in favor of JW’s access to prisoners (Oct. 2013)</a:t>
            </a:r>
          </a:p>
          <a:p>
            <a:r>
              <a:rPr lang="en-US" dirty="0" smtClean="0"/>
              <a:t>U.K. Supreme Court ruling that Scientology is a religion (Nov., 2013)</a:t>
            </a:r>
          </a:p>
          <a:p>
            <a:r>
              <a:rPr lang="en-US" dirty="0" smtClean="0"/>
              <a:t>Other decisions in various countries such as the Netherlands and Italy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4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European Court of Human Rights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40 years before an Article 9 (freedom of thought, conscience, and religion) violation was found; Kokkinakis case from Greece, 1993</a:t>
            </a:r>
          </a:p>
          <a:p>
            <a:r>
              <a:rPr lang="en-US" dirty="0" smtClean="0"/>
              <a:t>Timing was propitious, with former Soviet-dominated nations coming into the COE: a message was being sent, using Greece as an exemplar</a:t>
            </a:r>
          </a:p>
          <a:p>
            <a:r>
              <a:rPr lang="en-US" dirty="0" smtClean="0"/>
              <a:t>Since 1993 many more violations of Article 9 were found, most from Eastern and Central Europe, or Greece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15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ECtHR, continued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Finally, in 2011, an original Member State (other than Greece) was found to have violated Article 9 rights</a:t>
            </a:r>
          </a:p>
          <a:p>
            <a:r>
              <a:rPr lang="en-US" dirty="0" smtClean="0"/>
              <a:t>Jehovah’s Witnesses won major tax case, and France was ordered to pay a large award as well</a:t>
            </a:r>
          </a:p>
          <a:p>
            <a:r>
              <a:rPr lang="en-US" dirty="0" smtClean="0"/>
              <a:t>Aumist group and Evangelical Missionary church also won tax cases in 2013, and </a:t>
            </a:r>
            <a:r>
              <a:rPr lang="en-US" dirty="0"/>
              <a:t>F</a:t>
            </a:r>
            <a:r>
              <a:rPr lang="en-US" dirty="0" smtClean="0"/>
              <a:t>rance was ordered to pay large fines to those groups.</a:t>
            </a:r>
          </a:p>
          <a:p>
            <a:r>
              <a:rPr lang="en-US" dirty="0" smtClean="0"/>
              <a:t>U.K. also involved in one recent Article 9 decision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61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ECtHR, Continued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These decision from Eastern and Central Europe, and from France, seem focused on the right of religious organizations to exist and function </a:t>
            </a:r>
          </a:p>
          <a:p>
            <a:r>
              <a:rPr lang="en-US" dirty="0"/>
              <a:t>F</a:t>
            </a:r>
            <a:r>
              <a:rPr lang="en-US" dirty="0" smtClean="0"/>
              <a:t>ew adjudicated cases deal with individual religious freedom (such as the right to wear religious garb or symbols)</a:t>
            </a:r>
          </a:p>
          <a:p>
            <a:r>
              <a:rPr lang="en-US" dirty="0" smtClean="0"/>
              <a:t>Several Article 9 Russian cases involving refusal to reregister demonstrate </a:t>
            </a:r>
            <a:r>
              <a:rPr lang="en-US" dirty="0" err="1" smtClean="0"/>
              <a:t>ECtHR’s</a:t>
            </a:r>
            <a:r>
              <a:rPr lang="en-US" dirty="0" smtClean="0"/>
              <a:t> efforts to work with constitutional courts and support their efforts where possible (Salvation Army, Jesuits, JWs, Scientology and other groups)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37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United States Developments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Religious </a:t>
            </a:r>
            <a:r>
              <a:rPr lang="en-US" dirty="0"/>
              <a:t>F</a:t>
            </a:r>
            <a:r>
              <a:rPr lang="en-US" dirty="0" smtClean="0"/>
              <a:t>reedom Restoration Act (1993), after the </a:t>
            </a:r>
            <a:r>
              <a:rPr lang="en-US" i="1" dirty="0" smtClean="0"/>
              <a:t>Smith </a:t>
            </a:r>
            <a:r>
              <a:rPr lang="en-US" dirty="0" smtClean="0"/>
              <a:t>case in </a:t>
            </a:r>
            <a:r>
              <a:rPr lang="en-US" dirty="0" smtClean="0"/>
              <a:t>1990; declared unconstitutional as concerning local and state governments in 1997  </a:t>
            </a:r>
            <a:endParaRPr lang="en-US" dirty="0" smtClean="0"/>
          </a:p>
          <a:p>
            <a:r>
              <a:rPr lang="en-US" dirty="0" smtClean="0"/>
              <a:t>Many state level RFRAs </a:t>
            </a:r>
            <a:r>
              <a:rPr lang="en-US" dirty="0" smtClean="0"/>
              <a:t>then were passed</a:t>
            </a:r>
            <a:endParaRPr lang="en-US" dirty="0" smtClean="0"/>
          </a:p>
          <a:p>
            <a:r>
              <a:rPr lang="en-US" dirty="0" smtClean="0"/>
              <a:t>Religious Land Use and Institutional Persons Act 2000) and Wilkinson case (2005) declaring </a:t>
            </a:r>
            <a:r>
              <a:rPr lang="en-US" dirty="0" smtClean="0"/>
              <a:t>Act</a:t>
            </a:r>
            <a:r>
              <a:rPr lang="en-US" dirty="0" smtClean="0"/>
              <a:t> </a:t>
            </a:r>
            <a:r>
              <a:rPr lang="en-US" dirty="0" smtClean="0"/>
              <a:t>constitutional for institutionalized persons</a:t>
            </a:r>
          </a:p>
          <a:p>
            <a:r>
              <a:rPr lang="en-US" dirty="0" smtClean="0"/>
              <a:t>“Tea </a:t>
            </a:r>
            <a:r>
              <a:rPr lang="en-US" dirty="0" smtClean="0"/>
              <a:t>cases” in federal </a:t>
            </a:r>
            <a:r>
              <a:rPr lang="en-US" dirty="0" smtClean="0"/>
              <a:t>courts demonstrate first wins for religious freedom over war on drugs</a:t>
            </a:r>
            <a:endParaRPr lang="en-US" dirty="0" smtClean="0"/>
          </a:p>
          <a:p>
            <a:r>
              <a:rPr lang="en-US" dirty="0" smtClean="0"/>
              <a:t>But some concern about recent pattern of cases allowing more freedom for dominate faiths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73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Conclusions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</a:t>
            </a:r>
            <a:r>
              <a:rPr lang="en-US" dirty="0" smtClean="0"/>
              <a:t> pattern of movement in direction of more religious freedom in the U.S. and Europe is discernable, even if uneven  and slow.</a:t>
            </a:r>
          </a:p>
          <a:p>
            <a:r>
              <a:rPr lang="en-US" dirty="0" smtClean="0"/>
              <a:t>Caveats: </a:t>
            </a:r>
          </a:p>
          <a:p>
            <a:pPr lvl="1"/>
            <a:r>
              <a:rPr lang="en-US" dirty="0" smtClean="0"/>
              <a:t>Not all minority faiths win their cases in any of the courts mentioned</a:t>
            </a:r>
          </a:p>
          <a:p>
            <a:pPr lvl="1"/>
            <a:r>
              <a:rPr lang="en-US" dirty="0" smtClean="0"/>
              <a:t>Muslim groups are a special case, encountering many problems when involved in court cases</a:t>
            </a:r>
          </a:p>
          <a:p>
            <a:pPr lvl="1"/>
            <a:r>
              <a:rPr lang="en-US" dirty="0" smtClean="0"/>
              <a:t>Some troubling counter examples favoring dominant faiths in both Europe and U.S.</a:t>
            </a:r>
          </a:p>
          <a:p>
            <a:pPr lvl="1"/>
            <a:r>
              <a:rPr lang="en-US" dirty="0" smtClean="0"/>
              <a:t>How can this pattern be explained if it does exist? And </a:t>
            </a:r>
            <a:r>
              <a:rPr lang="en-US" dirty="0" smtClean="0"/>
              <a:t>what </a:t>
            </a:r>
            <a:r>
              <a:rPr lang="en-US" dirty="0" smtClean="0"/>
              <a:t>about </a:t>
            </a:r>
            <a:r>
              <a:rPr lang="en-US" dirty="0" smtClean="0"/>
              <a:t>exceptions to the pattern?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97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5474</TotalTime>
  <Words>758</Words>
  <Application>Microsoft Office PowerPoint</Application>
  <PresentationFormat>On-screen Show (4:3)</PresentationFormat>
  <Paragraphs>50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Religious Freedom in the West: Is the Glass Half Full and Getting Fuller?</vt:lpstr>
      <vt:lpstr>Major Thesis</vt:lpstr>
      <vt:lpstr>Evidence for Thesis</vt:lpstr>
      <vt:lpstr>European Developments</vt:lpstr>
      <vt:lpstr>Major European National Court Decisions</vt:lpstr>
      <vt:lpstr>European Court of Human Rights</vt:lpstr>
      <vt:lpstr>ECtHR, continued</vt:lpstr>
      <vt:lpstr>ECtHR, Continued</vt:lpstr>
      <vt:lpstr>United States Developments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Law, the Courts, Religious Freedom, and the Evolving Pattern of Jurisprudence in Western Societies</dc:title>
  <dc:creator>James Richardson</dc:creator>
  <cp:lastModifiedBy>James Richardson</cp:lastModifiedBy>
  <cp:revision>16</cp:revision>
  <dcterms:created xsi:type="dcterms:W3CDTF">2014-01-01T20:03:52Z</dcterms:created>
  <dcterms:modified xsi:type="dcterms:W3CDTF">2014-06-10T13:16:07Z</dcterms:modified>
</cp:coreProperties>
</file>