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8" r:id="rId11"/>
    <p:sldId id="265" r:id="rId12"/>
    <p:sldId id="266"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954"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04F9F8-A7DE-4297-B669-5522EBE09A13}" type="datetimeFigureOut">
              <a:rPr lang="en-US" smtClean="0"/>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15045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4F9F8-A7DE-4297-B669-5522EBE09A13}" type="datetimeFigureOut">
              <a:rPr lang="en-US" smtClean="0"/>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57955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04F9F8-A7DE-4297-B669-5522EBE09A13}" type="datetimeFigureOut">
              <a:rPr lang="en-US" smtClean="0"/>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2122100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04F9F8-A7DE-4297-B669-5522EBE09A13}" type="datetimeFigureOut">
              <a:rPr lang="en-US" smtClean="0"/>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219377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04F9F8-A7DE-4297-B669-5522EBE09A13}" type="datetimeFigureOut">
              <a:rPr lang="en-US" smtClean="0"/>
              <a:t>6/10/2014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2906412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04F9F8-A7DE-4297-B669-5522EBE09A13}" type="datetimeFigureOut">
              <a:rPr lang="en-US" smtClean="0"/>
              <a:t>6/10/2014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4187832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04F9F8-A7DE-4297-B669-5522EBE09A13}" type="datetimeFigureOut">
              <a:rPr lang="en-US" smtClean="0"/>
              <a:t>6/10/2014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2534376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4F9F8-A7DE-4297-B669-5522EBE09A13}" type="datetimeFigureOut">
              <a:rPr lang="en-US" smtClean="0"/>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227169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4F9F8-A7DE-4297-B669-5522EBE09A13}" type="datetimeFigureOut">
              <a:rPr lang="en-US" smtClean="0"/>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1177862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4F9F8-A7DE-4297-B669-5522EBE09A13}" type="datetimeFigureOut">
              <a:rPr lang="en-US" smtClean="0"/>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4112777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4F9F8-A7DE-4297-B669-5522EBE09A13}" type="datetimeFigureOut">
              <a:rPr lang="en-US" smtClean="0"/>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7602C-A668-4C0E-8613-5ECAD8865145}" type="slidenum">
              <a:rPr lang="en-US" smtClean="0"/>
              <a:t>‹#›</a:t>
            </a:fld>
            <a:endParaRPr lang="en-US"/>
          </a:p>
        </p:txBody>
      </p:sp>
    </p:spTree>
    <p:extLst>
      <p:ext uri="{BB962C8B-B14F-4D97-AF65-F5344CB8AC3E}">
        <p14:creationId xmlns:p14="http://schemas.microsoft.com/office/powerpoint/2010/main" val="1013868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4F9F8-A7DE-4297-B669-5522EBE09A13}" type="datetimeFigureOut">
              <a:rPr lang="en-US" smtClean="0"/>
              <a:t>6/10/2014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7602C-A668-4C0E-8613-5ECAD8865145}" type="slidenum">
              <a:rPr lang="en-US" smtClean="0"/>
              <a:t>‹#›</a:t>
            </a:fld>
            <a:endParaRPr lang="en-US"/>
          </a:p>
        </p:txBody>
      </p:sp>
    </p:spTree>
    <p:extLst>
      <p:ext uri="{BB962C8B-B14F-4D97-AF65-F5344CB8AC3E}">
        <p14:creationId xmlns:p14="http://schemas.microsoft.com/office/powerpoint/2010/main" val="3691763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tr@unr.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b="1" i="1" dirty="0" smtClean="0">
                <a:solidFill>
                  <a:srgbClr val="FF0000"/>
                </a:solidFill>
              </a:rPr>
              <a:t>Jehovah’s Witnesses in Court in Europe: Trailblazing for Religious Freedom</a:t>
            </a:r>
            <a:r>
              <a:rPr lang="en-US" i="1" dirty="0" smtClean="0"/>
              <a:t/>
            </a:r>
            <a:br>
              <a:rPr lang="en-US" i="1" dirty="0" smtClean="0"/>
            </a:br>
            <a:r>
              <a:rPr lang="en-US" dirty="0" smtClean="0"/>
              <a:t/>
            </a:r>
            <a:br>
              <a:rPr lang="en-US" dirty="0" smtClean="0"/>
            </a:br>
            <a:endParaRPr lang="en-US" sz="2700" dirty="0"/>
          </a:p>
        </p:txBody>
      </p:sp>
      <p:sp>
        <p:nvSpPr>
          <p:cNvPr id="3" name="Subtitle 2"/>
          <p:cNvSpPr>
            <a:spLocks noGrp="1"/>
          </p:cNvSpPr>
          <p:nvPr>
            <p:ph type="subTitle" idx="1"/>
          </p:nvPr>
        </p:nvSpPr>
        <p:spPr/>
        <p:txBody>
          <a:bodyPr>
            <a:normAutofit fontScale="40000" lnSpcReduction="20000"/>
          </a:bodyPr>
          <a:lstStyle/>
          <a:p>
            <a:r>
              <a:rPr lang="en-US" dirty="0" smtClean="0"/>
              <a:t>James T. Richardson, J.D., Ph.D.</a:t>
            </a:r>
            <a:br>
              <a:rPr lang="en-US" dirty="0" smtClean="0"/>
            </a:br>
            <a:r>
              <a:rPr lang="en-US" dirty="0" smtClean="0"/>
              <a:t>University of Nevada, Reno</a:t>
            </a:r>
            <a:br>
              <a:rPr lang="en-US" dirty="0" smtClean="0"/>
            </a:br>
            <a:r>
              <a:rPr lang="en-US" dirty="0" smtClean="0">
                <a:hlinkClick r:id="rId2"/>
              </a:rPr>
              <a:t>jtr@unr.edu</a:t>
            </a:r>
            <a:r>
              <a:rPr lang="en-US" dirty="0" smtClean="0"/>
              <a:t/>
            </a:r>
            <a:br>
              <a:rPr lang="en-US" dirty="0" smtClean="0"/>
            </a:br>
            <a:r>
              <a:rPr lang="en-US" dirty="0" smtClean="0"/>
              <a:t>CESNUR Conference</a:t>
            </a:r>
            <a:br>
              <a:rPr lang="en-US" dirty="0" smtClean="0"/>
            </a:br>
            <a:r>
              <a:rPr lang="en-US" dirty="0" smtClean="0"/>
              <a:t>Baylor, University</a:t>
            </a:r>
            <a:br>
              <a:rPr lang="en-US" dirty="0" smtClean="0"/>
            </a:br>
            <a:r>
              <a:rPr lang="en-US" dirty="0" smtClean="0"/>
              <a:t>June, 2014</a:t>
            </a:r>
          </a:p>
          <a:p>
            <a:pPr algn="l"/>
            <a:r>
              <a:rPr lang="en-US" dirty="0" smtClean="0"/>
              <a:t>This presentation was  derived from a chapter in a volume by Brill entitled “</a:t>
            </a:r>
            <a:r>
              <a:rPr lang="en-US" b="1" i="1" dirty="0"/>
              <a:t>Handbook of Global Contemporary </a:t>
            </a:r>
            <a:r>
              <a:rPr lang="en-US" b="1" i="1" dirty="0" smtClean="0"/>
              <a:t>Christianity” </a:t>
            </a:r>
            <a:r>
              <a:rPr lang="en-US" dirty="0" smtClean="0"/>
              <a:t>edited by Stephen Hunt, 2014. Do not quote or use without permission.</a:t>
            </a:r>
            <a:endParaRPr lang="en-US" dirty="0"/>
          </a:p>
        </p:txBody>
      </p:sp>
    </p:spTree>
    <p:extLst>
      <p:ext uri="{BB962C8B-B14F-4D97-AF65-F5344CB8AC3E}">
        <p14:creationId xmlns:p14="http://schemas.microsoft.com/office/powerpoint/2010/main" val="2784239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Early History</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t>Began in 1870s in the United States</a:t>
            </a:r>
          </a:p>
          <a:p>
            <a:r>
              <a:rPr lang="en-US" dirty="0" smtClean="0"/>
              <a:t>Now has eight  million members worldwide; represented in nearly every country</a:t>
            </a:r>
          </a:p>
          <a:p>
            <a:r>
              <a:rPr lang="en-US" dirty="0" smtClean="0"/>
              <a:t>Most litigious of all religious organizations</a:t>
            </a:r>
          </a:p>
          <a:p>
            <a:r>
              <a:rPr lang="en-US" dirty="0" smtClean="0"/>
              <a:t>Developed a “</a:t>
            </a:r>
            <a:r>
              <a:rPr lang="en-US" dirty="0" smtClean="0"/>
              <a:t>vigilant </a:t>
            </a:r>
            <a:r>
              <a:rPr lang="en-US" dirty="0" smtClean="0"/>
              <a:t>litigation” approach, using courts to defend beliefs and practices where possible; evolved into “disciplined litigation”</a:t>
            </a:r>
          </a:p>
          <a:p>
            <a:r>
              <a:rPr lang="en-US" dirty="0" smtClean="0"/>
              <a:t>Very successful, establishing precedents in a number of countries and regions supportive of religious freedom</a:t>
            </a:r>
            <a:endParaRPr lang="en-US" dirty="0"/>
          </a:p>
        </p:txBody>
      </p:sp>
    </p:spTree>
    <p:extLst>
      <p:ext uri="{BB962C8B-B14F-4D97-AF65-F5344CB8AC3E}">
        <p14:creationId xmlns:p14="http://schemas.microsoft.com/office/powerpoint/2010/main" val="585820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United States Cases</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t>Hundreds of cases filed in 1930s and 1940s mainly over proselytizing practices</a:t>
            </a:r>
          </a:p>
          <a:p>
            <a:r>
              <a:rPr lang="en-US" dirty="0" smtClean="0"/>
              <a:t>Won about 50 cases before they U.S. Supreme Court, helping expand the Bill of Rights provisions to all non-federal governmental entities</a:t>
            </a:r>
          </a:p>
          <a:p>
            <a:pPr lvl="1"/>
            <a:r>
              <a:rPr lang="en-US" dirty="0" smtClean="0"/>
              <a:t>Helped establish freedom of religion</a:t>
            </a:r>
          </a:p>
          <a:p>
            <a:pPr lvl="1"/>
            <a:r>
              <a:rPr lang="en-US" dirty="0" smtClean="0"/>
              <a:t>Helped establish freedom of association</a:t>
            </a:r>
          </a:p>
          <a:p>
            <a:pPr lvl="1"/>
            <a:r>
              <a:rPr lang="en-US" dirty="0" smtClean="0"/>
              <a:t>Helped establish freedom of expression</a:t>
            </a:r>
          </a:p>
          <a:p>
            <a:pPr lvl="1"/>
            <a:r>
              <a:rPr lang="en-US" dirty="0" smtClean="0"/>
              <a:t>Also helped establish conscientious objection rights, medical treatment rights, and rights of parents to raise children within a religion </a:t>
            </a:r>
            <a:r>
              <a:rPr lang="en-US" dirty="0"/>
              <a:t>(</a:t>
            </a:r>
            <a:r>
              <a:rPr lang="en-US" dirty="0" smtClean="0"/>
              <a:t>custody cases)</a:t>
            </a:r>
            <a:endParaRPr lang="en-US" dirty="0"/>
          </a:p>
        </p:txBody>
      </p:sp>
    </p:spTree>
    <p:extLst>
      <p:ext uri="{BB962C8B-B14F-4D97-AF65-F5344CB8AC3E}">
        <p14:creationId xmlns:p14="http://schemas.microsoft.com/office/powerpoint/2010/main" val="1446650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Canadian Cases</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smtClean="0"/>
              <a:t>Pattern of cases similar in Canada, but about a decade later, with many cases in the 1950s</a:t>
            </a:r>
          </a:p>
          <a:p>
            <a:r>
              <a:rPr lang="en-US" dirty="0" smtClean="0"/>
              <a:t>Witnesses were officially banned from 1940 to 1943 for refusing to support war; and suffered serious discrimination</a:t>
            </a:r>
          </a:p>
          <a:p>
            <a:r>
              <a:rPr lang="en-US" dirty="0" smtClean="0"/>
              <a:t>Especially Quebec was a problem area, with the close intertwining of the Catholic Church and the government of Premier Duplessis (Premier from 1936-39 and 1944-59)</a:t>
            </a:r>
          </a:p>
          <a:p>
            <a:r>
              <a:rPr lang="en-US" dirty="0" smtClean="0"/>
              <a:t>Won several key cases with Canadian Supreme Court establishing right to distribute literature and proselytize, against police harassment, and even won a lawsuit against the Premier! (</a:t>
            </a:r>
            <a:r>
              <a:rPr lang="en-US" i="1" dirty="0"/>
              <a:t>Roncarelli v. </a:t>
            </a:r>
            <a:r>
              <a:rPr lang="en-US" i="1" dirty="0" smtClean="0"/>
              <a:t>Duplessis, 1959</a:t>
            </a:r>
            <a:r>
              <a:rPr lang="en-US" dirty="0" smtClean="0"/>
              <a:t> )</a:t>
            </a:r>
          </a:p>
          <a:p>
            <a:r>
              <a:rPr lang="en-US" dirty="0" smtClean="0"/>
              <a:t>Also contributed to the movement toward the Canadian Charter of Rights and Freedoms</a:t>
            </a:r>
            <a:endParaRPr lang="en-US" dirty="0"/>
          </a:p>
        </p:txBody>
      </p:sp>
    </p:spTree>
    <p:extLst>
      <p:ext uri="{BB962C8B-B14F-4D97-AF65-F5344CB8AC3E}">
        <p14:creationId xmlns:p14="http://schemas.microsoft.com/office/powerpoint/2010/main" val="256657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European Background</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smtClean="0"/>
              <a:t>Post-WWII emphasis on human and civil rights laid groundwork for Witness use of the courts to further their interests and religious freedom in this region</a:t>
            </a:r>
          </a:p>
          <a:p>
            <a:r>
              <a:rPr lang="en-US" dirty="0" smtClean="0"/>
              <a:t>Constitutional courts also established in most western European countries after the War</a:t>
            </a:r>
          </a:p>
          <a:p>
            <a:r>
              <a:rPr lang="en-US" dirty="0" smtClean="0"/>
              <a:t>Council of Europe (COE) established after the War </a:t>
            </a:r>
          </a:p>
          <a:p>
            <a:r>
              <a:rPr lang="en-US" dirty="0" smtClean="0"/>
              <a:t>European Convention for Human Rights and Fundamental Freedoms approved1950, effective in 1953; included Article 9 on freedom of thought, conscience, and religion</a:t>
            </a:r>
          </a:p>
          <a:p>
            <a:r>
              <a:rPr lang="en-US" dirty="0" smtClean="0"/>
              <a:t>European Court of Human Rights established to enforce the Convention, but Article 9 not enforced for four decades (“margin of appreciation” granted to original members)</a:t>
            </a:r>
            <a:endParaRPr lang="en-US" dirty="0"/>
          </a:p>
        </p:txBody>
      </p:sp>
    </p:spTree>
    <p:extLst>
      <p:ext uri="{BB962C8B-B14F-4D97-AF65-F5344CB8AC3E}">
        <p14:creationId xmlns:p14="http://schemas.microsoft.com/office/powerpoint/2010/main" val="32970047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Article 9</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dirty="0"/>
              <a:t>Article 9 of the European Convention reads as follows:</a:t>
            </a:r>
          </a:p>
          <a:p>
            <a:pPr lvl="0"/>
            <a:r>
              <a:rPr lang="en-US" dirty="0"/>
              <a:t>Everyone has the right to freedom of thought, conscience, and religion; this right includes freedom to change his religion and belief, and freedom, either alone or in community with others and in public and private, to manifest his religion or belief, teaching, practice, and observance.</a:t>
            </a:r>
          </a:p>
          <a:p>
            <a:r>
              <a:rPr lang="en-US" dirty="0"/>
              <a:t>Freedom to manifest one’s religion or belief shall be subject only to such limitations as are prescribed by law and are necessary in a democratic society in the interests of public safety, for protection of the public order, health or morals, or for the protection of the rights and freedoms of others.</a:t>
            </a:r>
          </a:p>
        </p:txBody>
      </p:sp>
    </p:spTree>
    <p:extLst>
      <p:ext uri="{BB962C8B-B14F-4D97-AF65-F5344CB8AC3E}">
        <p14:creationId xmlns:p14="http://schemas.microsoft.com/office/powerpoint/2010/main" val="331198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Jehovah’s Witnesses and Article 9</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US" i="1" dirty="0" smtClean="0"/>
              <a:t>Kokkinakis v. Greece </a:t>
            </a:r>
            <a:r>
              <a:rPr lang="en-US" dirty="0" smtClean="0"/>
              <a:t>(1993) involving a Witness proselytizing cases was first violation of Article 9 found, on a split vote (6-3) (Greece criminalizes proselytizing)</a:t>
            </a:r>
          </a:p>
          <a:p>
            <a:r>
              <a:rPr lang="en-US" dirty="0" smtClean="0"/>
              <a:t>Timing was propitious, as Soviet Union had just broken up, and many former Soviet dominated nations wanted to join the Council of Europe even though many did not have a culture and history of religious freedom</a:t>
            </a:r>
          </a:p>
          <a:p>
            <a:r>
              <a:rPr lang="en-US" dirty="0" smtClean="0"/>
              <a:t>Since then there has been a flood of successful Article 9 cases, many of which involve Jehovah’s Witnesses, and most of which come from former Soviet dominated countries and Greece</a:t>
            </a:r>
            <a:endParaRPr lang="en-US" dirty="0"/>
          </a:p>
        </p:txBody>
      </p:sp>
    </p:spTree>
    <p:extLst>
      <p:ext uri="{BB962C8B-B14F-4D97-AF65-F5344CB8AC3E}">
        <p14:creationId xmlns:p14="http://schemas.microsoft.com/office/powerpoint/2010/main" val="3137381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Record of Witness Cases before ECtHR</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From 1964 through August 2013 a total of 209 Witness cases filed with the ECtHR from many countries</a:t>
            </a:r>
          </a:p>
          <a:p>
            <a:r>
              <a:rPr lang="en-US" dirty="0" smtClean="0"/>
              <a:t>Witness plaintiffs have won 29 cases, and had 26 “friendly settlements”</a:t>
            </a:r>
          </a:p>
          <a:p>
            <a:r>
              <a:rPr lang="en-US" dirty="0" smtClean="0"/>
              <a:t>Lost two cases, five were withdrawn, and 79 are still pending</a:t>
            </a:r>
          </a:p>
          <a:p>
            <a:r>
              <a:rPr lang="en-US" dirty="0" smtClean="0"/>
              <a:t>A truly amazing record that rivals what was accomplished in the United States and Canada </a:t>
            </a:r>
            <a:endParaRPr lang="en-US" dirty="0"/>
          </a:p>
        </p:txBody>
      </p:sp>
    </p:spTree>
    <p:extLst>
      <p:ext uri="{BB962C8B-B14F-4D97-AF65-F5344CB8AC3E}">
        <p14:creationId xmlns:p14="http://schemas.microsoft.com/office/powerpoint/2010/main" val="1918858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ECtHR Record, continued</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t>JW cases </a:t>
            </a:r>
            <a:r>
              <a:rPr lang="en-US" dirty="0"/>
              <a:t>and friendly settlements have included cases dealing with of registration, taxation, censorship of materials, freedom of expression, child custody, deportation, confidentiality of medical records, neutrality of the State, </a:t>
            </a:r>
            <a:r>
              <a:rPr lang="en-US" dirty="0" smtClean="0"/>
              <a:t>conscientious objection, and </a:t>
            </a:r>
            <a:r>
              <a:rPr lang="en-US" dirty="0"/>
              <a:t>meeting disruptions</a:t>
            </a:r>
            <a:endParaRPr lang="en-US" dirty="0" smtClean="0"/>
          </a:p>
          <a:p>
            <a:r>
              <a:rPr lang="en-US" dirty="0" smtClean="0"/>
              <a:t>Even France has finally lost a recent Article 9 case involving the Witnesses, because of French efforts to drive them out using tax regulations</a:t>
            </a:r>
            <a:endParaRPr lang="en-US" dirty="0"/>
          </a:p>
        </p:txBody>
      </p:sp>
    </p:spTree>
    <p:extLst>
      <p:ext uri="{BB962C8B-B14F-4D97-AF65-F5344CB8AC3E}">
        <p14:creationId xmlns:p14="http://schemas.microsoft.com/office/powerpoint/2010/main" val="6563437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Constitutional Courts also Important</a:t>
            </a:r>
            <a:endParaRPr lang="en-US" dirty="0">
              <a:solidFill>
                <a:srgbClr val="FF0000"/>
              </a:solidFill>
            </a:endParaRPr>
          </a:p>
        </p:txBody>
      </p:sp>
      <p:sp>
        <p:nvSpPr>
          <p:cNvPr id="3" name="Content Placeholder 2"/>
          <p:cNvSpPr>
            <a:spLocks noGrp="1"/>
          </p:cNvSpPr>
          <p:nvPr>
            <p:ph idx="1"/>
          </p:nvPr>
        </p:nvSpPr>
        <p:spPr>
          <a:xfrm>
            <a:off x="457200" y="1646237"/>
            <a:ext cx="8229600" cy="4525963"/>
          </a:xfrm>
        </p:spPr>
        <p:txBody>
          <a:bodyPr>
            <a:normAutofit fontScale="92500" lnSpcReduction="20000"/>
          </a:bodyPr>
          <a:lstStyle/>
          <a:p>
            <a:r>
              <a:rPr lang="en-US" dirty="0" smtClean="0"/>
              <a:t>German Constitutional Court found in favor of Witnesses in 2005, forcing their acceptance as a “public religion”, a very important designation</a:t>
            </a:r>
          </a:p>
          <a:p>
            <a:r>
              <a:rPr lang="en-US" dirty="0" smtClean="0"/>
              <a:t>Constitutional Court in </a:t>
            </a:r>
            <a:r>
              <a:rPr lang="en-US" dirty="0"/>
              <a:t>R</a:t>
            </a:r>
            <a:r>
              <a:rPr lang="en-US" dirty="0" smtClean="0"/>
              <a:t>ussia also found in favor of the Witnesses in a reregistration case that eventually went to the ECtHR where the Witnesses won a unanimous verdict.</a:t>
            </a:r>
          </a:p>
          <a:p>
            <a:r>
              <a:rPr lang="en-US" dirty="0" smtClean="0"/>
              <a:t>ECtHR tries to work with constitutional courts where possible to assist in establishing rights under the Convention, as well as judicial autonomy</a:t>
            </a:r>
            <a:endParaRPr lang="en-US" dirty="0"/>
          </a:p>
        </p:txBody>
      </p:sp>
    </p:spTree>
    <p:extLst>
      <p:ext uri="{BB962C8B-B14F-4D97-AF65-F5344CB8AC3E}">
        <p14:creationId xmlns:p14="http://schemas.microsoft.com/office/powerpoint/2010/main" val="1157150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I</a:t>
            </a:r>
            <a:r>
              <a:rPr lang="en-US" dirty="0" smtClean="0">
                <a:solidFill>
                  <a:srgbClr val="FF0000"/>
                </a:solidFill>
              </a:rPr>
              <a:t>mplications for the Witnesses and Other  Minority Religions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Jehovah’s Witnesses are now registered and active in all COE countries (although some, especially Russia, are engaged still in systematic harassment of the Witnesses)</a:t>
            </a:r>
          </a:p>
          <a:p>
            <a:r>
              <a:rPr lang="en-US" dirty="0" smtClean="0"/>
              <a:t>Witnesses usually can pursue their beliefs and practices more openly than before</a:t>
            </a:r>
          </a:p>
          <a:p>
            <a:r>
              <a:rPr lang="en-US" dirty="0" smtClean="0"/>
              <a:t>Other minority religious groups have also gained from the many legal battles fought by the Witnesses</a:t>
            </a:r>
            <a:endParaRPr lang="en-US" dirty="0"/>
          </a:p>
        </p:txBody>
      </p:sp>
    </p:spTree>
    <p:extLst>
      <p:ext uri="{BB962C8B-B14F-4D97-AF65-F5344CB8AC3E}">
        <p14:creationId xmlns:p14="http://schemas.microsoft.com/office/powerpoint/2010/main" val="4001594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Implications for the ECtHR and the Council of Europe</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Article 9 is being enforced, but in a focused manner; what looked like a “double standard” between original and new COE members appears more nuanced</a:t>
            </a:r>
          </a:p>
          <a:p>
            <a:r>
              <a:rPr lang="en-US" dirty="0" smtClean="0"/>
              <a:t>Major thrust of decisions seem to be for right of religious groups to exist, which is major problem in former Soviet dominated nations (and France)</a:t>
            </a:r>
          </a:p>
          <a:p>
            <a:r>
              <a:rPr lang="en-US" dirty="0" smtClean="0"/>
              <a:t>There is less focus on individual religious freedom issues in ECtHR cases law, although some cases do involve such claims</a:t>
            </a:r>
            <a:endParaRPr lang="en-US" dirty="0"/>
          </a:p>
        </p:txBody>
      </p:sp>
    </p:spTree>
    <p:extLst>
      <p:ext uri="{BB962C8B-B14F-4D97-AF65-F5344CB8AC3E}">
        <p14:creationId xmlns:p14="http://schemas.microsoft.com/office/powerpoint/2010/main" val="32156435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Final Comments</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a:t> Courts in the U.S. </a:t>
            </a:r>
            <a:r>
              <a:rPr lang="en-US" dirty="0" smtClean="0"/>
              <a:t>and Canada used Witness cases to </a:t>
            </a:r>
            <a:r>
              <a:rPr lang="en-US" dirty="0"/>
              <a:t>establish important </a:t>
            </a:r>
            <a:r>
              <a:rPr lang="en-US" dirty="0" smtClean="0"/>
              <a:t>precedents</a:t>
            </a:r>
          </a:p>
          <a:p>
            <a:r>
              <a:rPr lang="en-US" dirty="0" smtClean="0"/>
              <a:t>In U.S. Witness cases to expand Bill of Rights to state and local governments</a:t>
            </a:r>
          </a:p>
          <a:p>
            <a:r>
              <a:rPr lang="en-US" dirty="0" smtClean="0"/>
              <a:t>In Canada the Supreme Court used Witness cases to establish basic rights and that even the Premier was subject to the law</a:t>
            </a:r>
          </a:p>
          <a:p>
            <a:r>
              <a:rPr lang="en-US" dirty="0" smtClean="0"/>
              <a:t>ECtHR and constitutional courts also used Witness cases to expand authority and establish individual rights as well as judicial autonomy</a:t>
            </a:r>
            <a:endParaRPr lang="en-US" dirty="0"/>
          </a:p>
          <a:p>
            <a:endParaRPr lang="en-US" dirty="0"/>
          </a:p>
        </p:txBody>
      </p:sp>
    </p:spTree>
    <p:extLst>
      <p:ext uri="{BB962C8B-B14F-4D97-AF65-F5344CB8AC3E}">
        <p14:creationId xmlns:p14="http://schemas.microsoft.com/office/powerpoint/2010/main" val="2120946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Theoretical Suggestions</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endParaRPr lang="en-US" dirty="0" smtClean="0"/>
          </a:p>
          <a:p>
            <a:r>
              <a:rPr lang="en-US" dirty="0" smtClean="0"/>
              <a:t>Theory of mutually beneficial interaction (between the courts and the Witnesses)</a:t>
            </a:r>
          </a:p>
          <a:p>
            <a:pPr lvl="1"/>
            <a:r>
              <a:rPr lang="en-US" dirty="0" smtClean="0"/>
              <a:t>Both the courts and the Witnesses have an agenda and they assist each other in accomplishing their goals</a:t>
            </a:r>
          </a:p>
          <a:p>
            <a:endParaRPr lang="en-US" dirty="0"/>
          </a:p>
          <a:p>
            <a:r>
              <a:rPr lang="en-US" dirty="0" smtClean="0"/>
              <a:t>Theory of third party partisanship (see </a:t>
            </a:r>
            <a:r>
              <a:rPr lang="en-US" dirty="0"/>
              <a:t>D</a:t>
            </a:r>
            <a:r>
              <a:rPr lang="en-US" dirty="0" smtClean="0"/>
              <a:t>onald Black’s work)</a:t>
            </a:r>
          </a:p>
          <a:p>
            <a:pPr lvl="1"/>
            <a:r>
              <a:rPr lang="en-US" dirty="0"/>
              <a:t>C</a:t>
            </a:r>
            <a:r>
              <a:rPr lang="en-US" dirty="0" smtClean="0"/>
              <a:t>an the courts be considered “third party partisans?</a:t>
            </a:r>
            <a:endParaRPr lang="en-US" dirty="0"/>
          </a:p>
        </p:txBody>
      </p:sp>
    </p:spTree>
    <p:extLst>
      <p:ext uri="{BB962C8B-B14F-4D97-AF65-F5344CB8AC3E}">
        <p14:creationId xmlns:p14="http://schemas.microsoft.com/office/powerpoint/2010/main" val="4579254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1546</TotalTime>
  <Words>1103</Words>
  <Application>Microsoft Office PowerPoint</Application>
  <PresentationFormat>On-screen Show (4:3)</PresentationFormat>
  <Paragraphs>68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Jehovah’s Witnesses in Court in Europe: Trailblazing for Religious Freedom  </vt:lpstr>
      <vt:lpstr>Early History</vt:lpstr>
      <vt:lpstr>United States Cases</vt:lpstr>
      <vt:lpstr>Canadian Cases</vt:lpstr>
      <vt:lpstr>European Background</vt:lpstr>
      <vt:lpstr>Article 9</vt:lpstr>
      <vt:lpstr>Jehovah’s Witnesses and Article 9</vt:lpstr>
      <vt:lpstr>Record of Witness Cases before ECtHR</vt:lpstr>
      <vt:lpstr>ECtHR Record, continued</vt:lpstr>
      <vt:lpstr>Constitutional Courts also Important</vt:lpstr>
      <vt:lpstr>Implications for the Witnesses and Other  Minority Religions</vt:lpstr>
      <vt:lpstr>Implications for the ECtHR and the Council of Europe</vt:lpstr>
      <vt:lpstr>Final Comments</vt:lpstr>
      <vt:lpstr>Theoretical Suggestions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Jehovah’s Witnesses in Court in Europe: Trailblazing for Religious Freedom</dc:title>
  <dc:creator>James Richardson</dc:creator>
  <cp:lastModifiedBy>James Richardson</cp:lastModifiedBy>
  <cp:revision>21</cp:revision>
  <dcterms:created xsi:type="dcterms:W3CDTF">2014-05-18T17:39:57Z</dcterms:created>
  <dcterms:modified xsi:type="dcterms:W3CDTF">2014-06-10T13:18:04Z</dcterms:modified>
</cp:coreProperties>
</file>