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40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31AFDE-622F-4DC6-ADC0-FCDBCF83892B}" type="datetimeFigureOut">
              <a:rPr lang="en-US" smtClean="0"/>
              <a:t>6/18/2015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4FAF17-50BC-43BB-818F-CE94D0844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232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FAF17-50BC-43BB-818F-CE94D0844B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52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FAF17-50BC-43BB-818F-CE94D0844B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80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FAF17-50BC-43BB-818F-CE94D0844B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112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FAF17-50BC-43BB-818F-CE94D0844B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3085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FAF17-50BC-43BB-818F-CE94D0844BB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149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FAF17-50BC-43BB-818F-CE94D0844BB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627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FAF17-50BC-43BB-818F-CE94D0844BB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0375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FAF17-50BC-43BB-818F-CE94D0844BB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1760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FAF17-50BC-43BB-818F-CE94D0844BB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8048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FAF17-50BC-43BB-818F-CE94D0844BB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9020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FAF17-50BC-43BB-818F-CE94D0844BB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0699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FAF17-50BC-43BB-818F-CE94D0844BB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5727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FAF17-50BC-43BB-818F-CE94D0844BB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0193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FAF17-50BC-43BB-818F-CE94D0844BB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8499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FAF17-50BC-43BB-818F-CE94D0844BB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6118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FAF17-50BC-43BB-818F-CE94D0844BB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900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2075-1084-4AF9-B34C-FE5E2A4760AF}" type="datetimeFigureOut">
              <a:rPr lang="en-US" smtClean="0"/>
              <a:t>6/18/2015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86B45-F351-40ED-BFCA-15B8C75BD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768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2075-1084-4AF9-B34C-FE5E2A4760AF}" type="datetimeFigureOut">
              <a:rPr lang="en-US" smtClean="0"/>
              <a:t>6/18/2015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86B45-F351-40ED-BFCA-15B8C75BD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945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2075-1084-4AF9-B34C-FE5E2A4760AF}" type="datetimeFigureOut">
              <a:rPr lang="en-US" smtClean="0"/>
              <a:t>6/18/2015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86B45-F351-40ED-BFCA-15B8C75BD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325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2075-1084-4AF9-B34C-FE5E2A4760AF}" type="datetimeFigureOut">
              <a:rPr lang="en-US" smtClean="0"/>
              <a:t>6/18/2015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86B45-F351-40ED-BFCA-15B8C75BD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415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2075-1084-4AF9-B34C-FE5E2A4760AF}" type="datetimeFigureOut">
              <a:rPr lang="en-US" smtClean="0"/>
              <a:t>6/18/2015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86B45-F351-40ED-BFCA-15B8C75BD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521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2075-1084-4AF9-B34C-FE5E2A4760AF}" type="datetimeFigureOut">
              <a:rPr lang="en-US" smtClean="0"/>
              <a:t>6/18/2015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86B45-F351-40ED-BFCA-15B8C75BD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34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2075-1084-4AF9-B34C-FE5E2A4760AF}" type="datetimeFigureOut">
              <a:rPr lang="en-US" smtClean="0"/>
              <a:t>6/18/2015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86B45-F351-40ED-BFCA-15B8C75BD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201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2075-1084-4AF9-B34C-FE5E2A4760AF}" type="datetimeFigureOut">
              <a:rPr lang="en-US" smtClean="0"/>
              <a:t>6/18/2015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86B45-F351-40ED-BFCA-15B8C75BD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91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2075-1084-4AF9-B34C-FE5E2A4760AF}" type="datetimeFigureOut">
              <a:rPr lang="en-US" smtClean="0"/>
              <a:t>6/18/2015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86B45-F351-40ED-BFCA-15B8C75BD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981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2075-1084-4AF9-B34C-FE5E2A4760AF}" type="datetimeFigureOut">
              <a:rPr lang="en-US" smtClean="0"/>
              <a:t>6/18/2015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86B45-F351-40ED-BFCA-15B8C75BD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631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2075-1084-4AF9-B34C-FE5E2A4760AF}" type="datetimeFigureOut">
              <a:rPr lang="en-US" smtClean="0"/>
              <a:t>6/18/2015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86B45-F351-40ED-BFCA-15B8C75BD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321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32075-1084-4AF9-B34C-FE5E2A4760AF}" type="datetimeFigureOut">
              <a:rPr lang="en-US" smtClean="0"/>
              <a:t>6/18/2015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86B45-F351-40ED-BFCA-15B8C75BD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409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/>
          <a:p>
            <a:r>
              <a:rPr lang="en-US" dirty="0" smtClean="0"/>
              <a:t>Migration is the New Missions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438400"/>
            <a:ext cx="7772400" cy="2895600"/>
          </a:xfrm>
        </p:spPr>
        <p:txBody>
          <a:bodyPr>
            <a:normAutofit/>
          </a:bodyPr>
          <a:lstStyle/>
          <a:p>
            <a:r>
              <a:rPr lang="en-US" dirty="0" smtClean="0"/>
              <a:t>Internal Changes in Global Christianity</a:t>
            </a:r>
          </a:p>
          <a:p>
            <a:endParaRPr lang="en-US" dirty="0"/>
          </a:p>
          <a:p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Dyron Daughrity</a:t>
            </a:r>
          </a:p>
          <a:p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Pepperdine University </a:t>
            </a:r>
          </a:p>
          <a:p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Malibu California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306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 smtClean="0"/>
              <a:t>An angel of the Lord appeared to Joseph in a dream.  “Get up,” he said, “take the child and his mother and escape to Egypt.”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sz="2000" dirty="0" smtClean="0"/>
              <a:t>--Matthew 2:13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57853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</a:t>
            </a:r>
            <a:r>
              <a:rPr lang="en-US" dirty="0" smtClean="0"/>
              <a:t>igrants: the new missionaries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new missionaries</a:t>
            </a:r>
          </a:p>
          <a:p>
            <a:pPr lvl="1"/>
            <a:r>
              <a:rPr lang="en-US" dirty="0" smtClean="0"/>
              <a:t>guest workers, students, laborers, asylum seekers, family reunification, political refugees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The old missionaries</a:t>
            </a:r>
          </a:p>
          <a:p>
            <a:pPr lvl="1"/>
            <a:r>
              <a:rPr lang="en-US" dirty="0" smtClean="0"/>
              <a:t>Europeans fanned out to all corners of the world to preach</a:t>
            </a:r>
          </a:p>
          <a:p>
            <a:pPr lvl="1"/>
            <a:r>
              <a:rPr lang="en-US" dirty="0" smtClean="0"/>
              <a:t>This was the Great European Migration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765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great European migration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15</a:t>
            </a:r>
            <a:r>
              <a:rPr lang="en-US" baseline="30000" dirty="0" smtClean="0"/>
              <a:t>th</a:t>
            </a:r>
            <a:r>
              <a:rPr lang="en-US" dirty="0" smtClean="0"/>
              <a:t> to 20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</a:p>
          <a:p>
            <a:r>
              <a:rPr lang="en-US" dirty="0" smtClean="0"/>
              <a:t>Why did they go?</a:t>
            </a:r>
          </a:p>
          <a:p>
            <a:pPr lvl="1"/>
            <a:r>
              <a:rPr lang="en-US" dirty="0" smtClean="0"/>
              <a:t>Under compulsion, refugees, indentured laborers, conditions of employment, soldiers, officials, attain wealth, or simply seeking a better life.  </a:t>
            </a:r>
          </a:p>
          <a:p>
            <a:pPr lvl="1"/>
            <a:r>
              <a:rPr lang="en-US" dirty="0" smtClean="0"/>
              <a:t>Many went for religious reasons. </a:t>
            </a:r>
          </a:p>
          <a:p>
            <a:pPr lvl="1"/>
            <a:r>
              <a:rPr lang="en-US" dirty="0" smtClean="0"/>
              <a:t>Europe began its consolidation of much of the world, redrawing the world’s maps, enjoying the fruit of vast resources.  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In the 20</a:t>
            </a:r>
            <a:r>
              <a:rPr lang="en-US" baseline="30000" dirty="0" smtClean="0">
                <a:solidFill>
                  <a:srgbClr val="C00000"/>
                </a:solidFill>
              </a:rPr>
              <a:t>th</a:t>
            </a:r>
            <a:r>
              <a:rPr lang="en-US" dirty="0" smtClean="0">
                <a:solidFill>
                  <a:srgbClr val="C00000"/>
                </a:solidFill>
              </a:rPr>
              <a:t> century, the great European migration came to a halt and went into reverse.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482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Migration in reverse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20</a:t>
            </a:r>
            <a:r>
              <a:rPr lang="en-US" baseline="30000" dirty="0" smtClean="0"/>
              <a:t>th</a:t>
            </a:r>
            <a:r>
              <a:rPr lang="en-US" dirty="0" smtClean="0"/>
              <a:t> century:</a:t>
            </a:r>
          </a:p>
          <a:p>
            <a:pPr lvl="1"/>
            <a:r>
              <a:rPr lang="en-US" dirty="0" smtClean="0"/>
              <a:t>The Europeans came home</a:t>
            </a:r>
          </a:p>
          <a:p>
            <a:pPr lvl="1"/>
            <a:r>
              <a:rPr lang="en-US" dirty="0" smtClean="0"/>
              <a:t>Those in the former colonies began moving to Europe</a:t>
            </a:r>
          </a:p>
          <a:p>
            <a:pPr lvl="1"/>
            <a:endParaRPr lang="en-US" dirty="0"/>
          </a:p>
          <a:p>
            <a:r>
              <a:rPr lang="en-US" dirty="0" smtClean="0"/>
              <a:t>Where does religion fit in?</a:t>
            </a:r>
          </a:p>
          <a:p>
            <a:pPr lvl="1"/>
            <a:r>
              <a:rPr lang="en-US" dirty="0" smtClean="0"/>
              <a:t>Christianity began its decline in Europe while many former colonies embraced it enthusiastically.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294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 term missions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idea of a long-term missionary from Europe or North America who goes abroad to preach for the rest of his/her life is basically over.  </a:t>
            </a:r>
          </a:p>
          <a:p>
            <a:pPr lvl="1"/>
            <a:r>
              <a:rPr lang="en-US" dirty="0" smtClean="0"/>
              <a:t>Many of them carried their belongings in a casket.  </a:t>
            </a:r>
          </a:p>
          <a:p>
            <a:pPr lvl="1"/>
            <a:endParaRPr lang="en-US" dirty="0"/>
          </a:p>
          <a:p>
            <a:r>
              <a:rPr lang="en-US" dirty="0" smtClean="0"/>
              <a:t>The new Western approach to missions is short-term: usually 1-2 weeks of service.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59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 term missions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USA: about 1.4 million Americans take short term mission trips each year</a:t>
            </a:r>
          </a:p>
          <a:p>
            <a:pPr lvl="1"/>
            <a:r>
              <a:rPr lang="en-US" dirty="0" smtClean="0"/>
              <a:t>Teen Missions International: 40,000 annually</a:t>
            </a:r>
          </a:p>
          <a:p>
            <a:pPr lvl="1"/>
            <a:r>
              <a:rPr lang="en-US" dirty="0" smtClean="0"/>
              <a:t>Southern Baptists: 150,000 annually </a:t>
            </a:r>
          </a:p>
          <a:p>
            <a:pPr lvl="1"/>
            <a:r>
              <a:rPr lang="en-US" dirty="0" smtClean="0"/>
              <a:t>United Methodists: 100,000 annually</a:t>
            </a:r>
          </a:p>
          <a:p>
            <a:pPr lvl="1"/>
            <a:r>
              <a:rPr lang="en-US" dirty="0" smtClean="0"/>
              <a:t>YWAM (Youth with a mission)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Since 2000, around 12 percent of American high school students went overseas on a mission trip.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946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“God’s New Whiz Kids”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19200"/>
            <a:ext cx="9067800" cy="5410200"/>
          </a:xfrm>
        </p:spPr>
        <p:txBody>
          <a:bodyPr/>
          <a:lstStyle/>
          <a:p>
            <a:r>
              <a:rPr lang="en-US" dirty="0" smtClean="0"/>
              <a:t>Asian Christians, especially South Koreans, have their sites set on the USA in order to missionize.</a:t>
            </a:r>
          </a:p>
          <a:p>
            <a:pPr lvl="1"/>
            <a:r>
              <a:rPr lang="en-US" dirty="0" smtClean="0"/>
              <a:t>80% of Evangelicals at UCLA and UC Berkeley are Asian</a:t>
            </a:r>
          </a:p>
          <a:p>
            <a:pPr lvl="1"/>
            <a:r>
              <a:rPr lang="en-US" dirty="0" smtClean="0"/>
              <a:t>70% of Harvard’s Radcliffe Christian Fellowship are Asian.</a:t>
            </a:r>
          </a:p>
          <a:p>
            <a:pPr lvl="1"/>
            <a:r>
              <a:rPr lang="en-US" dirty="0" smtClean="0"/>
              <a:t>Yale’s Campus Crusade for Christ is 90% Asian</a:t>
            </a:r>
          </a:p>
          <a:p>
            <a:pPr lvl="2"/>
            <a:r>
              <a:rPr lang="en-US" dirty="0" smtClean="0"/>
              <a:t>only 20 years ago it was 100% white</a:t>
            </a:r>
          </a:p>
          <a:p>
            <a:pPr lvl="1"/>
            <a:r>
              <a:rPr lang="en-US" dirty="0" smtClean="0"/>
              <a:t>Stanford’s </a:t>
            </a:r>
            <a:r>
              <a:rPr lang="en-US" dirty="0" err="1" smtClean="0"/>
              <a:t>InterVarsity</a:t>
            </a:r>
            <a:r>
              <a:rPr lang="en-US" dirty="0" smtClean="0"/>
              <a:t> Christian Fellowship nearly entirely Asian.</a:t>
            </a:r>
          </a:p>
          <a:p>
            <a:pPr lvl="1"/>
            <a:r>
              <a:rPr lang="en-US" dirty="0" smtClean="0"/>
              <a:t>In only 15 years, </a:t>
            </a:r>
            <a:r>
              <a:rPr lang="en-US" dirty="0" err="1" smtClean="0"/>
              <a:t>InterVarsity</a:t>
            </a:r>
            <a:r>
              <a:rPr lang="en-US" dirty="0" smtClean="0"/>
              <a:t> Christian Fellowship saw its Asian American numbers grow by 267 percent.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657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rgbClr val="C00000"/>
                </a:solidFill>
              </a:rPr>
              <a:t>In the year 2000, there were 33,000 foreign missionaries stationed </a:t>
            </a:r>
            <a:r>
              <a:rPr lang="en-US" i="1" dirty="0" smtClean="0">
                <a:solidFill>
                  <a:srgbClr val="C00000"/>
                </a:solidFill>
              </a:rPr>
              <a:t>in</a:t>
            </a:r>
            <a:r>
              <a:rPr lang="en-US" dirty="0" smtClean="0">
                <a:solidFill>
                  <a:srgbClr val="C00000"/>
                </a:solidFill>
              </a:rPr>
              <a:t> the United States.  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799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Fortress Europe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Ceuta and Melilla (Spain) receive hundreds who scale their fences.  </a:t>
            </a:r>
          </a:p>
          <a:p>
            <a:pPr lvl="1"/>
            <a:r>
              <a:rPr lang="en-US" dirty="0" smtClean="0"/>
              <a:t>On 19 March 2014, 500 migrants scaled the fence in order to obtain </a:t>
            </a:r>
            <a:r>
              <a:rPr lang="en-US" dirty="0" smtClean="0"/>
              <a:t>asylum</a:t>
            </a:r>
            <a:r>
              <a:rPr lang="en-US" dirty="0" smtClean="0"/>
              <a:t>.</a:t>
            </a:r>
          </a:p>
          <a:p>
            <a:r>
              <a:rPr lang="en-US" dirty="0" smtClean="0"/>
              <a:t>Island of Lampedusa, Italy: immigrants were up 300 percent between 2013 and 2014.  </a:t>
            </a:r>
          </a:p>
          <a:p>
            <a:r>
              <a:rPr lang="en-US" dirty="0" smtClean="0"/>
              <a:t>Africans can gain 30 years of life if they can get to European shores. </a:t>
            </a:r>
          </a:p>
          <a:p>
            <a:pPr lvl="1"/>
            <a:r>
              <a:rPr lang="en-US" dirty="0" smtClean="0"/>
              <a:t>For most, it is easily worth the risk.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906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next?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Once in the West, the natural point of entry is through ethno-religious community.  </a:t>
            </a:r>
          </a:p>
          <a:p>
            <a:r>
              <a:rPr lang="en-US" dirty="0" smtClean="0"/>
              <a:t>Churches meet the needs of the immigrant like few others.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Reactions against immigrants can be harsh, even in a progressive society like Switzerland, where one in four are immigrants.  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797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Latinos head to USA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immigrant goes to the USA with faith as his/her “hand baggage.”</a:t>
            </a:r>
          </a:p>
          <a:p>
            <a:r>
              <a:rPr lang="en-US" dirty="0" smtClean="0"/>
              <a:t>They go to the USA for life, like the old missionary model.  </a:t>
            </a:r>
          </a:p>
          <a:p>
            <a:r>
              <a:rPr lang="en-US" dirty="0" smtClean="0"/>
              <a:t>Often illegal, or under a fuzzy umbrella label such as “undocumented worker.”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955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</a:t>
            </a:r>
            <a:r>
              <a:rPr lang="en-US" dirty="0" smtClean="0"/>
              <a:t>ramatic changes in U.S. demography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1970, one million Mexicans in USA</a:t>
            </a:r>
          </a:p>
          <a:p>
            <a:r>
              <a:rPr lang="en-US" dirty="0" smtClean="0"/>
              <a:t>Today: 35 million (11-12% of population) people of Mexican origin live in the USA.  </a:t>
            </a:r>
          </a:p>
          <a:p>
            <a:r>
              <a:rPr lang="en-US" dirty="0" smtClean="0"/>
              <a:t>In 2014, Latinos surpassed whites as largest racial group in California.</a:t>
            </a:r>
          </a:p>
          <a:p>
            <a:r>
              <a:rPr lang="en-US" dirty="0" smtClean="0"/>
              <a:t>Texas—America’s second-most populated state—will be next.  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Latinos passed Black Americans as largest ethnic minority in 2003.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535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Latino missionaries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534400" cy="5181600"/>
          </a:xfrm>
        </p:spPr>
        <p:txBody>
          <a:bodyPr/>
          <a:lstStyle/>
          <a:p>
            <a:r>
              <a:rPr lang="en-US" dirty="0" smtClean="0"/>
              <a:t>Brazilian “God is Love” denomination (Pentecostal): has planted churches in 136 countries.  </a:t>
            </a:r>
          </a:p>
          <a:p>
            <a:r>
              <a:rPr lang="en-US" dirty="0" smtClean="0"/>
              <a:t>IURD (Universal Church): 5000 churches in Brazil, and 1000 churches in 96 countries.</a:t>
            </a:r>
          </a:p>
          <a:p>
            <a:pPr lvl="1"/>
            <a:r>
              <a:rPr lang="en-US" dirty="0" smtClean="0"/>
              <a:t>“No Christian denomination founded in the Third World has ever been exported so successfully and so rapidly.” (P. </a:t>
            </a:r>
            <a:r>
              <a:rPr lang="en-US" dirty="0" err="1" smtClean="0"/>
              <a:t>Freston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2430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Over 200 million migrants today (3% of world population)</a:t>
            </a:r>
          </a:p>
          <a:p>
            <a:r>
              <a:rPr lang="en-US" dirty="0" smtClean="0"/>
              <a:t>About half of them are Christians</a:t>
            </a:r>
          </a:p>
          <a:p>
            <a:r>
              <a:rPr lang="en-US" dirty="0" smtClean="0"/>
              <a:t>Nations that send out the most migrants: </a:t>
            </a:r>
          </a:p>
          <a:p>
            <a:pPr lvl="1"/>
            <a:r>
              <a:rPr lang="en-US" dirty="0" smtClean="0"/>
              <a:t>Mexico, India, Russia</a:t>
            </a:r>
          </a:p>
          <a:p>
            <a:r>
              <a:rPr lang="en-US" dirty="0" smtClean="0"/>
              <a:t>Nations that receive the most migrants:</a:t>
            </a:r>
          </a:p>
          <a:p>
            <a:pPr lvl="1"/>
            <a:r>
              <a:rPr lang="en-US" dirty="0" smtClean="0"/>
              <a:t>USA, Russia, </a:t>
            </a:r>
            <a:r>
              <a:rPr lang="en-US" dirty="0" smtClean="0"/>
              <a:t>Germany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These people bring their faith with them as “hand baggage.”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101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oday’s missionary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Teenager or young college student on spring break, visiting an orphanage.</a:t>
            </a:r>
          </a:p>
          <a:p>
            <a:r>
              <a:rPr lang="en-US" dirty="0" smtClean="0"/>
              <a:t>Nigerian on a student visa.</a:t>
            </a:r>
          </a:p>
          <a:p>
            <a:r>
              <a:rPr lang="en-US" dirty="0" smtClean="0"/>
              <a:t>Filipino domestic worker.</a:t>
            </a:r>
          </a:p>
          <a:p>
            <a:r>
              <a:rPr lang="en-US" dirty="0" smtClean="0"/>
              <a:t>Mexican field worker.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9378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about non-Christians migrants?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Interesting things happen:</a:t>
            </a:r>
          </a:p>
          <a:p>
            <a:pPr lvl="1"/>
            <a:r>
              <a:rPr lang="en-US" dirty="0" smtClean="0"/>
              <a:t>44% of all Asian Americans are Christians</a:t>
            </a:r>
          </a:p>
          <a:p>
            <a:pPr lvl="2"/>
            <a:r>
              <a:rPr lang="en-US" dirty="0" smtClean="0"/>
              <a:t>Remarkable because only 10% of Asians are Christian.</a:t>
            </a:r>
          </a:p>
          <a:p>
            <a:pPr lvl="1"/>
            <a:r>
              <a:rPr lang="en-US" dirty="0" smtClean="0"/>
              <a:t>When Asians migrate to America, they often become Christian.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522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 smtClean="0">
                <a:solidFill>
                  <a:srgbClr val="C00000"/>
                </a:solidFill>
              </a:rPr>
              <a:t>I was an immigrant and you invited me in, I needed clothes and you clothed me, I was sick and you looked after me, I was in prison and you came to visit me.</a:t>
            </a:r>
          </a:p>
          <a:p>
            <a:pPr lvl="1" algn="just"/>
            <a:r>
              <a:rPr lang="en-US" sz="2400" dirty="0" smtClean="0"/>
              <a:t>Jesus in Mt. 25:35-36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05450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75" y="1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718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910</Words>
  <Application>Microsoft Office PowerPoint</Application>
  <PresentationFormat>On-screen Show (4:3)</PresentationFormat>
  <Paragraphs>114</Paragraphs>
  <Slides>19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Migration is the New Missions</vt:lpstr>
      <vt:lpstr>PowerPoint Presentation</vt:lpstr>
      <vt:lpstr>migrants: the new missionaries</vt:lpstr>
      <vt:lpstr>The great European migration</vt:lpstr>
      <vt:lpstr>Migration in reverse </vt:lpstr>
      <vt:lpstr>Short term missions</vt:lpstr>
      <vt:lpstr>Short term missions</vt:lpstr>
      <vt:lpstr>“God’s New Whiz Kids”</vt:lpstr>
      <vt:lpstr>PowerPoint Presentation</vt:lpstr>
      <vt:lpstr>Fortress Europe</vt:lpstr>
      <vt:lpstr>What next?</vt:lpstr>
      <vt:lpstr>Latinos head to USA</vt:lpstr>
      <vt:lpstr>dramatic changes in U.S. demography</vt:lpstr>
      <vt:lpstr>Latino missionaries</vt:lpstr>
      <vt:lpstr>Conclusion</vt:lpstr>
      <vt:lpstr>today’s missionary</vt:lpstr>
      <vt:lpstr>What about non-Christians migrants?</vt:lpstr>
      <vt:lpstr>PowerPoint Presentation</vt:lpstr>
      <vt:lpstr>PowerPoint Presentation</vt:lpstr>
    </vt:vector>
  </TitlesOfParts>
  <Company>Pepperdine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Daughrity, Dyron B</dc:creator>
  <cp:lastModifiedBy>Daughrity, Dyron B</cp:lastModifiedBy>
  <cp:revision>37</cp:revision>
  <dcterms:created xsi:type="dcterms:W3CDTF">2015-06-19T01:56:58Z</dcterms:created>
  <dcterms:modified xsi:type="dcterms:W3CDTF">2015-06-19T06:22:38Z</dcterms:modified>
</cp:coreProperties>
</file>