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6" r:id="rId3"/>
    <p:sldId id="257" r:id="rId4"/>
    <p:sldId id="272" r:id="rId5"/>
    <p:sldId id="259" r:id="rId6"/>
    <p:sldId id="267" r:id="rId7"/>
    <p:sldId id="270"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6/26/2015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6/26/2015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6/26/2015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6/26/2015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6/26/2015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6/26/2015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6/26/2015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6/26/2015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6/26/2015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6/26/2015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6/26/2015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6/26/2015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mormon.org/jenna" TargetMode="External"/><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www.mormonnewsroom.org/article/mormon-ads-new-york-city" TargetMode="External"/><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9.xml"/><Relationship Id="rId5" Type="http://schemas.openxmlformats.org/officeDocument/2006/relationships/hyperlink" Target="http://www.examiner.com/article/the-lds-church-on-homosexuality" TargetMode="External"/><Relationship Id="rId4" Type="http://schemas.openxmlformats.org/officeDocument/2006/relationships/hyperlink" Target="http://mormonbeliefs.org/mormon-scriptures-book-of-mormo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 Id="rId5" Type="http://schemas.openxmlformats.org/officeDocument/2006/relationships/hyperlink" Target="http://www.mormon.org/jasons" TargetMode="External"/><Relationship Id="rId4" Type="http://schemas.openxmlformats.org/officeDocument/2006/relationships/hyperlink" Target="http://www.mormon.org/irene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 Id="rId5" Type="http://schemas.openxmlformats.org/officeDocument/2006/relationships/hyperlink" Target="http://www.mormon.org/sarah" TargetMode="External"/><Relationship Id="rId4" Type="http://schemas.openxmlformats.org/officeDocument/2006/relationships/hyperlink" Target="http://www.mormon.org/michio"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mormon.org/people" TargetMode="External"/><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www.mormonnewsroom.org/topic/missionary-program" TargetMode="External"/><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8.xml"/><Relationship Id="rId5" Type="http://schemas.openxmlformats.org/officeDocument/2006/relationships/hyperlink" Target="https://www.lds.org/church/temples/apia-samoa?lang=eng" TargetMode="External"/><Relationship Id="rId4" Type="http://schemas.openxmlformats.org/officeDocument/2006/relationships/hyperlink" Target="https://www.lds.org/church/temples/montreal-quebec?lang=eng"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pinterest.com/kthemormon/mormon-memes/" TargetMode="External"/><Relationship Id="rId2" Type="http://schemas.openxmlformats.org/officeDocument/2006/relationships/image" Target="../media/image13.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CA" dirty="0" smtClean="0"/>
              <a:t>Mormons and </a:t>
            </a:r>
            <a:r>
              <a:rPr lang="fr-CA" dirty="0" err="1" smtClean="0"/>
              <a:t>Alterity</a:t>
            </a:r>
            <a:r>
              <a:rPr lang="fr-CA" dirty="0" smtClean="0"/>
              <a:t>. </a:t>
            </a:r>
            <a:r>
              <a:rPr lang="fr-CA" dirty="0" err="1" smtClean="0"/>
              <a:t>Analysis</a:t>
            </a:r>
            <a:r>
              <a:rPr lang="fr-CA" dirty="0" smtClean="0"/>
              <a:t> of the « </a:t>
            </a:r>
            <a:r>
              <a:rPr lang="fr-CA" dirty="0" err="1" smtClean="0"/>
              <a:t>I’m</a:t>
            </a:r>
            <a:r>
              <a:rPr lang="fr-CA" dirty="0" smtClean="0"/>
              <a:t> a Mormon » </a:t>
            </a:r>
            <a:r>
              <a:rPr lang="fr-CA" dirty="0" err="1" smtClean="0"/>
              <a:t>Advertising</a:t>
            </a:r>
            <a:r>
              <a:rPr lang="fr-CA" dirty="0" smtClean="0"/>
              <a:t> </a:t>
            </a:r>
            <a:r>
              <a:rPr lang="fr-CA" dirty="0" err="1" smtClean="0"/>
              <a:t>Campaign</a:t>
            </a:r>
            <a:r>
              <a:rPr lang="fr-CA" dirty="0" smtClean="0"/>
              <a:t>.</a:t>
            </a:r>
            <a:endParaRPr lang="en-CA" dirty="0"/>
          </a:p>
        </p:txBody>
      </p:sp>
      <p:sp>
        <p:nvSpPr>
          <p:cNvPr id="3" name="Subtitle 2"/>
          <p:cNvSpPr>
            <a:spLocks noGrp="1"/>
          </p:cNvSpPr>
          <p:nvPr>
            <p:ph type="subTitle" idx="1"/>
          </p:nvPr>
        </p:nvSpPr>
        <p:spPr>
          <a:xfrm>
            <a:off x="862885" y="4455620"/>
            <a:ext cx="10295566" cy="1674723"/>
          </a:xfrm>
        </p:spPr>
        <p:txBody>
          <a:bodyPr>
            <a:normAutofit fontScale="92500" lnSpcReduction="20000"/>
          </a:bodyPr>
          <a:lstStyle/>
          <a:p>
            <a:r>
              <a:rPr lang="fr-CA" b="1" dirty="0" smtClean="0"/>
              <a:t>Mathilde Vanasse-Pelletier</a:t>
            </a:r>
            <a:endParaRPr lang="fr-CA" dirty="0" smtClean="0"/>
          </a:p>
          <a:p>
            <a:r>
              <a:rPr lang="fr-CA" dirty="0" err="1" smtClean="0"/>
              <a:t>Ph.D</a:t>
            </a:r>
            <a:r>
              <a:rPr lang="fr-CA" dirty="0" smtClean="0"/>
              <a:t>. candidate, </a:t>
            </a:r>
            <a:r>
              <a:rPr lang="fr-CA" dirty="0" err="1" smtClean="0"/>
              <a:t>university</a:t>
            </a:r>
            <a:r>
              <a:rPr lang="fr-CA" dirty="0" smtClean="0"/>
              <a:t> of </a:t>
            </a:r>
            <a:r>
              <a:rPr lang="fr-CA" dirty="0" err="1" smtClean="0"/>
              <a:t>montreal</a:t>
            </a:r>
            <a:r>
              <a:rPr lang="fr-CA" dirty="0" smtClean="0"/>
              <a:t>.</a:t>
            </a:r>
          </a:p>
          <a:p>
            <a:r>
              <a:rPr lang="fr-CA" dirty="0" smtClean="0"/>
              <a:t>Religion innovation and change in the 21st Century, </a:t>
            </a:r>
            <a:r>
              <a:rPr lang="fr-CA" dirty="0" err="1" smtClean="0"/>
              <a:t>cesnur</a:t>
            </a:r>
            <a:r>
              <a:rPr lang="fr-CA" dirty="0" smtClean="0"/>
              <a:t>.</a:t>
            </a:r>
          </a:p>
          <a:p>
            <a:r>
              <a:rPr lang="fr-CA" dirty="0" smtClean="0"/>
              <a:t>Tallinn </a:t>
            </a:r>
            <a:r>
              <a:rPr lang="fr-CA" dirty="0" err="1" smtClean="0"/>
              <a:t>University</a:t>
            </a:r>
            <a:r>
              <a:rPr lang="fr-CA" dirty="0" smtClean="0"/>
              <a:t>, Friday </a:t>
            </a:r>
            <a:r>
              <a:rPr lang="fr-CA" dirty="0" err="1" smtClean="0"/>
              <a:t>june</a:t>
            </a:r>
            <a:r>
              <a:rPr lang="fr-CA" dirty="0" smtClean="0"/>
              <a:t> 19th 2015. </a:t>
            </a:r>
          </a:p>
          <a:p>
            <a:endParaRPr lang="en-CA" dirty="0"/>
          </a:p>
        </p:txBody>
      </p:sp>
    </p:spTree>
    <p:extLst>
      <p:ext uri="{BB962C8B-B14F-4D97-AF65-F5344CB8AC3E}">
        <p14:creationId xmlns:p14="http://schemas.microsoft.com/office/powerpoint/2010/main" val="3242901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5458"/>
            <a:ext cx="3200400" cy="909891"/>
          </a:xfrm>
        </p:spPr>
        <p:txBody>
          <a:bodyPr/>
          <a:lstStyle/>
          <a:p>
            <a:r>
              <a:rPr lang="fr-CA" dirty="0" smtClean="0"/>
              <a:t>Smith 2012 p.4</a:t>
            </a:r>
            <a:endParaRPr lang="en-CA"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17453" y="1737359"/>
            <a:ext cx="7498525" cy="4217920"/>
          </a:xfrm>
        </p:spPr>
      </p:pic>
      <p:sp>
        <p:nvSpPr>
          <p:cNvPr id="4" name="Text Placeholder 3"/>
          <p:cNvSpPr>
            <a:spLocks noGrp="1"/>
          </p:cNvSpPr>
          <p:nvPr>
            <p:ph type="body" sz="half" idx="2"/>
          </p:nvPr>
        </p:nvSpPr>
        <p:spPr>
          <a:xfrm>
            <a:off x="457200" y="2024559"/>
            <a:ext cx="3200400" cy="3379124"/>
          </a:xfrm>
        </p:spPr>
        <p:txBody>
          <a:bodyPr>
            <a:noAutofit/>
          </a:bodyPr>
          <a:lstStyle/>
          <a:p>
            <a:r>
              <a:rPr lang="fr-CA" sz="1800" dirty="0" smtClean="0"/>
              <a:t>« Jenna Kim Jones </a:t>
            </a:r>
            <a:r>
              <a:rPr lang="fr-CA" sz="1800" dirty="0" err="1" smtClean="0"/>
              <a:t>is</a:t>
            </a:r>
            <a:r>
              <a:rPr lang="fr-CA" sz="1800" dirty="0" smtClean="0"/>
              <a:t> living the </a:t>
            </a:r>
            <a:r>
              <a:rPr lang="fr-CA" sz="1800" dirty="0" err="1" smtClean="0"/>
              <a:t>kind</a:t>
            </a:r>
            <a:r>
              <a:rPr lang="fr-CA" sz="1800" dirty="0" smtClean="0"/>
              <a:t> of life </a:t>
            </a:r>
            <a:r>
              <a:rPr lang="fr-CA" sz="1800" dirty="0" err="1" smtClean="0"/>
              <a:t>that</a:t>
            </a:r>
            <a:r>
              <a:rPr lang="fr-CA" sz="1800" dirty="0" smtClean="0"/>
              <a:t> </a:t>
            </a:r>
            <a:r>
              <a:rPr lang="fr-CA" sz="1800" dirty="0" err="1" smtClean="0"/>
              <a:t>would</a:t>
            </a:r>
            <a:r>
              <a:rPr lang="fr-CA" sz="1800" dirty="0" smtClean="0"/>
              <a:t> </a:t>
            </a:r>
            <a:r>
              <a:rPr lang="fr-CA" sz="1800" dirty="0" err="1" smtClean="0"/>
              <a:t>make</a:t>
            </a:r>
            <a:r>
              <a:rPr lang="fr-CA" sz="1800" dirty="0" smtClean="0"/>
              <a:t> a hip </a:t>
            </a:r>
            <a:r>
              <a:rPr lang="fr-CA" sz="1800" dirty="0" err="1" smtClean="0"/>
              <a:t>young</a:t>
            </a:r>
            <a:r>
              <a:rPr lang="fr-CA" sz="1800" dirty="0" smtClean="0"/>
              <a:t> </a:t>
            </a:r>
            <a:r>
              <a:rPr lang="fr-CA" sz="1800" dirty="0" err="1" smtClean="0"/>
              <a:t>college</a:t>
            </a:r>
            <a:r>
              <a:rPr lang="fr-CA" sz="1800" dirty="0" smtClean="0"/>
              <a:t> </a:t>
            </a:r>
            <a:r>
              <a:rPr lang="fr-CA" sz="1800" dirty="0" err="1" smtClean="0"/>
              <a:t>graduate</a:t>
            </a:r>
            <a:r>
              <a:rPr lang="fr-CA" sz="1800" dirty="0" smtClean="0"/>
              <a:t> green </a:t>
            </a:r>
            <a:r>
              <a:rPr lang="fr-CA" sz="1800" dirty="0" err="1" smtClean="0"/>
              <a:t>with</a:t>
            </a:r>
            <a:r>
              <a:rPr lang="fr-CA" sz="1800" dirty="0" smtClean="0"/>
              <a:t> </a:t>
            </a:r>
            <a:r>
              <a:rPr lang="fr-CA" sz="1800" dirty="0" err="1" smtClean="0"/>
              <a:t>envy</a:t>
            </a:r>
            <a:r>
              <a:rPr lang="fr-CA" sz="1800" dirty="0" smtClean="0"/>
              <a:t> as the logo on </a:t>
            </a:r>
            <a:r>
              <a:rPr lang="fr-CA" sz="1800" dirty="0" err="1" smtClean="0"/>
              <a:t>her</a:t>
            </a:r>
            <a:r>
              <a:rPr lang="fr-CA" sz="1800" dirty="0" smtClean="0"/>
              <a:t> </a:t>
            </a:r>
            <a:r>
              <a:rPr lang="fr-CA" sz="1800" dirty="0" err="1" smtClean="0"/>
              <a:t>venti</a:t>
            </a:r>
            <a:r>
              <a:rPr lang="fr-CA" sz="1800" dirty="0" smtClean="0"/>
              <a:t> Starbucks </a:t>
            </a:r>
            <a:r>
              <a:rPr lang="fr-CA" sz="1800" dirty="0" err="1" smtClean="0"/>
              <a:t>cup</a:t>
            </a:r>
            <a:r>
              <a:rPr lang="fr-CA" sz="1800" dirty="0" smtClean="0"/>
              <a:t>. An </a:t>
            </a:r>
            <a:r>
              <a:rPr lang="fr-CA" sz="1800" dirty="0" err="1" smtClean="0"/>
              <a:t>aspiring</a:t>
            </a:r>
            <a:r>
              <a:rPr lang="fr-CA" sz="1800" dirty="0" smtClean="0"/>
              <a:t> </a:t>
            </a:r>
            <a:r>
              <a:rPr lang="fr-CA" sz="1800" dirty="0" err="1" smtClean="0"/>
              <a:t>comedian</a:t>
            </a:r>
            <a:r>
              <a:rPr lang="fr-CA" sz="1800" dirty="0" smtClean="0"/>
              <a:t> living in New York City, </a:t>
            </a:r>
            <a:r>
              <a:rPr lang="fr-CA" sz="1800" dirty="0" err="1" smtClean="0"/>
              <a:t>she</a:t>
            </a:r>
            <a:r>
              <a:rPr lang="fr-CA" sz="1800" dirty="0" smtClean="0"/>
              <a:t> </a:t>
            </a:r>
            <a:r>
              <a:rPr lang="fr-CA" sz="1800" dirty="0" err="1" smtClean="0"/>
              <a:t>graduated</a:t>
            </a:r>
            <a:r>
              <a:rPr lang="fr-CA" sz="1800" dirty="0" smtClean="0"/>
              <a:t> </a:t>
            </a:r>
            <a:r>
              <a:rPr lang="fr-CA" sz="1800" dirty="0" err="1" smtClean="0"/>
              <a:t>fron</a:t>
            </a:r>
            <a:r>
              <a:rPr lang="fr-CA" sz="1800" dirty="0" smtClean="0"/>
              <a:t> NYU and </a:t>
            </a:r>
            <a:r>
              <a:rPr lang="fr-CA" sz="1800" dirty="0" err="1" smtClean="0"/>
              <a:t>scored</a:t>
            </a:r>
            <a:r>
              <a:rPr lang="fr-CA" sz="1800" dirty="0" smtClean="0"/>
              <a:t> a </a:t>
            </a:r>
            <a:r>
              <a:rPr lang="fr-CA" sz="1800" dirty="0" err="1" smtClean="0"/>
              <a:t>coveted</a:t>
            </a:r>
            <a:r>
              <a:rPr lang="fr-CA" sz="1800" dirty="0" smtClean="0"/>
              <a:t> job </a:t>
            </a:r>
            <a:r>
              <a:rPr lang="fr-CA" sz="1800" dirty="0" err="1" smtClean="0"/>
              <a:t>with</a:t>
            </a:r>
            <a:r>
              <a:rPr lang="fr-CA" sz="1800" dirty="0" smtClean="0"/>
              <a:t> </a:t>
            </a:r>
            <a:r>
              <a:rPr lang="fr-CA" sz="1800" i="1" dirty="0" smtClean="0"/>
              <a:t>The Daily Show </a:t>
            </a:r>
            <a:r>
              <a:rPr lang="fr-CA" sz="1800" i="1" dirty="0" err="1" smtClean="0"/>
              <a:t>With</a:t>
            </a:r>
            <a:r>
              <a:rPr lang="fr-CA" sz="1800" i="1" dirty="0" smtClean="0"/>
              <a:t> John Stewart</a:t>
            </a:r>
            <a:r>
              <a:rPr lang="fr-CA" sz="1800" dirty="0" smtClean="0"/>
              <a:t>, </a:t>
            </a:r>
            <a:r>
              <a:rPr lang="fr-CA" sz="1800" dirty="0" err="1" smtClean="0"/>
              <a:t>while</a:t>
            </a:r>
            <a:r>
              <a:rPr lang="fr-CA" sz="1800" dirty="0" smtClean="0"/>
              <a:t> </a:t>
            </a:r>
            <a:r>
              <a:rPr lang="fr-CA" sz="1800" dirty="0" err="1" smtClean="0"/>
              <a:t>practicing</a:t>
            </a:r>
            <a:r>
              <a:rPr lang="fr-CA" sz="1800" dirty="0" smtClean="0"/>
              <a:t> </a:t>
            </a:r>
            <a:r>
              <a:rPr lang="fr-CA" sz="1800" dirty="0" err="1" smtClean="0"/>
              <a:t>her</a:t>
            </a:r>
            <a:r>
              <a:rPr lang="fr-CA" sz="1800" dirty="0" smtClean="0"/>
              <a:t> </a:t>
            </a:r>
            <a:r>
              <a:rPr lang="fr-CA" sz="1800" dirty="0" err="1" smtClean="0"/>
              <a:t>own</a:t>
            </a:r>
            <a:r>
              <a:rPr lang="fr-CA" sz="1800" dirty="0" smtClean="0"/>
              <a:t> </a:t>
            </a:r>
            <a:r>
              <a:rPr lang="fr-CA" sz="1800" dirty="0" err="1" smtClean="0"/>
              <a:t>comedy</a:t>
            </a:r>
            <a:r>
              <a:rPr lang="fr-CA" sz="1800" dirty="0" smtClean="0"/>
              <a:t> routine on the </a:t>
            </a:r>
            <a:r>
              <a:rPr lang="fr-CA" sz="1800" dirty="0" err="1" smtClean="0"/>
              <a:t>side</a:t>
            </a:r>
            <a:r>
              <a:rPr lang="fr-CA" sz="1800" dirty="0" smtClean="0"/>
              <a:t>. </a:t>
            </a:r>
            <a:r>
              <a:rPr lang="fr-CA" sz="1800" dirty="0" err="1" smtClean="0"/>
              <a:t>She</a:t>
            </a:r>
            <a:r>
              <a:rPr lang="fr-CA" sz="1800" dirty="0" smtClean="0"/>
              <a:t> </a:t>
            </a:r>
            <a:r>
              <a:rPr lang="fr-CA" sz="1800" dirty="0" err="1" smtClean="0"/>
              <a:t>is</a:t>
            </a:r>
            <a:r>
              <a:rPr lang="fr-CA" sz="1800" dirty="0" smtClean="0"/>
              <a:t> </a:t>
            </a:r>
            <a:r>
              <a:rPr lang="fr-CA" sz="1800" dirty="0" err="1" smtClean="0"/>
              <a:t>young</a:t>
            </a:r>
            <a:r>
              <a:rPr lang="fr-CA" sz="1800" dirty="0" smtClean="0"/>
              <a:t>, </a:t>
            </a:r>
            <a:r>
              <a:rPr lang="fr-CA" sz="1800" dirty="0" err="1" smtClean="0"/>
              <a:t>scrappy</a:t>
            </a:r>
            <a:r>
              <a:rPr lang="fr-CA" sz="1800" dirty="0" smtClean="0"/>
              <a:t>, and </a:t>
            </a:r>
            <a:r>
              <a:rPr lang="fr-CA" sz="1800" dirty="0" err="1" smtClean="0"/>
              <a:t>driven</a:t>
            </a:r>
            <a:r>
              <a:rPr lang="fr-CA" sz="1800" dirty="0" smtClean="0"/>
              <a:t>. </a:t>
            </a:r>
            <a:r>
              <a:rPr lang="fr-CA" sz="1800" dirty="0" err="1" smtClean="0"/>
              <a:t>She</a:t>
            </a:r>
            <a:r>
              <a:rPr lang="fr-CA" sz="1800" dirty="0" smtClean="0"/>
              <a:t> </a:t>
            </a:r>
            <a:r>
              <a:rPr lang="fr-CA" sz="1800" dirty="0" err="1" smtClean="0"/>
              <a:t>prides</a:t>
            </a:r>
            <a:r>
              <a:rPr lang="fr-CA" sz="1800" dirty="0" smtClean="0"/>
              <a:t> </a:t>
            </a:r>
            <a:r>
              <a:rPr lang="fr-CA" sz="1800" dirty="0" err="1" smtClean="0"/>
              <a:t>herself</a:t>
            </a:r>
            <a:r>
              <a:rPr lang="fr-CA" sz="1800" dirty="0" smtClean="0"/>
              <a:t> on </a:t>
            </a:r>
            <a:r>
              <a:rPr lang="fr-CA" sz="1800" dirty="0" err="1" smtClean="0"/>
              <a:t>being</a:t>
            </a:r>
            <a:r>
              <a:rPr lang="fr-CA" sz="1800" dirty="0" smtClean="0"/>
              <a:t> a New </a:t>
            </a:r>
            <a:r>
              <a:rPr lang="fr-CA" sz="1800" dirty="0" err="1" smtClean="0"/>
              <a:t>Yorker</a:t>
            </a:r>
            <a:r>
              <a:rPr lang="fr-CA" sz="1800" dirty="0" smtClean="0"/>
              <a:t>. </a:t>
            </a:r>
            <a:r>
              <a:rPr lang="fr-CA" sz="1800" dirty="0" err="1" smtClean="0"/>
              <a:t>She</a:t>
            </a:r>
            <a:r>
              <a:rPr lang="fr-CA" sz="1800" dirty="0" smtClean="0"/>
              <a:t> loves </a:t>
            </a:r>
            <a:r>
              <a:rPr lang="fr-CA" sz="1800" dirty="0" err="1" smtClean="0"/>
              <a:t>making</a:t>
            </a:r>
            <a:r>
              <a:rPr lang="fr-CA" sz="1800" dirty="0" smtClean="0"/>
              <a:t> people </a:t>
            </a:r>
            <a:r>
              <a:rPr lang="fr-CA" sz="1800" dirty="0" err="1" smtClean="0"/>
              <a:t>laugh</a:t>
            </a:r>
            <a:r>
              <a:rPr lang="fr-CA" sz="1800" dirty="0" smtClean="0"/>
              <a:t>. </a:t>
            </a:r>
            <a:r>
              <a:rPr lang="fr-CA" sz="1800" b="1" dirty="0" err="1" smtClean="0"/>
              <a:t>She</a:t>
            </a:r>
            <a:r>
              <a:rPr lang="fr-CA" sz="1800" b="1" dirty="0" smtClean="0"/>
              <a:t> </a:t>
            </a:r>
            <a:r>
              <a:rPr lang="fr-CA" sz="1800" b="1" dirty="0" err="1" smtClean="0"/>
              <a:t>is</a:t>
            </a:r>
            <a:r>
              <a:rPr lang="fr-CA" sz="1800" b="1" dirty="0" smtClean="0"/>
              <a:t> </a:t>
            </a:r>
            <a:r>
              <a:rPr lang="fr-CA" sz="1800" b="1" dirty="0" err="1" smtClean="0"/>
              <a:t>also</a:t>
            </a:r>
            <a:r>
              <a:rPr lang="fr-CA" sz="1800" b="1" dirty="0" smtClean="0"/>
              <a:t> a Mormon</a:t>
            </a:r>
            <a:r>
              <a:rPr lang="fr-CA" sz="1800" dirty="0" smtClean="0"/>
              <a:t> ». </a:t>
            </a:r>
            <a:endParaRPr lang="en-CA" sz="1800" dirty="0"/>
          </a:p>
        </p:txBody>
      </p:sp>
      <p:sp>
        <p:nvSpPr>
          <p:cNvPr id="5" name="TextBox 4"/>
          <p:cNvSpPr txBox="1"/>
          <p:nvPr/>
        </p:nvSpPr>
        <p:spPr>
          <a:xfrm>
            <a:off x="6439773" y="6120538"/>
            <a:ext cx="3213893" cy="369332"/>
          </a:xfrm>
          <a:prstGeom prst="rect">
            <a:avLst/>
          </a:prstGeom>
          <a:noFill/>
        </p:spPr>
        <p:txBody>
          <a:bodyPr wrap="none" rtlCol="0">
            <a:spAutoFit/>
          </a:bodyPr>
          <a:lstStyle/>
          <a:p>
            <a:r>
              <a:rPr lang="en-CA" dirty="0">
                <a:hlinkClick r:id="rId3"/>
              </a:rPr>
              <a:t>http://</a:t>
            </a:r>
            <a:r>
              <a:rPr lang="en-CA" dirty="0" smtClean="0">
                <a:hlinkClick r:id="rId3"/>
              </a:rPr>
              <a:t>www.mormon.org/jenna</a:t>
            </a:r>
            <a:r>
              <a:rPr lang="en-CA" dirty="0" smtClean="0"/>
              <a:t> </a:t>
            </a:r>
            <a:endParaRPr lang="en-CA" dirty="0"/>
          </a:p>
        </p:txBody>
      </p:sp>
      <p:sp>
        <p:nvSpPr>
          <p:cNvPr id="7" name="TextBox 6"/>
          <p:cNvSpPr txBox="1"/>
          <p:nvPr/>
        </p:nvSpPr>
        <p:spPr>
          <a:xfrm>
            <a:off x="4876163" y="352364"/>
            <a:ext cx="6581104" cy="1384995"/>
          </a:xfrm>
          <a:prstGeom prst="rect">
            <a:avLst/>
          </a:prstGeom>
          <a:noFill/>
        </p:spPr>
        <p:txBody>
          <a:bodyPr wrap="square" rtlCol="0">
            <a:spAutoFit/>
          </a:bodyPr>
          <a:lstStyle/>
          <a:p>
            <a:pPr algn="ctr"/>
            <a:r>
              <a:rPr lang="fr-CA" sz="2800" dirty="0" smtClean="0"/>
              <a:t>« Hi </a:t>
            </a:r>
            <a:r>
              <a:rPr lang="fr-CA" sz="2800" dirty="0" err="1" smtClean="0"/>
              <a:t>I’m</a:t>
            </a:r>
            <a:r>
              <a:rPr lang="fr-CA" sz="2800" dirty="0" smtClean="0"/>
              <a:t> Jenna. I love </a:t>
            </a:r>
            <a:r>
              <a:rPr lang="fr-CA" sz="2800" dirty="0" err="1" smtClean="0"/>
              <a:t>writing</a:t>
            </a:r>
            <a:r>
              <a:rPr lang="fr-CA" sz="2800" dirty="0" smtClean="0"/>
              <a:t> </a:t>
            </a:r>
            <a:r>
              <a:rPr lang="fr-CA" sz="2800" dirty="0" err="1" smtClean="0"/>
              <a:t>jokes</a:t>
            </a:r>
            <a:r>
              <a:rPr lang="fr-CA" sz="2800" dirty="0" smtClean="0"/>
              <a:t>. I love </a:t>
            </a:r>
            <a:r>
              <a:rPr lang="fr-CA" sz="2800" dirty="0" err="1" smtClean="0"/>
              <a:t>making</a:t>
            </a:r>
            <a:r>
              <a:rPr lang="fr-CA" sz="2800" dirty="0" smtClean="0"/>
              <a:t> people </a:t>
            </a:r>
            <a:r>
              <a:rPr lang="fr-CA" sz="2800" dirty="0" err="1" smtClean="0"/>
              <a:t>laugh</a:t>
            </a:r>
            <a:r>
              <a:rPr lang="fr-CA" sz="2800" dirty="0" smtClean="0"/>
              <a:t>. </a:t>
            </a:r>
            <a:r>
              <a:rPr lang="fr-CA" sz="2800" dirty="0" err="1" smtClean="0"/>
              <a:t>I’m</a:t>
            </a:r>
            <a:r>
              <a:rPr lang="fr-CA" sz="2800" dirty="0" smtClean="0"/>
              <a:t> a </a:t>
            </a:r>
            <a:r>
              <a:rPr lang="fr-CA" sz="2800" dirty="0" err="1" smtClean="0"/>
              <a:t>comedian</a:t>
            </a:r>
            <a:r>
              <a:rPr lang="fr-CA" sz="2800" dirty="0" smtClean="0"/>
              <a:t>! And </a:t>
            </a:r>
            <a:r>
              <a:rPr lang="fr-CA" sz="2800" dirty="0" err="1" smtClean="0"/>
              <a:t>I’m</a:t>
            </a:r>
            <a:r>
              <a:rPr lang="fr-CA" sz="2800" dirty="0" smtClean="0"/>
              <a:t> a mormon. »</a:t>
            </a:r>
            <a:endParaRPr lang="en-CA" sz="2800" dirty="0"/>
          </a:p>
        </p:txBody>
      </p:sp>
    </p:spTree>
    <p:extLst>
      <p:ext uri="{BB962C8B-B14F-4D97-AF65-F5344CB8AC3E}">
        <p14:creationId xmlns:p14="http://schemas.microsoft.com/office/powerpoint/2010/main" val="5459821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2465"/>
            <a:ext cx="3200400" cy="1334894"/>
          </a:xfrm>
        </p:spPr>
        <p:txBody>
          <a:bodyPr/>
          <a:lstStyle/>
          <a:p>
            <a:r>
              <a:rPr lang="fr-CA" dirty="0" err="1" smtClean="0"/>
              <a:t>Context</a:t>
            </a:r>
            <a:r>
              <a:rPr lang="fr-CA" dirty="0" smtClean="0"/>
              <a:t> of </a:t>
            </a:r>
            <a:r>
              <a:rPr lang="fr-CA" dirty="0" err="1" smtClean="0"/>
              <a:t>Emergence</a:t>
            </a:r>
            <a:endParaRPr lang="en-CA"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83082" y="1737359"/>
            <a:ext cx="7734615" cy="4371210"/>
          </a:xfrm>
        </p:spPr>
      </p:pic>
      <p:sp>
        <p:nvSpPr>
          <p:cNvPr id="4" name="Text Placeholder 3"/>
          <p:cNvSpPr>
            <a:spLocks noGrp="1"/>
          </p:cNvSpPr>
          <p:nvPr>
            <p:ph type="body" sz="half" idx="2"/>
          </p:nvPr>
        </p:nvSpPr>
        <p:spPr>
          <a:xfrm>
            <a:off x="457200" y="2050316"/>
            <a:ext cx="3200400" cy="3379124"/>
          </a:xfrm>
        </p:spPr>
        <p:txBody>
          <a:bodyPr>
            <a:normAutofit/>
          </a:bodyPr>
          <a:lstStyle/>
          <a:p>
            <a:pPr marL="285750" indent="-285750">
              <a:buFont typeface="Wingdings" panose="05000000000000000000" pitchFamily="2" charset="2"/>
              <a:buChar char="v"/>
            </a:pPr>
            <a:r>
              <a:rPr lang="fr-CA" sz="1800" dirty="0" smtClean="0"/>
              <a:t>The LDS Church </a:t>
            </a:r>
            <a:r>
              <a:rPr lang="fr-CA" sz="1800" dirty="0" err="1" smtClean="0"/>
              <a:t>hired</a:t>
            </a:r>
            <a:r>
              <a:rPr lang="fr-CA" sz="1800" dirty="0" smtClean="0"/>
              <a:t> 2 </a:t>
            </a:r>
            <a:r>
              <a:rPr lang="fr-CA" sz="1800" dirty="0" err="1" smtClean="0"/>
              <a:t>publicity</a:t>
            </a:r>
            <a:r>
              <a:rPr lang="fr-CA" sz="1800" dirty="0" smtClean="0"/>
              <a:t> </a:t>
            </a:r>
            <a:r>
              <a:rPr lang="fr-CA" sz="1800" dirty="0" err="1" smtClean="0"/>
              <a:t>firms</a:t>
            </a:r>
            <a:r>
              <a:rPr lang="fr-CA" sz="1800" dirty="0" smtClean="0"/>
              <a:t> in 2009</a:t>
            </a:r>
          </a:p>
          <a:p>
            <a:pPr marL="285750" indent="-285750">
              <a:buFont typeface="Wingdings" panose="05000000000000000000" pitchFamily="2" charset="2"/>
              <a:buChar char="v"/>
            </a:pPr>
            <a:r>
              <a:rPr lang="fr-CA" sz="1800" dirty="0" err="1" smtClean="0"/>
              <a:t>Attempt</a:t>
            </a:r>
            <a:r>
              <a:rPr lang="fr-CA" sz="1800" dirty="0" smtClean="0"/>
              <a:t> to distance the </a:t>
            </a:r>
            <a:r>
              <a:rPr lang="fr-CA" sz="1800" dirty="0" err="1" smtClean="0"/>
              <a:t>Church’s</a:t>
            </a:r>
            <a:r>
              <a:rPr lang="fr-CA" sz="1800" dirty="0" smtClean="0"/>
              <a:t> </a:t>
            </a:r>
            <a:r>
              <a:rPr lang="fr-CA" sz="1800" dirty="0"/>
              <a:t>i</a:t>
            </a:r>
            <a:r>
              <a:rPr lang="fr-CA" sz="1800" dirty="0" smtClean="0"/>
              <a:t>mage </a:t>
            </a:r>
            <a:r>
              <a:rPr lang="fr-CA" sz="1800" dirty="0" err="1" smtClean="0"/>
              <a:t>from</a:t>
            </a:r>
            <a:r>
              <a:rPr lang="fr-CA" sz="1800" dirty="0" smtClean="0"/>
              <a:t> </a:t>
            </a:r>
            <a:r>
              <a:rPr lang="fr-CA" sz="1800" dirty="0" smtClean="0"/>
              <a:t>the </a:t>
            </a:r>
            <a:r>
              <a:rPr lang="fr-CA" sz="1800" dirty="0" err="1" smtClean="0"/>
              <a:t>terms</a:t>
            </a:r>
            <a:r>
              <a:rPr lang="fr-CA" sz="1800" dirty="0" smtClean="0"/>
              <a:t> « </a:t>
            </a:r>
            <a:r>
              <a:rPr lang="fr-CA" sz="1800" dirty="0" err="1" smtClean="0"/>
              <a:t>secretive</a:t>
            </a:r>
            <a:r>
              <a:rPr lang="fr-CA" sz="1800" dirty="0" smtClean="0"/>
              <a:t>» and « </a:t>
            </a:r>
            <a:r>
              <a:rPr lang="fr-CA" sz="1800" dirty="0" err="1" smtClean="0"/>
              <a:t>cultish</a:t>
            </a:r>
            <a:r>
              <a:rPr lang="fr-CA" sz="1800" dirty="0" smtClean="0"/>
              <a:t> » as </a:t>
            </a:r>
            <a:r>
              <a:rPr lang="fr-CA" sz="1800" dirty="0" err="1" smtClean="0"/>
              <a:t>well</a:t>
            </a:r>
            <a:r>
              <a:rPr lang="fr-CA" sz="1800" dirty="0" smtClean="0"/>
              <a:t> as </a:t>
            </a:r>
            <a:r>
              <a:rPr lang="fr-CA" sz="1800" dirty="0" err="1" smtClean="0"/>
              <a:t>from</a:t>
            </a:r>
            <a:r>
              <a:rPr lang="fr-CA" sz="1800" dirty="0" smtClean="0"/>
              <a:t> </a:t>
            </a:r>
            <a:r>
              <a:rPr lang="fr-CA" sz="1800" dirty="0" err="1" smtClean="0"/>
              <a:t>fundamentalist</a:t>
            </a:r>
            <a:r>
              <a:rPr lang="fr-CA" sz="1800" dirty="0" smtClean="0"/>
              <a:t> groups</a:t>
            </a:r>
          </a:p>
          <a:p>
            <a:pPr marL="285750" indent="-285750">
              <a:buFont typeface="Wingdings" panose="05000000000000000000" pitchFamily="2" charset="2"/>
              <a:buChar char="v"/>
            </a:pPr>
            <a:r>
              <a:rPr lang="fr-CA" sz="1800" dirty="0" smtClean="0"/>
              <a:t>Expansion of the </a:t>
            </a:r>
            <a:r>
              <a:rPr lang="fr-CA" sz="1800" dirty="0" err="1" smtClean="0"/>
              <a:t>campaign</a:t>
            </a:r>
            <a:r>
              <a:rPr lang="fr-CA" sz="1800" dirty="0" smtClean="0"/>
              <a:t> in 2011: </a:t>
            </a:r>
            <a:r>
              <a:rPr lang="fr-CA" sz="1800" dirty="0" err="1" smtClean="0"/>
              <a:t>larger</a:t>
            </a:r>
            <a:r>
              <a:rPr lang="fr-CA" sz="1800" dirty="0" smtClean="0"/>
              <a:t> </a:t>
            </a:r>
            <a:r>
              <a:rPr lang="fr-CA" sz="1800" dirty="0" err="1" smtClean="0"/>
              <a:t>cities</a:t>
            </a:r>
            <a:r>
              <a:rPr lang="fr-CA" sz="1800" dirty="0" smtClean="0"/>
              <a:t> </a:t>
            </a:r>
            <a:r>
              <a:rPr lang="fr-CA" sz="1800" dirty="0" err="1" smtClean="0"/>
              <a:t>including</a:t>
            </a:r>
            <a:r>
              <a:rPr lang="fr-CA" sz="1800" dirty="0" smtClean="0"/>
              <a:t> New York</a:t>
            </a:r>
          </a:p>
          <a:p>
            <a:pPr marL="285750" indent="-285750">
              <a:buFont typeface="Wingdings" panose="05000000000000000000" pitchFamily="2" charset="2"/>
              <a:buChar char="v"/>
            </a:pPr>
            <a:r>
              <a:rPr lang="fr-CA" sz="1800" dirty="0" smtClean="0"/>
              <a:t>Broad-</a:t>
            </a:r>
            <a:r>
              <a:rPr lang="fr-CA" sz="1800" dirty="0" err="1" smtClean="0"/>
              <a:t>scale</a:t>
            </a:r>
            <a:r>
              <a:rPr lang="fr-CA" sz="1800" dirty="0" smtClean="0"/>
              <a:t> media effort</a:t>
            </a:r>
          </a:p>
        </p:txBody>
      </p:sp>
      <p:sp>
        <p:nvSpPr>
          <p:cNvPr id="5" name="TextBox 4"/>
          <p:cNvSpPr txBox="1"/>
          <p:nvPr/>
        </p:nvSpPr>
        <p:spPr>
          <a:xfrm>
            <a:off x="4869543" y="6305204"/>
            <a:ext cx="6861815" cy="369332"/>
          </a:xfrm>
          <a:prstGeom prst="rect">
            <a:avLst/>
          </a:prstGeom>
          <a:noFill/>
        </p:spPr>
        <p:txBody>
          <a:bodyPr wrap="none" rtlCol="0">
            <a:spAutoFit/>
          </a:bodyPr>
          <a:lstStyle/>
          <a:p>
            <a:r>
              <a:rPr lang="en-CA" dirty="0">
                <a:hlinkClick r:id="rId3"/>
              </a:rPr>
              <a:t>http://</a:t>
            </a:r>
            <a:r>
              <a:rPr lang="en-CA" dirty="0" smtClean="0">
                <a:hlinkClick r:id="rId3"/>
              </a:rPr>
              <a:t>www.mormonnewsroom.org/article/mormon-ads-new-york-city</a:t>
            </a:r>
            <a:r>
              <a:rPr lang="en-CA" dirty="0" smtClean="0"/>
              <a:t> </a:t>
            </a:r>
            <a:endParaRPr lang="en-CA" dirty="0"/>
          </a:p>
        </p:txBody>
      </p:sp>
      <p:sp>
        <p:nvSpPr>
          <p:cNvPr id="7" name="TextBox 6"/>
          <p:cNvSpPr txBox="1"/>
          <p:nvPr/>
        </p:nvSpPr>
        <p:spPr>
          <a:xfrm>
            <a:off x="5722244" y="594359"/>
            <a:ext cx="5260799" cy="584775"/>
          </a:xfrm>
          <a:prstGeom prst="rect">
            <a:avLst/>
          </a:prstGeom>
          <a:noFill/>
        </p:spPr>
        <p:txBody>
          <a:bodyPr wrap="none" rtlCol="0">
            <a:spAutoFit/>
          </a:bodyPr>
          <a:lstStyle/>
          <a:p>
            <a:r>
              <a:rPr lang="fr-CA" sz="3200" dirty="0" smtClean="0"/>
              <a:t>The </a:t>
            </a:r>
            <a:r>
              <a:rPr lang="fr-CA" sz="3200" dirty="0" err="1" smtClean="0"/>
              <a:t>Campaign</a:t>
            </a:r>
            <a:r>
              <a:rPr lang="fr-CA" sz="3200" dirty="0" smtClean="0"/>
              <a:t> on Time Square</a:t>
            </a:r>
            <a:endParaRPr lang="en-CA" sz="3200" dirty="0"/>
          </a:p>
        </p:txBody>
      </p:sp>
    </p:spTree>
    <p:extLst>
      <p:ext uri="{BB962C8B-B14F-4D97-AF65-F5344CB8AC3E}">
        <p14:creationId xmlns:p14="http://schemas.microsoft.com/office/powerpoint/2010/main" val="1232989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Focus on the </a:t>
            </a:r>
            <a:r>
              <a:rPr lang="fr-CA" dirty="0"/>
              <a:t>C</a:t>
            </a:r>
            <a:r>
              <a:rPr lang="fr-CA" dirty="0" smtClean="0"/>
              <a:t>hristian </a:t>
            </a:r>
            <a:r>
              <a:rPr lang="fr-CA" dirty="0" err="1" smtClean="0"/>
              <a:t>identity</a:t>
            </a:r>
            <a:r>
              <a:rPr lang="fr-CA" dirty="0" smtClean="0"/>
              <a:t> of Mormons</a:t>
            </a:r>
            <a:endParaRPr lang="en-CA" dirty="0"/>
          </a:p>
        </p:txBody>
      </p:sp>
      <p:sp>
        <p:nvSpPr>
          <p:cNvPr id="4" name="Text Placeholder 3"/>
          <p:cNvSpPr>
            <a:spLocks noGrp="1"/>
          </p:cNvSpPr>
          <p:nvPr>
            <p:ph type="body" sz="half" idx="2"/>
          </p:nvPr>
        </p:nvSpPr>
        <p:spPr/>
        <p:txBody>
          <a:bodyPr>
            <a:normAutofit/>
          </a:bodyPr>
          <a:lstStyle/>
          <a:p>
            <a:r>
              <a:rPr lang="fr-CA" sz="2000" dirty="0" err="1" smtClean="0"/>
              <a:t>Quote</a:t>
            </a:r>
            <a:r>
              <a:rPr lang="fr-CA" sz="2000" dirty="0" smtClean="0"/>
              <a:t> </a:t>
            </a:r>
            <a:r>
              <a:rPr lang="fr-CA" sz="2000" dirty="0" err="1" smtClean="0"/>
              <a:t>from</a:t>
            </a:r>
            <a:r>
              <a:rPr lang="fr-CA" sz="2000" dirty="0" smtClean="0"/>
              <a:t> Church </a:t>
            </a:r>
            <a:r>
              <a:rPr lang="fr-CA" sz="2000" dirty="0" err="1" smtClean="0"/>
              <a:t>President</a:t>
            </a:r>
            <a:r>
              <a:rPr lang="fr-CA" sz="2000" dirty="0" smtClean="0"/>
              <a:t> Gordon B. </a:t>
            </a:r>
            <a:r>
              <a:rPr lang="fr-CA" sz="2000" dirty="0" err="1" smtClean="0"/>
              <a:t>Hinckley</a:t>
            </a:r>
            <a:r>
              <a:rPr lang="fr-CA" sz="2000" dirty="0" smtClean="0"/>
              <a:t> </a:t>
            </a:r>
            <a:r>
              <a:rPr lang="fr-CA" sz="2000" dirty="0" smtClean="0"/>
              <a:t>(1910-2008)</a:t>
            </a:r>
            <a:endParaRPr lang="en-CA" sz="2000"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t="16406" b="16406"/>
          <a:stretch>
            <a:fillRect/>
          </a:stretch>
        </p:blipFill>
        <p:spPr>
          <a:xfrm>
            <a:off x="182403" y="128789"/>
            <a:ext cx="4748474" cy="1914299"/>
          </a:xfrm>
        </p:spPr>
      </p:pic>
      <p:sp>
        <p:nvSpPr>
          <p:cNvPr id="9" name="Rectangle 8"/>
          <p:cNvSpPr/>
          <p:nvPr/>
        </p:nvSpPr>
        <p:spPr>
          <a:xfrm>
            <a:off x="6165334" y="463640"/>
            <a:ext cx="5188554" cy="4307846"/>
          </a:xfrm>
          <a:prstGeom prst="rect">
            <a:avLst/>
          </a:prstGeom>
        </p:spPr>
        <p:txBody>
          <a:bodyPr wrap="square">
            <a:spAutoFit/>
          </a:bodyPr>
          <a:lstStyle/>
          <a:p>
            <a:pPr algn="just">
              <a:lnSpc>
                <a:spcPct val="107000"/>
              </a:lnSpc>
              <a:spcAft>
                <a:spcPts val="800"/>
              </a:spcAft>
            </a:pPr>
            <a:r>
              <a:rPr lang="en-US" sz="1600" dirty="0" smtClean="0"/>
              <a:t>“</a:t>
            </a:r>
            <a:r>
              <a:rPr lang="en-US" sz="1600" dirty="0"/>
              <a:t>We are Christians in a very real sense and that is coming to be more and more widely recognized. Once upon a time people everywhere said we are not Christians. They have come to recognize that we are, and that we have a very vital and dynamic religion based on the teachings of Jesus Christ. We, of course, accept Jesus Christ as our Leader, our King, our Savior...the dominant figure in the history of the world, the only perfect Man who ever walked the earth, the living Son of the living God. He is our Savior and our Redeemer through whose atoning sacrifice has come the opportunity of eternal life. Members of The Church of Jesus Christ of Latter-day Saints pray and worship in the name of Jesus Christ. He is the center of our faith and the head of our Church. The Book of Mormon is Another Testament of Jesus Christ and witnesses of His divinity, His life, and His Atonement.”</a:t>
            </a:r>
            <a:endParaRPr lang="en-CA" sz="1600" dirty="0">
              <a:ea typeface="Calibri" panose="020F0502020204030204" pitchFamily="34" charset="0"/>
              <a:cs typeface="Times New Roman" panose="02020603050405020304" pitchFamily="18" charset="0"/>
            </a:endParaRPr>
          </a:p>
        </p:txBody>
      </p:sp>
      <p:pic>
        <p:nvPicPr>
          <p:cNvPr id="1026" name="Picture 2" descr="https://encrypted-tbn2.gstatic.com/images?q=tbn:ANd9GcQYIHzAJtmS_KT0udDFgdJYDgt57GR47M9B41nw2HpKdhZm_jr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6860" y="2052232"/>
            <a:ext cx="2279560" cy="284661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08822" y="2797339"/>
            <a:ext cx="1208038" cy="1015663"/>
          </a:xfrm>
          <a:prstGeom prst="rect">
            <a:avLst/>
          </a:prstGeom>
        </p:spPr>
        <p:txBody>
          <a:bodyPr wrap="square">
            <a:spAutoFit/>
          </a:bodyPr>
          <a:lstStyle/>
          <a:p>
            <a:r>
              <a:rPr lang="en-CA" sz="1200" dirty="0">
                <a:hlinkClick r:id="rId4"/>
              </a:rPr>
              <a:t>http</a:t>
            </a:r>
            <a:r>
              <a:rPr lang="en-CA" sz="1200">
                <a:hlinkClick r:id="rId4"/>
              </a:rPr>
              <a:t>://</a:t>
            </a:r>
            <a:r>
              <a:rPr lang="en-CA" sz="1200" smtClean="0">
                <a:hlinkClick r:id="rId4"/>
              </a:rPr>
              <a:t>mormonbeliefs.org/mormon-scriptures-book-of-mormon</a:t>
            </a:r>
            <a:r>
              <a:rPr lang="en-CA" sz="1200" smtClean="0"/>
              <a:t> </a:t>
            </a:r>
            <a:endParaRPr lang="en-CA" sz="1200" dirty="0"/>
          </a:p>
        </p:txBody>
      </p:sp>
      <p:sp>
        <p:nvSpPr>
          <p:cNvPr id="11" name="Rectangle 10"/>
          <p:cNvSpPr/>
          <p:nvPr/>
        </p:nvSpPr>
        <p:spPr>
          <a:xfrm>
            <a:off x="4930877" y="147936"/>
            <a:ext cx="867177" cy="1384995"/>
          </a:xfrm>
          <a:prstGeom prst="rect">
            <a:avLst/>
          </a:prstGeom>
        </p:spPr>
        <p:txBody>
          <a:bodyPr wrap="square">
            <a:spAutoFit/>
          </a:bodyPr>
          <a:lstStyle/>
          <a:p>
            <a:r>
              <a:rPr lang="en-CA" sz="1200" dirty="0">
                <a:hlinkClick r:id="rId5"/>
              </a:rPr>
              <a:t>http://</a:t>
            </a:r>
            <a:r>
              <a:rPr lang="en-CA" sz="1200" dirty="0" smtClean="0">
                <a:hlinkClick r:id="rId5"/>
              </a:rPr>
              <a:t>www.examiner.com/article/the-lds-church-on-homosexuality</a:t>
            </a:r>
            <a:r>
              <a:rPr lang="en-CA" sz="1200" dirty="0" smtClean="0"/>
              <a:t> </a:t>
            </a:r>
            <a:endParaRPr lang="en-CA" sz="1200" dirty="0"/>
          </a:p>
        </p:txBody>
      </p:sp>
    </p:spTree>
    <p:extLst>
      <p:ext uri="{BB962C8B-B14F-4D97-AF65-F5344CB8AC3E}">
        <p14:creationId xmlns:p14="http://schemas.microsoft.com/office/powerpoint/2010/main" val="6197184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err="1" smtClean="0"/>
              <a:t>Choices</a:t>
            </a:r>
            <a:r>
              <a:rPr lang="fr-CA" dirty="0" smtClean="0"/>
              <a:t> and </a:t>
            </a:r>
            <a:r>
              <a:rPr lang="fr-CA" dirty="0" err="1" smtClean="0"/>
              <a:t>Methods</a:t>
            </a:r>
            <a:endParaRPr lang="en-CA"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12332" y="3091070"/>
            <a:ext cx="4938712" cy="2778025"/>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555" y="3091070"/>
            <a:ext cx="4937125" cy="2777132"/>
          </a:xfrm>
        </p:spPr>
      </p:pic>
      <p:sp>
        <p:nvSpPr>
          <p:cNvPr id="6" name="TextBox 5"/>
          <p:cNvSpPr txBox="1"/>
          <p:nvPr/>
        </p:nvSpPr>
        <p:spPr>
          <a:xfrm>
            <a:off x="1888258" y="5975113"/>
            <a:ext cx="3356753" cy="369332"/>
          </a:xfrm>
          <a:prstGeom prst="rect">
            <a:avLst/>
          </a:prstGeom>
          <a:noFill/>
        </p:spPr>
        <p:txBody>
          <a:bodyPr wrap="none" rtlCol="0">
            <a:spAutoFit/>
          </a:bodyPr>
          <a:lstStyle/>
          <a:p>
            <a:r>
              <a:rPr lang="en-CA" dirty="0">
                <a:hlinkClick r:id="rId4"/>
              </a:rPr>
              <a:t>http://</a:t>
            </a:r>
            <a:r>
              <a:rPr lang="en-CA" dirty="0" smtClean="0">
                <a:hlinkClick r:id="rId4"/>
              </a:rPr>
              <a:t>www.mormon.org/irenem</a:t>
            </a:r>
            <a:r>
              <a:rPr lang="en-CA" dirty="0" smtClean="0"/>
              <a:t> </a:t>
            </a:r>
            <a:endParaRPr lang="en-CA" dirty="0"/>
          </a:p>
        </p:txBody>
      </p:sp>
      <p:sp>
        <p:nvSpPr>
          <p:cNvPr id="7" name="TextBox 6"/>
          <p:cNvSpPr txBox="1"/>
          <p:nvPr/>
        </p:nvSpPr>
        <p:spPr>
          <a:xfrm>
            <a:off x="1192583" y="1890741"/>
            <a:ext cx="4748105" cy="1200329"/>
          </a:xfrm>
          <a:prstGeom prst="rect">
            <a:avLst/>
          </a:prstGeom>
          <a:noFill/>
        </p:spPr>
        <p:txBody>
          <a:bodyPr wrap="square" rtlCol="0">
            <a:spAutoFit/>
          </a:bodyPr>
          <a:lstStyle/>
          <a:p>
            <a:pPr algn="ctr"/>
            <a:r>
              <a:rPr lang="fr-CA" dirty="0" smtClean="0"/>
              <a:t>« Hi </a:t>
            </a:r>
            <a:r>
              <a:rPr lang="fr-CA" dirty="0" err="1" smtClean="0"/>
              <a:t>I’m</a:t>
            </a:r>
            <a:r>
              <a:rPr lang="fr-CA" dirty="0" smtClean="0"/>
              <a:t> </a:t>
            </a:r>
            <a:r>
              <a:rPr lang="fr-CA" b="1" u="sng" dirty="0" err="1" smtClean="0"/>
              <a:t>Irene</a:t>
            </a:r>
            <a:r>
              <a:rPr lang="fr-CA" dirty="0" smtClean="0"/>
              <a:t>. I live in Costa Rica. I </a:t>
            </a:r>
            <a:r>
              <a:rPr lang="fr-CA" dirty="0" err="1" smtClean="0"/>
              <a:t>play</a:t>
            </a:r>
            <a:r>
              <a:rPr lang="fr-CA" dirty="0" smtClean="0"/>
              <a:t> the viola. Music, nature, good </a:t>
            </a:r>
            <a:r>
              <a:rPr lang="fr-CA" dirty="0" err="1" smtClean="0"/>
              <a:t>friends</a:t>
            </a:r>
            <a:r>
              <a:rPr lang="fr-CA" dirty="0" smtClean="0"/>
              <a:t> and </a:t>
            </a:r>
            <a:r>
              <a:rPr lang="fr-CA" dirty="0" err="1" smtClean="0"/>
              <a:t>my</a:t>
            </a:r>
            <a:r>
              <a:rPr lang="fr-CA" dirty="0" smtClean="0"/>
              <a:t> </a:t>
            </a:r>
            <a:r>
              <a:rPr lang="fr-CA" dirty="0" err="1" smtClean="0"/>
              <a:t>beloved</a:t>
            </a:r>
            <a:r>
              <a:rPr lang="fr-CA" dirty="0" smtClean="0"/>
              <a:t> </a:t>
            </a:r>
            <a:r>
              <a:rPr lang="fr-CA" dirty="0" err="1" smtClean="0"/>
              <a:t>family</a:t>
            </a:r>
            <a:r>
              <a:rPr lang="fr-CA" dirty="0" smtClean="0"/>
              <a:t> are </a:t>
            </a:r>
            <a:r>
              <a:rPr lang="fr-CA" dirty="0" err="1" smtClean="0"/>
              <a:t>what</a:t>
            </a:r>
            <a:r>
              <a:rPr lang="fr-CA" dirty="0" smtClean="0"/>
              <a:t> </a:t>
            </a:r>
            <a:r>
              <a:rPr lang="fr-CA" dirty="0" err="1" smtClean="0"/>
              <a:t>make</a:t>
            </a:r>
            <a:r>
              <a:rPr lang="fr-CA" dirty="0" smtClean="0"/>
              <a:t> me happy. </a:t>
            </a:r>
            <a:r>
              <a:rPr lang="fr-CA" b="1" u="sng" dirty="0" err="1" smtClean="0"/>
              <a:t>I’m</a:t>
            </a:r>
            <a:r>
              <a:rPr lang="fr-CA" b="1" u="sng" dirty="0" smtClean="0"/>
              <a:t> a Mormon</a:t>
            </a:r>
            <a:r>
              <a:rPr lang="fr-CA" dirty="0" smtClean="0"/>
              <a:t>. »</a:t>
            </a:r>
            <a:endParaRPr lang="en-CA" dirty="0"/>
          </a:p>
        </p:txBody>
      </p:sp>
      <p:sp>
        <p:nvSpPr>
          <p:cNvPr id="9" name="TextBox 8"/>
          <p:cNvSpPr txBox="1"/>
          <p:nvPr/>
        </p:nvSpPr>
        <p:spPr>
          <a:xfrm>
            <a:off x="7048110" y="5975113"/>
            <a:ext cx="3278013" cy="369332"/>
          </a:xfrm>
          <a:prstGeom prst="rect">
            <a:avLst/>
          </a:prstGeom>
          <a:noFill/>
        </p:spPr>
        <p:txBody>
          <a:bodyPr wrap="none" rtlCol="0">
            <a:spAutoFit/>
          </a:bodyPr>
          <a:lstStyle/>
          <a:p>
            <a:r>
              <a:rPr lang="en-CA" dirty="0">
                <a:hlinkClick r:id="rId5"/>
              </a:rPr>
              <a:t>http://</a:t>
            </a:r>
            <a:r>
              <a:rPr lang="en-CA" dirty="0" smtClean="0">
                <a:hlinkClick r:id="rId5"/>
              </a:rPr>
              <a:t>www.mormon.org/jasons</a:t>
            </a:r>
            <a:r>
              <a:rPr lang="en-CA" dirty="0" smtClean="0"/>
              <a:t> </a:t>
            </a:r>
            <a:endParaRPr lang="en-CA" dirty="0"/>
          </a:p>
        </p:txBody>
      </p:sp>
      <p:sp>
        <p:nvSpPr>
          <p:cNvPr id="10" name="TextBox 9"/>
          <p:cNvSpPr txBox="1"/>
          <p:nvPr/>
        </p:nvSpPr>
        <p:spPr>
          <a:xfrm>
            <a:off x="6218555" y="1890741"/>
            <a:ext cx="5011935" cy="923330"/>
          </a:xfrm>
          <a:prstGeom prst="rect">
            <a:avLst/>
          </a:prstGeom>
          <a:noFill/>
        </p:spPr>
        <p:txBody>
          <a:bodyPr wrap="square" rtlCol="0">
            <a:spAutoFit/>
          </a:bodyPr>
          <a:lstStyle/>
          <a:p>
            <a:pPr algn="ctr"/>
            <a:r>
              <a:rPr lang="fr-CA" dirty="0" smtClean="0"/>
              <a:t>« Hi </a:t>
            </a:r>
            <a:r>
              <a:rPr lang="fr-CA" dirty="0" err="1" smtClean="0"/>
              <a:t>I’m</a:t>
            </a:r>
            <a:r>
              <a:rPr lang="fr-CA" dirty="0" smtClean="0"/>
              <a:t> </a:t>
            </a:r>
            <a:r>
              <a:rPr lang="fr-CA" b="1" u="sng" dirty="0" smtClean="0"/>
              <a:t>Jason</a:t>
            </a:r>
            <a:r>
              <a:rPr lang="fr-CA" dirty="0" smtClean="0"/>
              <a:t>. </a:t>
            </a:r>
            <a:r>
              <a:rPr lang="fr-CA" dirty="0" err="1" smtClean="0"/>
              <a:t>I’m</a:t>
            </a:r>
            <a:r>
              <a:rPr lang="fr-CA" dirty="0" smtClean="0"/>
              <a:t> Irish, </a:t>
            </a:r>
            <a:r>
              <a:rPr lang="fr-CA" dirty="0" err="1" smtClean="0"/>
              <a:t>I’m</a:t>
            </a:r>
            <a:r>
              <a:rPr lang="fr-CA" dirty="0" smtClean="0"/>
              <a:t> a 4 time </a:t>
            </a:r>
            <a:r>
              <a:rPr lang="fr-CA" dirty="0" err="1" smtClean="0"/>
              <a:t>Paralympic</a:t>
            </a:r>
            <a:r>
              <a:rPr lang="fr-CA" dirty="0" smtClean="0"/>
              <a:t> gold </a:t>
            </a:r>
            <a:r>
              <a:rPr lang="fr-CA" dirty="0" err="1" smtClean="0"/>
              <a:t>medalist</a:t>
            </a:r>
            <a:r>
              <a:rPr lang="fr-CA" dirty="0" smtClean="0"/>
              <a:t>, a world record </a:t>
            </a:r>
            <a:r>
              <a:rPr lang="fr-CA" dirty="0" err="1" smtClean="0"/>
              <a:t>holder</a:t>
            </a:r>
            <a:r>
              <a:rPr lang="fr-CA" dirty="0" smtClean="0"/>
              <a:t>, a </a:t>
            </a:r>
            <a:r>
              <a:rPr lang="fr-CA" dirty="0" err="1" smtClean="0"/>
              <a:t>husband</a:t>
            </a:r>
            <a:r>
              <a:rPr lang="fr-CA" dirty="0" smtClean="0"/>
              <a:t> and </a:t>
            </a:r>
            <a:r>
              <a:rPr lang="fr-CA" b="1" u="sng" dirty="0" err="1" smtClean="0"/>
              <a:t>I’m</a:t>
            </a:r>
            <a:r>
              <a:rPr lang="fr-CA" b="1" u="sng" dirty="0" smtClean="0"/>
              <a:t> a Mormon</a:t>
            </a:r>
            <a:r>
              <a:rPr lang="fr-CA" dirty="0" smtClean="0"/>
              <a:t>. »</a:t>
            </a:r>
            <a:endParaRPr lang="en-CA" dirty="0"/>
          </a:p>
        </p:txBody>
      </p:sp>
    </p:spTree>
    <p:extLst>
      <p:ext uri="{BB962C8B-B14F-4D97-AF65-F5344CB8AC3E}">
        <p14:creationId xmlns:p14="http://schemas.microsoft.com/office/powerpoint/2010/main" val="29326165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Main </a:t>
            </a:r>
            <a:r>
              <a:rPr lang="fr-CA" dirty="0" err="1" smtClean="0"/>
              <a:t>Findings</a:t>
            </a:r>
            <a:endParaRPr lang="en-CA"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87768" y="3336235"/>
            <a:ext cx="4938712" cy="2778025"/>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73131" y="3337128"/>
            <a:ext cx="4937125" cy="2777132"/>
          </a:xfrm>
        </p:spPr>
      </p:pic>
      <p:sp>
        <p:nvSpPr>
          <p:cNvPr id="6" name="TextBox 5"/>
          <p:cNvSpPr txBox="1"/>
          <p:nvPr/>
        </p:nvSpPr>
        <p:spPr>
          <a:xfrm>
            <a:off x="1996477" y="6359425"/>
            <a:ext cx="3321294" cy="369332"/>
          </a:xfrm>
          <a:prstGeom prst="rect">
            <a:avLst/>
          </a:prstGeom>
          <a:noFill/>
        </p:spPr>
        <p:txBody>
          <a:bodyPr wrap="none" rtlCol="0">
            <a:spAutoFit/>
          </a:bodyPr>
          <a:lstStyle/>
          <a:p>
            <a:r>
              <a:rPr lang="en-CA" dirty="0">
                <a:hlinkClick r:id="rId4"/>
              </a:rPr>
              <a:t>http://</a:t>
            </a:r>
            <a:r>
              <a:rPr lang="en-CA" dirty="0" smtClean="0">
                <a:hlinkClick r:id="rId4"/>
              </a:rPr>
              <a:t>www.mormon.org/michio</a:t>
            </a:r>
            <a:r>
              <a:rPr lang="en-CA" dirty="0" smtClean="0"/>
              <a:t> </a:t>
            </a:r>
            <a:endParaRPr lang="en-CA" dirty="0"/>
          </a:p>
        </p:txBody>
      </p:sp>
      <p:sp>
        <p:nvSpPr>
          <p:cNvPr id="7" name="TextBox 6"/>
          <p:cNvSpPr txBox="1"/>
          <p:nvPr/>
        </p:nvSpPr>
        <p:spPr>
          <a:xfrm>
            <a:off x="1334419" y="1766575"/>
            <a:ext cx="4645410" cy="1569660"/>
          </a:xfrm>
          <a:prstGeom prst="rect">
            <a:avLst/>
          </a:prstGeom>
          <a:noFill/>
        </p:spPr>
        <p:txBody>
          <a:bodyPr wrap="square" rtlCol="0">
            <a:spAutoFit/>
          </a:bodyPr>
          <a:lstStyle/>
          <a:p>
            <a:r>
              <a:rPr lang="fr-CA" sz="1600" dirty="0" smtClean="0"/>
              <a:t>« Hi </a:t>
            </a:r>
            <a:r>
              <a:rPr lang="fr-CA" sz="1600" dirty="0" err="1" smtClean="0"/>
              <a:t>I’m</a:t>
            </a:r>
            <a:r>
              <a:rPr lang="fr-CA" sz="1600" dirty="0" smtClean="0"/>
              <a:t> </a:t>
            </a:r>
            <a:r>
              <a:rPr lang="fr-CA" sz="1600" b="1" u="sng" dirty="0" err="1" smtClean="0"/>
              <a:t>Michio</a:t>
            </a:r>
            <a:r>
              <a:rPr lang="fr-CA" sz="1600" dirty="0" smtClean="0"/>
              <a:t>. I </a:t>
            </a:r>
            <a:r>
              <a:rPr lang="fr-CA" sz="1600" dirty="0" err="1" smtClean="0"/>
              <a:t>am</a:t>
            </a:r>
            <a:r>
              <a:rPr lang="fr-CA" sz="1600" dirty="0" smtClean="0"/>
              <a:t> a </a:t>
            </a:r>
            <a:r>
              <a:rPr lang="fr-CA" sz="1600" dirty="0" err="1" smtClean="0"/>
              <a:t>husband</a:t>
            </a:r>
            <a:r>
              <a:rPr lang="fr-CA" sz="1600" dirty="0" smtClean="0"/>
              <a:t> and the </a:t>
            </a:r>
            <a:r>
              <a:rPr lang="fr-CA" sz="1600" dirty="0" err="1" smtClean="0"/>
              <a:t>father</a:t>
            </a:r>
            <a:r>
              <a:rPr lang="fr-CA" sz="1600" dirty="0" smtClean="0"/>
              <a:t> of five </a:t>
            </a:r>
            <a:r>
              <a:rPr lang="fr-CA" sz="1600" dirty="0" err="1" smtClean="0"/>
              <a:t>children</a:t>
            </a:r>
            <a:r>
              <a:rPr lang="fr-CA" sz="1600" dirty="0" smtClean="0"/>
              <a:t>, and I live in </a:t>
            </a:r>
            <a:r>
              <a:rPr lang="fr-CA" sz="1600" dirty="0" err="1" smtClean="0"/>
              <a:t>Akishima</a:t>
            </a:r>
            <a:r>
              <a:rPr lang="fr-CA" sz="1600" dirty="0" smtClean="0"/>
              <a:t> City in Tokyo, </a:t>
            </a:r>
            <a:r>
              <a:rPr lang="fr-CA" sz="1600" dirty="0" err="1" smtClean="0"/>
              <a:t>Japan</a:t>
            </a:r>
            <a:r>
              <a:rPr lang="fr-CA" sz="1600" dirty="0" smtClean="0"/>
              <a:t>. I </a:t>
            </a:r>
            <a:r>
              <a:rPr lang="fr-CA" sz="1600" dirty="0" err="1" smtClean="0"/>
              <a:t>am</a:t>
            </a:r>
            <a:r>
              <a:rPr lang="fr-CA" sz="1600" dirty="0" smtClean="0"/>
              <a:t> a </a:t>
            </a:r>
            <a:r>
              <a:rPr lang="fr-CA" sz="1600" dirty="0" err="1" smtClean="0"/>
              <a:t>fireman</a:t>
            </a:r>
            <a:r>
              <a:rPr lang="fr-CA" sz="1600" dirty="0" smtClean="0"/>
              <a:t>, and as the leader of a </a:t>
            </a:r>
            <a:r>
              <a:rPr lang="fr-CA" sz="1600" dirty="0" err="1" smtClean="0"/>
              <a:t>fire</a:t>
            </a:r>
            <a:r>
              <a:rPr lang="fr-CA" sz="1600" dirty="0" smtClean="0"/>
              <a:t> </a:t>
            </a:r>
            <a:r>
              <a:rPr lang="fr-CA" sz="1600" dirty="0" err="1" smtClean="0"/>
              <a:t>crew</a:t>
            </a:r>
            <a:r>
              <a:rPr lang="fr-CA" sz="1600" dirty="0" smtClean="0"/>
              <a:t> we are </a:t>
            </a:r>
            <a:r>
              <a:rPr lang="fr-CA" sz="1600" dirty="0" err="1" smtClean="0"/>
              <a:t>prepared</a:t>
            </a:r>
            <a:r>
              <a:rPr lang="fr-CA" sz="1600" dirty="0" smtClean="0"/>
              <a:t> to deal </a:t>
            </a:r>
            <a:r>
              <a:rPr lang="fr-CA" sz="1600" dirty="0" err="1" smtClean="0"/>
              <a:t>with</a:t>
            </a:r>
            <a:r>
              <a:rPr lang="fr-CA" sz="1600" dirty="0" smtClean="0"/>
              <a:t> </a:t>
            </a:r>
            <a:r>
              <a:rPr lang="fr-CA" sz="1600" dirty="0" err="1" smtClean="0"/>
              <a:t>day</a:t>
            </a:r>
            <a:r>
              <a:rPr lang="fr-CA" sz="1600" dirty="0" smtClean="0"/>
              <a:t>-to-</a:t>
            </a:r>
            <a:r>
              <a:rPr lang="fr-CA" sz="1600" dirty="0" err="1" smtClean="0"/>
              <a:t>day</a:t>
            </a:r>
            <a:r>
              <a:rPr lang="fr-CA" sz="1600" dirty="0" smtClean="0"/>
              <a:t> </a:t>
            </a:r>
            <a:r>
              <a:rPr lang="fr-CA" sz="1600" dirty="0" err="1" smtClean="0"/>
              <a:t>calamities</a:t>
            </a:r>
            <a:r>
              <a:rPr lang="fr-CA" sz="1600" dirty="0" smtClean="0"/>
              <a:t>. I have been training in Kendo (</a:t>
            </a:r>
            <a:r>
              <a:rPr lang="fr-CA" sz="1600" dirty="0" err="1" smtClean="0"/>
              <a:t>fencing</a:t>
            </a:r>
            <a:r>
              <a:rPr lang="fr-CA" sz="1600" dirty="0" smtClean="0"/>
              <a:t> </a:t>
            </a:r>
            <a:r>
              <a:rPr lang="fr-CA" sz="1600" dirty="0" err="1" smtClean="0"/>
              <a:t>with</a:t>
            </a:r>
            <a:r>
              <a:rPr lang="fr-CA" sz="1600" dirty="0" smtClean="0"/>
              <a:t> </a:t>
            </a:r>
            <a:r>
              <a:rPr lang="fr-CA" sz="1600" dirty="0" err="1" smtClean="0"/>
              <a:t>bamboo</a:t>
            </a:r>
            <a:r>
              <a:rPr lang="fr-CA" sz="1600" dirty="0" smtClean="0"/>
              <a:t> </a:t>
            </a:r>
            <a:r>
              <a:rPr lang="fr-CA" sz="1600" dirty="0" err="1" smtClean="0"/>
              <a:t>swords</a:t>
            </a:r>
            <a:r>
              <a:rPr lang="fr-CA" sz="1600" dirty="0" smtClean="0"/>
              <a:t>) </a:t>
            </a:r>
            <a:r>
              <a:rPr lang="fr-CA" sz="1600" dirty="0" err="1" smtClean="0"/>
              <a:t>since</a:t>
            </a:r>
            <a:r>
              <a:rPr lang="fr-CA" sz="1600" dirty="0" smtClean="0"/>
              <a:t> I </a:t>
            </a:r>
            <a:r>
              <a:rPr lang="fr-CA" sz="1600" dirty="0" err="1" smtClean="0"/>
              <a:t>was</a:t>
            </a:r>
            <a:r>
              <a:rPr lang="fr-CA" sz="1600" dirty="0" smtClean="0"/>
              <a:t> a </a:t>
            </a:r>
            <a:r>
              <a:rPr lang="fr-CA" sz="1600" dirty="0" err="1" smtClean="0"/>
              <a:t>child</a:t>
            </a:r>
            <a:r>
              <a:rPr lang="fr-CA" sz="1600" dirty="0" smtClean="0"/>
              <a:t> and I </a:t>
            </a:r>
            <a:r>
              <a:rPr lang="fr-CA" sz="1600" dirty="0" err="1" smtClean="0"/>
              <a:t>am</a:t>
            </a:r>
            <a:r>
              <a:rPr lang="fr-CA" sz="1600" dirty="0" smtClean="0"/>
              <a:t> </a:t>
            </a:r>
            <a:r>
              <a:rPr lang="fr-CA" sz="1600" dirty="0" err="1" smtClean="0"/>
              <a:t>still</a:t>
            </a:r>
            <a:r>
              <a:rPr lang="fr-CA" sz="1600" dirty="0" smtClean="0"/>
              <a:t> </a:t>
            </a:r>
            <a:r>
              <a:rPr lang="fr-CA" sz="1600" dirty="0" err="1" smtClean="0"/>
              <a:t>doing</a:t>
            </a:r>
            <a:r>
              <a:rPr lang="fr-CA" sz="1600" dirty="0" smtClean="0"/>
              <a:t> </a:t>
            </a:r>
            <a:r>
              <a:rPr lang="fr-CA" sz="1600" dirty="0" err="1" smtClean="0"/>
              <a:t>it</a:t>
            </a:r>
            <a:r>
              <a:rPr lang="fr-CA" sz="1600" dirty="0" smtClean="0"/>
              <a:t> </a:t>
            </a:r>
            <a:r>
              <a:rPr lang="fr-CA" sz="1600" dirty="0" err="1" smtClean="0"/>
              <a:t>today</a:t>
            </a:r>
            <a:r>
              <a:rPr lang="fr-CA" sz="1600" dirty="0" smtClean="0"/>
              <a:t>. »</a:t>
            </a:r>
            <a:endParaRPr lang="en-CA" sz="1600" dirty="0"/>
          </a:p>
        </p:txBody>
      </p:sp>
      <p:sp>
        <p:nvSpPr>
          <p:cNvPr id="9" name="TextBox 8"/>
          <p:cNvSpPr txBox="1"/>
          <p:nvPr/>
        </p:nvSpPr>
        <p:spPr>
          <a:xfrm>
            <a:off x="7144941" y="6359425"/>
            <a:ext cx="3193503" cy="369332"/>
          </a:xfrm>
          <a:prstGeom prst="rect">
            <a:avLst/>
          </a:prstGeom>
          <a:noFill/>
        </p:spPr>
        <p:txBody>
          <a:bodyPr wrap="none" rtlCol="0">
            <a:spAutoFit/>
          </a:bodyPr>
          <a:lstStyle/>
          <a:p>
            <a:r>
              <a:rPr lang="en-CA" dirty="0">
                <a:hlinkClick r:id="rId5"/>
              </a:rPr>
              <a:t>http://</a:t>
            </a:r>
            <a:r>
              <a:rPr lang="en-CA" dirty="0" smtClean="0">
                <a:hlinkClick r:id="rId5"/>
              </a:rPr>
              <a:t>www.mormon.org/sarah</a:t>
            </a:r>
            <a:r>
              <a:rPr lang="en-CA" dirty="0" smtClean="0"/>
              <a:t> </a:t>
            </a:r>
            <a:endParaRPr lang="en-CA" dirty="0"/>
          </a:p>
        </p:txBody>
      </p:sp>
      <p:sp>
        <p:nvSpPr>
          <p:cNvPr id="10" name="TextBox 9"/>
          <p:cNvSpPr txBox="1"/>
          <p:nvPr/>
        </p:nvSpPr>
        <p:spPr>
          <a:xfrm>
            <a:off x="6707483" y="2075132"/>
            <a:ext cx="4068417" cy="923330"/>
          </a:xfrm>
          <a:prstGeom prst="rect">
            <a:avLst/>
          </a:prstGeom>
          <a:noFill/>
        </p:spPr>
        <p:txBody>
          <a:bodyPr wrap="square" rtlCol="0">
            <a:spAutoFit/>
          </a:bodyPr>
          <a:lstStyle/>
          <a:p>
            <a:pPr algn="ctr"/>
            <a:r>
              <a:rPr lang="fr-CA" dirty="0" smtClean="0"/>
              <a:t>« Hi </a:t>
            </a:r>
            <a:r>
              <a:rPr lang="fr-CA" dirty="0" err="1" smtClean="0"/>
              <a:t>I’m</a:t>
            </a:r>
            <a:r>
              <a:rPr lang="fr-CA" dirty="0" smtClean="0"/>
              <a:t> </a:t>
            </a:r>
            <a:r>
              <a:rPr lang="fr-CA" b="1" u="sng" dirty="0" smtClean="0"/>
              <a:t>Sarah</a:t>
            </a:r>
            <a:r>
              <a:rPr lang="fr-CA" dirty="0" smtClean="0"/>
              <a:t>. I an </a:t>
            </a:r>
            <a:r>
              <a:rPr lang="fr-CA" dirty="0" err="1" smtClean="0"/>
              <a:t>Aussie</a:t>
            </a:r>
            <a:r>
              <a:rPr lang="fr-CA" dirty="0" smtClean="0"/>
              <a:t> country girl, </a:t>
            </a:r>
            <a:r>
              <a:rPr lang="fr-CA" dirty="0" err="1" smtClean="0"/>
              <a:t>I’m</a:t>
            </a:r>
            <a:r>
              <a:rPr lang="fr-CA" dirty="0" smtClean="0"/>
              <a:t> a </a:t>
            </a:r>
            <a:r>
              <a:rPr lang="fr-CA" dirty="0" err="1" smtClean="0"/>
              <a:t>mother</a:t>
            </a:r>
            <a:r>
              <a:rPr lang="fr-CA" dirty="0" smtClean="0"/>
              <a:t>, </a:t>
            </a:r>
            <a:r>
              <a:rPr lang="fr-CA" dirty="0" err="1" smtClean="0"/>
              <a:t>I’m</a:t>
            </a:r>
            <a:r>
              <a:rPr lang="fr-CA" dirty="0" smtClean="0"/>
              <a:t> a </a:t>
            </a:r>
            <a:r>
              <a:rPr lang="fr-CA" dirty="0" err="1" smtClean="0"/>
              <a:t>wife</a:t>
            </a:r>
            <a:r>
              <a:rPr lang="fr-CA" dirty="0" smtClean="0"/>
              <a:t>, </a:t>
            </a:r>
            <a:r>
              <a:rPr lang="fr-CA" dirty="0" err="1" smtClean="0"/>
              <a:t>I’m</a:t>
            </a:r>
            <a:r>
              <a:rPr lang="fr-CA" dirty="0" smtClean="0"/>
              <a:t> a TV </a:t>
            </a:r>
            <a:r>
              <a:rPr lang="fr-CA" dirty="0" err="1" smtClean="0"/>
              <a:t>publicist</a:t>
            </a:r>
            <a:r>
              <a:rPr lang="fr-CA" dirty="0" smtClean="0"/>
              <a:t> and </a:t>
            </a:r>
            <a:r>
              <a:rPr lang="fr-CA" b="1" u="sng" dirty="0" err="1" smtClean="0"/>
              <a:t>I’m</a:t>
            </a:r>
            <a:r>
              <a:rPr lang="fr-CA" b="1" u="sng" dirty="0" smtClean="0"/>
              <a:t> a Mormon</a:t>
            </a:r>
            <a:r>
              <a:rPr lang="fr-CA" dirty="0" smtClean="0"/>
              <a:t>. »</a:t>
            </a:r>
            <a:endParaRPr lang="en-CA" dirty="0"/>
          </a:p>
        </p:txBody>
      </p:sp>
    </p:spTree>
    <p:extLst>
      <p:ext uri="{BB962C8B-B14F-4D97-AF65-F5344CB8AC3E}">
        <p14:creationId xmlns:p14="http://schemas.microsoft.com/office/powerpoint/2010/main" val="10980991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34"/>
            <a:ext cx="3200400" cy="1296258"/>
          </a:xfrm>
        </p:spPr>
        <p:txBody>
          <a:bodyPr/>
          <a:lstStyle/>
          <a:p>
            <a:r>
              <a:rPr lang="fr-CA" dirty="0" smtClean="0"/>
              <a:t>Main </a:t>
            </a:r>
            <a:r>
              <a:rPr lang="fr-CA" dirty="0" err="1" smtClean="0"/>
              <a:t>Results</a:t>
            </a:r>
            <a:endParaRPr lang="en-CA"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04152" y="190925"/>
            <a:ext cx="6134098" cy="6114279"/>
          </a:xfrm>
        </p:spPr>
      </p:pic>
      <p:sp>
        <p:nvSpPr>
          <p:cNvPr id="4" name="Text Placeholder 3"/>
          <p:cNvSpPr>
            <a:spLocks noGrp="1"/>
          </p:cNvSpPr>
          <p:nvPr>
            <p:ph type="body" sz="half" idx="2"/>
          </p:nvPr>
        </p:nvSpPr>
        <p:spPr>
          <a:xfrm>
            <a:off x="457200" y="2114711"/>
            <a:ext cx="3200400" cy="3379124"/>
          </a:xfrm>
        </p:spPr>
        <p:txBody>
          <a:bodyPr>
            <a:normAutofit/>
          </a:bodyPr>
          <a:lstStyle/>
          <a:p>
            <a:pPr>
              <a:buFont typeface="Wingdings" panose="05000000000000000000" pitchFamily="2" charset="2"/>
              <a:buChar char="v"/>
            </a:pPr>
            <a:r>
              <a:rPr lang="fr-CA" sz="1800" dirty="0" err="1" smtClean="0"/>
              <a:t>Discourse</a:t>
            </a:r>
            <a:r>
              <a:rPr lang="fr-CA" sz="1800" dirty="0" smtClean="0"/>
              <a:t> about religion </a:t>
            </a:r>
            <a:r>
              <a:rPr lang="fr-CA" sz="1800" dirty="0" err="1" smtClean="0"/>
              <a:t>is</a:t>
            </a:r>
            <a:r>
              <a:rPr lang="fr-CA" sz="1800" dirty="0" smtClean="0"/>
              <a:t> </a:t>
            </a:r>
            <a:r>
              <a:rPr lang="fr-CA" sz="1800" dirty="0" err="1" smtClean="0"/>
              <a:t>often</a:t>
            </a:r>
            <a:r>
              <a:rPr lang="fr-CA" sz="1800" dirty="0" smtClean="0"/>
              <a:t> absent </a:t>
            </a:r>
            <a:r>
              <a:rPr lang="fr-CA" sz="1800" dirty="0" err="1" smtClean="0"/>
              <a:t>from</a:t>
            </a:r>
            <a:r>
              <a:rPr lang="fr-CA" sz="1800" dirty="0" smtClean="0"/>
              <a:t> the capsules, or </a:t>
            </a:r>
            <a:r>
              <a:rPr lang="fr-CA" sz="1800" dirty="0" err="1" smtClean="0"/>
              <a:t>is</a:t>
            </a:r>
            <a:r>
              <a:rPr lang="fr-CA" sz="1800" dirty="0" smtClean="0"/>
              <a:t> </a:t>
            </a:r>
            <a:r>
              <a:rPr lang="fr-CA" sz="1800" dirty="0" err="1" smtClean="0"/>
              <a:t>presented</a:t>
            </a:r>
            <a:r>
              <a:rPr lang="fr-CA" sz="1800" dirty="0" smtClean="0"/>
              <a:t> </a:t>
            </a:r>
            <a:r>
              <a:rPr lang="fr-CA" sz="1800" dirty="0" err="1" smtClean="0"/>
              <a:t>through</a:t>
            </a:r>
            <a:r>
              <a:rPr lang="fr-CA" sz="1800" dirty="0" smtClean="0"/>
              <a:t> vague or </a:t>
            </a:r>
            <a:r>
              <a:rPr lang="fr-CA" sz="1800" dirty="0" err="1" smtClean="0"/>
              <a:t>general</a:t>
            </a:r>
            <a:r>
              <a:rPr lang="fr-CA" sz="1800" dirty="0" smtClean="0"/>
              <a:t> </a:t>
            </a:r>
            <a:r>
              <a:rPr lang="fr-CA" sz="1800" dirty="0" err="1" smtClean="0"/>
              <a:t>terms</a:t>
            </a:r>
            <a:endParaRPr lang="fr-CA" sz="1800" dirty="0" smtClean="0"/>
          </a:p>
          <a:p>
            <a:pPr>
              <a:buFont typeface="Wingdings" panose="05000000000000000000" pitchFamily="2" charset="2"/>
              <a:buChar char="v"/>
            </a:pPr>
            <a:r>
              <a:rPr lang="fr-CA" sz="1800" dirty="0" err="1" smtClean="0"/>
              <a:t>Empahsis</a:t>
            </a:r>
            <a:r>
              <a:rPr lang="fr-CA" sz="1800" dirty="0" smtClean="0"/>
              <a:t> on the importance of sacrifice: </a:t>
            </a:r>
            <a:r>
              <a:rPr lang="fr-CA" sz="1800" dirty="0" err="1" smtClean="0"/>
              <a:t>this</a:t>
            </a:r>
            <a:r>
              <a:rPr lang="fr-CA" sz="1800" dirty="0" smtClean="0"/>
              <a:t> </a:t>
            </a:r>
            <a:r>
              <a:rPr lang="fr-CA" sz="1800" dirty="0" err="1" smtClean="0"/>
              <a:t>resonates</a:t>
            </a:r>
            <a:r>
              <a:rPr lang="fr-CA" sz="1800" dirty="0" smtClean="0"/>
              <a:t> </a:t>
            </a:r>
            <a:r>
              <a:rPr lang="fr-CA" sz="1800" dirty="0" err="1" smtClean="0"/>
              <a:t>with</a:t>
            </a:r>
            <a:r>
              <a:rPr lang="fr-CA" sz="1800" dirty="0" smtClean="0"/>
              <a:t> mormon </a:t>
            </a:r>
            <a:r>
              <a:rPr lang="fr-CA" sz="1800" dirty="0" err="1" smtClean="0"/>
              <a:t>theology</a:t>
            </a:r>
            <a:endParaRPr lang="fr-CA" sz="1800" dirty="0"/>
          </a:p>
          <a:p>
            <a:pPr>
              <a:buFont typeface="Wingdings" panose="05000000000000000000" pitchFamily="2" charset="2"/>
              <a:buChar char="v"/>
            </a:pPr>
            <a:r>
              <a:rPr lang="fr-CA" sz="1800" dirty="0" smtClean="0"/>
              <a:t>But the main focus </a:t>
            </a:r>
            <a:r>
              <a:rPr lang="fr-CA" sz="1800" dirty="0" err="1" smtClean="0"/>
              <a:t>is</a:t>
            </a:r>
            <a:r>
              <a:rPr lang="fr-CA" sz="1800" dirty="0" smtClean="0"/>
              <a:t> on </a:t>
            </a:r>
            <a:r>
              <a:rPr lang="fr-CA" sz="1800" i="1" dirty="0" err="1" smtClean="0"/>
              <a:t>normality</a:t>
            </a:r>
            <a:endParaRPr lang="en-CA" sz="1800" i="1" dirty="0"/>
          </a:p>
          <a:p>
            <a:endParaRPr lang="en-CA" dirty="0"/>
          </a:p>
        </p:txBody>
      </p:sp>
      <p:sp>
        <p:nvSpPr>
          <p:cNvPr id="6" name="TextBox 5"/>
          <p:cNvSpPr txBox="1"/>
          <p:nvPr/>
        </p:nvSpPr>
        <p:spPr>
          <a:xfrm>
            <a:off x="5821251" y="6488668"/>
            <a:ext cx="4965014" cy="369332"/>
          </a:xfrm>
          <a:prstGeom prst="rect">
            <a:avLst/>
          </a:prstGeom>
          <a:noFill/>
        </p:spPr>
        <p:txBody>
          <a:bodyPr wrap="none" rtlCol="0">
            <a:spAutoFit/>
          </a:bodyPr>
          <a:lstStyle/>
          <a:p>
            <a:r>
              <a:rPr lang="fr-CA" dirty="0" err="1" smtClean="0"/>
              <a:t>Screen</a:t>
            </a:r>
            <a:r>
              <a:rPr lang="fr-CA" dirty="0" smtClean="0"/>
              <a:t> capture: </a:t>
            </a:r>
            <a:r>
              <a:rPr lang="fr-CA" dirty="0" smtClean="0">
                <a:hlinkClick r:id="rId3"/>
              </a:rPr>
              <a:t>http</a:t>
            </a:r>
            <a:r>
              <a:rPr lang="fr-CA" dirty="0">
                <a:hlinkClick r:id="rId3"/>
              </a:rPr>
              <a:t>://</a:t>
            </a:r>
            <a:r>
              <a:rPr lang="fr-CA" dirty="0" smtClean="0">
                <a:hlinkClick r:id="rId3"/>
              </a:rPr>
              <a:t>www.mormon.org/people</a:t>
            </a:r>
            <a:r>
              <a:rPr lang="fr-CA" dirty="0" smtClean="0"/>
              <a:t>  </a:t>
            </a:r>
            <a:endParaRPr lang="en-CA" dirty="0"/>
          </a:p>
        </p:txBody>
      </p:sp>
    </p:spTree>
    <p:extLst>
      <p:ext uri="{BB962C8B-B14F-4D97-AF65-F5344CB8AC3E}">
        <p14:creationId xmlns:p14="http://schemas.microsoft.com/office/powerpoint/2010/main" val="1733593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err="1" smtClean="0"/>
              <a:t>Alterity</a:t>
            </a:r>
            <a:r>
              <a:rPr lang="fr-CA" dirty="0" smtClean="0"/>
              <a:t> and Church </a:t>
            </a:r>
            <a:r>
              <a:rPr lang="fr-CA" dirty="0" err="1" smtClean="0"/>
              <a:t>History</a:t>
            </a:r>
            <a:endParaRPr lang="en-CA" dirty="0"/>
          </a:p>
        </p:txBody>
      </p:sp>
      <p:sp>
        <p:nvSpPr>
          <p:cNvPr id="3" name="Content Placeholder 2"/>
          <p:cNvSpPr>
            <a:spLocks noGrp="1"/>
          </p:cNvSpPr>
          <p:nvPr>
            <p:ph sz="half" idx="1"/>
          </p:nvPr>
        </p:nvSpPr>
        <p:spPr/>
        <p:txBody>
          <a:bodyPr/>
          <a:lstStyle/>
          <a:p>
            <a:pPr>
              <a:buFont typeface="Wingdings" panose="05000000000000000000" pitchFamily="2" charset="2"/>
              <a:buChar char="v"/>
            </a:pPr>
            <a:r>
              <a:rPr lang="fr-CA" dirty="0" err="1" smtClean="0"/>
              <a:t>Controversy</a:t>
            </a:r>
            <a:r>
              <a:rPr lang="fr-CA" dirty="0" smtClean="0"/>
              <a:t> </a:t>
            </a:r>
            <a:r>
              <a:rPr lang="fr-CA" dirty="0" err="1" smtClean="0"/>
              <a:t>surrounding</a:t>
            </a:r>
            <a:r>
              <a:rPr lang="fr-CA" dirty="0" smtClean="0"/>
              <a:t> </a:t>
            </a:r>
            <a:r>
              <a:rPr lang="fr-CA" dirty="0" err="1" smtClean="0"/>
              <a:t>ethnicity</a:t>
            </a:r>
            <a:r>
              <a:rPr lang="fr-CA" dirty="0" smtClean="0"/>
              <a:t> and </a:t>
            </a:r>
            <a:r>
              <a:rPr lang="fr-CA" dirty="0" err="1" smtClean="0"/>
              <a:t>stereotypes</a:t>
            </a:r>
            <a:r>
              <a:rPr lang="fr-CA" dirty="0" smtClean="0"/>
              <a:t> </a:t>
            </a:r>
            <a:r>
              <a:rPr lang="fr-CA" dirty="0" err="1" smtClean="0"/>
              <a:t>concerning</a:t>
            </a:r>
            <a:r>
              <a:rPr lang="fr-CA" dirty="0" smtClean="0"/>
              <a:t> the Church: </a:t>
            </a:r>
            <a:r>
              <a:rPr lang="fr-CA" dirty="0" err="1" smtClean="0"/>
              <a:t>often</a:t>
            </a:r>
            <a:r>
              <a:rPr lang="fr-CA" dirty="0" smtClean="0"/>
              <a:t> </a:t>
            </a:r>
            <a:r>
              <a:rPr lang="fr-CA" dirty="0" err="1" smtClean="0"/>
              <a:t>considered</a:t>
            </a:r>
            <a:r>
              <a:rPr lang="fr-CA" dirty="0" smtClean="0"/>
              <a:t> to </a:t>
            </a:r>
            <a:r>
              <a:rPr lang="fr-CA" dirty="0" err="1" smtClean="0"/>
              <a:t>be</a:t>
            </a:r>
            <a:r>
              <a:rPr lang="fr-CA" dirty="0" smtClean="0"/>
              <a:t> a </a:t>
            </a:r>
            <a:r>
              <a:rPr lang="fr-CA" i="1" dirty="0" smtClean="0"/>
              <a:t>white, American</a:t>
            </a:r>
            <a:r>
              <a:rPr lang="fr-CA" dirty="0" smtClean="0"/>
              <a:t> and </a:t>
            </a:r>
            <a:r>
              <a:rPr lang="fr-CA" i="1" dirty="0" smtClean="0"/>
              <a:t>exclusive </a:t>
            </a:r>
            <a:r>
              <a:rPr lang="fr-CA" dirty="0" smtClean="0"/>
              <a:t>religion</a:t>
            </a:r>
          </a:p>
          <a:p>
            <a:pPr>
              <a:buFont typeface="Wingdings" panose="05000000000000000000" pitchFamily="2" charset="2"/>
              <a:buChar char="v"/>
            </a:pPr>
            <a:r>
              <a:rPr lang="fr-CA" dirty="0" err="1" smtClean="0"/>
              <a:t>Missionary</a:t>
            </a:r>
            <a:r>
              <a:rPr lang="fr-CA" dirty="0" smtClean="0"/>
              <a:t> effort: </a:t>
            </a:r>
            <a:r>
              <a:rPr lang="fr-CA" dirty="0" err="1" smtClean="0"/>
              <a:t>striving</a:t>
            </a:r>
            <a:r>
              <a:rPr lang="fr-CA" dirty="0" smtClean="0"/>
              <a:t> to </a:t>
            </a:r>
            <a:r>
              <a:rPr lang="fr-CA" dirty="0" err="1" smtClean="0"/>
              <a:t>inform</a:t>
            </a:r>
            <a:r>
              <a:rPr lang="fr-CA" dirty="0" smtClean="0"/>
              <a:t> people about </a:t>
            </a:r>
            <a:r>
              <a:rPr lang="fr-CA" dirty="0" err="1" smtClean="0"/>
              <a:t>Christ’s</a:t>
            </a:r>
            <a:r>
              <a:rPr lang="fr-CA" dirty="0" smtClean="0"/>
              <a:t> </a:t>
            </a:r>
            <a:r>
              <a:rPr lang="fr-CA" dirty="0" err="1" smtClean="0"/>
              <a:t>true</a:t>
            </a:r>
            <a:r>
              <a:rPr lang="fr-CA" dirty="0" smtClean="0"/>
              <a:t> religion</a:t>
            </a:r>
          </a:p>
          <a:p>
            <a:pPr>
              <a:buFont typeface="Wingdings" panose="05000000000000000000" pitchFamily="2" charset="2"/>
              <a:buChar char="v"/>
            </a:pPr>
            <a:r>
              <a:rPr lang="fr-CA" dirty="0" err="1" smtClean="0"/>
              <a:t>Baptism</a:t>
            </a:r>
            <a:r>
              <a:rPr lang="fr-CA" dirty="0" smtClean="0"/>
              <a:t> </a:t>
            </a:r>
            <a:r>
              <a:rPr lang="fr-CA" dirty="0" smtClean="0"/>
              <a:t>of the </a:t>
            </a:r>
            <a:r>
              <a:rPr lang="fr-CA" dirty="0" err="1" smtClean="0"/>
              <a:t>dead</a:t>
            </a:r>
            <a:r>
              <a:rPr lang="fr-CA" dirty="0" smtClean="0"/>
              <a:t> and </a:t>
            </a:r>
            <a:r>
              <a:rPr lang="fr-CA" dirty="0" err="1" smtClean="0"/>
              <a:t>genealogy</a:t>
            </a:r>
            <a:r>
              <a:rPr lang="fr-CA" dirty="0" smtClean="0"/>
              <a:t>: </a:t>
            </a:r>
            <a:r>
              <a:rPr lang="fr-CA" dirty="0" err="1" smtClean="0"/>
              <a:t>there</a:t>
            </a:r>
            <a:r>
              <a:rPr lang="fr-CA" dirty="0" smtClean="0"/>
              <a:t> </a:t>
            </a:r>
            <a:r>
              <a:rPr lang="fr-CA" dirty="0" err="1" smtClean="0"/>
              <a:t>is</a:t>
            </a:r>
            <a:r>
              <a:rPr lang="fr-CA" dirty="0" smtClean="0"/>
              <a:t> a </a:t>
            </a:r>
            <a:r>
              <a:rPr lang="fr-CA" dirty="0" err="1" smtClean="0"/>
              <a:t>desire</a:t>
            </a:r>
            <a:r>
              <a:rPr lang="fr-CA" dirty="0" smtClean="0"/>
              <a:t> to </a:t>
            </a:r>
            <a:r>
              <a:rPr lang="fr-CA" dirty="0" err="1" smtClean="0"/>
              <a:t>include</a:t>
            </a:r>
            <a:r>
              <a:rPr lang="fr-CA" dirty="0" smtClean="0"/>
              <a:t>, to </a:t>
            </a:r>
            <a:r>
              <a:rPr lang="fr-CA" dirty="0" err="1" smtClean="0"/>
              <a:t>convert</a:t>
            </a:r>
            <a:r>
              <a:rPr lang="fr-CA" dirty="0" smtClean="0"/>
              <a:t>, to </a:t>
            </a:r>
            <a:r>
              <a:rPr lang="fr-CA" dirty="0" err="1" smtClean="0"/>
              <a:t>integrate</a:t>
            </a:r>
            <a:r>
              <a:rPr lang="fr-CA" dirty="0" smtClean="0"/>
              <a:t> </a:t>
            </a:r>
          </a:p>
          <a:p>
            <a:pPr>
              <a:buFont typeface="Wingdings" panose="05000000000000000000" pitchFamily="2" charset="2"/>
              <a:buChar char="v"/>
            </a:pPr>
            <a:r>
              <a:rPr lang="fr-CA" dirty="0" smtClean="0"/>
              <a:t>This </a:t>
            </a:r>
            <a:r>
              <a:rPr lang="fr-CA" dirty="0" err="1" smtClean="0"/>
              <a:t>desire</a:t>
            </a:r>
            <a:r>
              <a:rPr lang="fr-CA" dirty="0" smtClean="0"/>
              <a:t> to </a:t>
            </a:r>
            <a:r>
              <a:rPr lang="fr-CA" dirty="0" err="1" smtClean="0"/>
              <a:t>include</a:t>
            </a:r>
            <a:r>
              <a:rPr lang="fr-CA" dirty="0" smtClean="0"/>
              <a:t> </a:t>
            </a:r>
            <a:r>
              <a:rPr lang="fr-CA" dirty="0" err="1" smtClean="0"/>
              <a:t>comes</a:t>
            </a:r>
            <a:r>
              <a:rPr lang="fr-CA" dirty="0" smtClean="0"/>
              <a:t> in </a:t>
            </a:r>
            <a:r>
              <a:rPr lang="fr-CA" dirty="0" err="1" smtClean="0"/>
              <a:t>contrast</a:t>
            </a:r>
            <a:r>
              <a:rPr lang="fr-CA" dirty="0" smtClean="0"/>
              <a:t> </a:t>
            </a:r>
            <a:r>
              <a:rPr lang="fr-CA" dirty="0" err="1" smtClean="0"/>
              <a:t>with</a:t>
            </a:r>
            <a:r>
              <a:rPr lang="fr-CA" dirty="0" smtClean="0"/>
              <a:t> the </a:t>
            </a:r>
            <a:r>
              <a:rPr lang="fr-CA" dirty="0" err="1" smtClean="0"/>
              <a:t>stereotypical</a:t>
            </a:r>
            <a:r>
              <a:rPr lang="fr-CA" dirty="0" smtClean="0"/>
              <a:t> image of the Church as </a:t>
            </a:r>
            <a:r>
              <a:rPr lang="fr-CA" dirty="0" err="1" smtClean="0"/>
              <a:t>xenephobic</a:t>
            </a:r>
            <a:endParaRPr lang="en-CA"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35038" y="2141719"/>
            <a:ext cx="5057603" cy="2855438"/>
          </a:xfrm>
        </p:spPr>
      </p:pic>
      <p:sp>
        <p:nvSpPr>
          <p:cNvPr id="6" name="Rectangle 5"/>
          <p:cNvSpPr/>
          <p:nvPr/>
        </p:nvSpPr>
        <p:spPr>
          <a:xfrm>
            <a:off x="6035037" y="5140738"/>
            <a:ext cx="5057603" cy="584775"/>
          </a:xfrm>
          <a:prstGeom prst="rect">
            <a:avLst/>
          </a:prstGeom>
        </p:spPr>
        <p:txBody>
          <a:bodyPr wrap="square">
            <a:spAutoFit/>
          </a:bodyPr>
          <a:lstStyle/>
          <a:p>
            <a:pPr algn="ctr"/>
            <a:r>
              <a:rPr lang="en-CA" sz="1600" dirty="0">
                <a:hlinkClick r:id="rId3"/>
              </a:rPr>
              <a:t>http://www.mormonnewsroom.org/topic/missionary-program</a:t>
            </a:r>
            <a:r>
              <a:rPr lang="en-CA" sz="1600" dirty="0"/>
              <a:t> </a:t>
            </a:r>
          </a:p>
        </p:txBody>
      </p:sp>
    </p:spTree>
    <p:extLst>
      <p:ext uri="{BB962C8B-B14F-4D97-AF65-F5344CB8AC3E}">
        <p14:creationId xmlns:p14="http://schemas.microsoft.com/office/powerpoint/2010/main" val="18744774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4358"/>
            <a:ext cx="3200400" cy="1309136"/>
          </a:xfrm>
        </p:spPr>
        <p:txBody>
          <a:bodyPr/>
          <a:lstStyle/>
          <a:p>
            <a:r>
              <a:rPr lang="fr-CA" dirty="0" smtClean="0"/>
              <a:t>A Mormon </a:t>
            </a:r>
            <a:r>
              <a:rPr lang="fr-CA" dirty="0" err="1" smtClean="0"/>
              <a:t>Ethnicity</a:t>
            </a:r>
            <a:r>
              <a:rPr lang="fr-CA" dirty="0" smtClean="0"/>
              <a:t>?</a:t>
            </a:r>
            <a:endParaRPr lang="en-CA" dirty="0"/>
          </a:p>
        </p:txBody>
      </p:sp>
      <p:sp>
        <p:nvSpPr>
          <p:cNvPr id="4" name="Text Placeholder 3"/>
          <p:cNvSpPr>
            <a:spLocks noGrp="1"/>
          </p:cNvSpPr>
          <p:nvPr>
            <p:ph type="body" sz="half" idx="2"/>
          </p:nvPr>
        </p:nvSpPr>
        <p:spPr>
          <a:xfrm>
            <a:off x="457200" y="2125870"/>
            <a:ext cx="3200400" cy="3379124"/>
          </a:xfrm>
        </p:spPr>
        <p:txBody>
          <a:bodyPr>
            <a:noAutofit/>
          </a:bodyPr>
          <a:lstStyle/>
          <a:p>
            <a:r>
              <a:rPr lang="fr-CA" sz="1800" dirty="0" smtClean="0"/>
              <a:t>« The ensemble of traits, </a:t>
            </a:r>
            <a:r>
              <a:rPr lang="fr-CA" sz="1800" dirty="0" err="1" smtClean="0"/>
              <a:t>objects</a:t>
            </a:r>
            <a:r>
              <a:rPr lang="fr-CA" sz="1800" dirty="0"/>
              <a:t> </a:t>
            </a:r>
            <a:r>
              <a:rPr lang="fr-CA" sz="1800" dirty="0" smtClean="0"/>
              <a:t>and </a:t>
            </a:r>
            <a:r>
              <a:rPr lang="fr-CA" sz="1800" dirty="0" err="1" smtClean="0"/>
              <a:t>symbolic</a:t>
            </a:r>
            <a:r>
              <a:rPr lang="fr-CA" sz="1800" dirty="0" smtClean="0"/>
              <a:t> productions in </a:t>
            </a:r>
            <a:r>
              <a:rPr lang="fr-CA" sz="1800" dirty="0" err="1" smtClean="0"/>
              <a:t>which</a:t>
            </a:r>
            <a:r>
              <a:rPr lang="fr-CA" sz="1800" dirty="0" smtClean="0"/>
              <a:t> a </a:t>
            </a:r>
            <a:r>
              <a:rPr lang="fr-CA" sz="1800" dirty="0" err="1" smtClean="0"/>
              <a:t>collectivity</a:t>
            </a:r>
            <a:r>
              <a:rPr lang="fr-CA" sz="1800" dirty="0" smtClean="0"/>
              <a:t> </a:t>
            </a:r>
            <a:r>
              <a:rPr lang="fr-CA" sz="1800" dirty="0" err="1" smtClean="0"/>
              <a:t>recognizes</a:t>
            </a:r>
            <a:r>
              <a:rPr lang="fr-CA" sz="1800" dirty="0" smtClean="0"/>
              <a:t> </a:t>
            </a:r>
            <a:r>
              <a:rPr lang="fr-CA" sz="1800" dirty="0" err="1" smtClean="0"/>
              <a:t>itself</a:t>
            </a:r>
            <a:r>
              <a:rPr lang="fr-CA" sz="1800" dirty="0" smtClean="0"/>
              <a:t> and </a:t>
            </a:r>
            <a:r>
              <a:rPr lang="fr-CA" sz="1800" dirty="0" err="1" smtClean="0"/>
              <a:t>through</a:t>
            </a:r>
            <a:r>
              <a:rPr lang="fr-CA" sz="1800" dirty="0" smtClean="0"/>
              <a:t> </a:t>
            </a:r>
            <a:r>
              <a:rPr lang="fr-CA" sz="1800" dirty="0" err="1" smtClean="0"/>
              <a:t>which</a:t>
            </a:r>
            <a:r>
              <a:rPr lang="fr-CA" sz="1800" dirty="0" smtClean="0"/>
              <a:t> </a:t>
            </a:r>
            <a:r>
              <a:rPr lang="fr-CA" sz="1800" dirty="0" err="1" smtClean="0"/>
              <a:t>it</a:t>
            </a:r>
            <a:r>
              <a:rPr lang="fr-CA" sz="1800" dirty="0" smtClean="0"/>
              <a:t> </a:t>
            </a:r>
            <a:r>
              <a:rPr lang="fr-CA" sz="1800" dirty="0" err="1" smtClean="0"/>
              <a:t>is</a:t>
            </a:r>
            <a:r>
              <a:rPr lang="fr-CA" sz="1800" dirty="0" smtClean="0"/>
              <a:t> </a:t>
            </a:r>
            <a:r>
              <a:rPr lang="fr-CA" sz="1800" dirty="0" err="1" smtClean="0"/>
              <a:t>recognized</a:t>
            </a:r>
            <a:r>
              <a:rPr lang="fr-CA" sz="1800" dirty="0" smtClean="0"/>
              <a:t> by </a:t>
            </a:r>
            <a:r>
              <a:rPr lang="fr-CA" sz="1800" dirty="0" err="1" smtClean="0"/>
              <a:t>others</a:t>
            </a:r>
            <a:r>
              <a:rPr lang="fr-CA" sz="1800" dirty="0" smtClean="0"/>
              <a:t>. You </a:t>
            </a:r>
            <a:r>
              <a:rPr lang="fr-CA" sz="1800" dirty="0" err="1" smtClean="0"/>
              <a:t>could</a:t>
            </a:r>
            <a:r>
              <a:rPr lang="fr-CA" sz="1800" dirty="0" smtClean="0"/>
              <a:t> </a:t>
            </a:r>
            <a:r>
              <a:rPr lang="fr-CA" sz="1800" dirty="0" err="1" smtClean="0"/>
              <a:t>also</a:t>
            </a:r>
            <a:r>
              <a:rPr lang="fr-CA" sz="1800" dirty="0" smtClean="0"/>
              <a:t> </a:t>
            </a:r>
            <a:r>
              <a:rPr lang="fr-CA" sz="1800" dirty="0" err="1" smtClean="0"/>
              <a:t>say</a:t>
            </a:r>
            <a:r>
              <a:rPr lang="fr-CA" sz="1800" dirty="0" smtClean="0"/>
              <a:t> : </a:t>
            </a:r>
            <a:r>
              <a:rPr lang="fr-CA" sz="1800" dirty="0" err="1" smtClean="0"/>
              <a:t>every</a:t>
            </a:r>
            <a:r>
              <a:rPr lang="fr-CA" sz="1800" dirty="0" smtClean="0"/>
              <a:t> </a:t>
            </a:r>
            <a:r>
              <a:rPr lang="fr-CA" sz="1800" dirty="0" err="1" smtClean="0"/>
              <a:t>cutural</a:t>
            </a:r>
            <a:r>
              <a:rPr lang="fr-CA" sz="1800" dirty="0" smtClean="0"/>
              <a:t> or </a:t>
            </a:r>
            <a:r>
              <a:rPr lang="fr-CA" sz="1800" dirty="0" err="1" smtClean="0"/>
              <a:t>symbolic</a:t>
            </a:r>
            <a:r>
              <a:rPr lang="fr-CA" sz="1800" dirty="0" smtClean="0"/>
              <a:t> </a:t>
            </a:r>
            <a:r>
              <a:rPr lang="fr-CA" sz="1800" dirty="0" err="1" smtClean="0"/>
              <a:t>characteristic</a:t>
            </a:r>
            <a:r>
              <a:rPr lang="fr-CA" sz="1800" dirty="0" smtClean="0"/>
              <a:t> </a:t>
            </a:r>
            <a:r>
              <a:rPr lang="fr-CA" sz="1800" dirty="0" err="1" smtClean="0"/>
              <a:t>shared</a:t>
            </a:r>
            <a:r>
              <a:rPr lang="fr-CA" sz="1800" dirty="0" smtClean="0"/>
              <a:t> by the </a:t>
            </a:r>
            <a:r>
              <a:rPr lang="fr-CA" sz="1800" dirty="0" err="1" smtClean="0"/>
              <a:t>members</a:t>
            </a:r>
            <a:r>
              <a:rPr lang="fr-CA" sz="1800" dirty="0" smtClean="0"/>
              <a:t> of a </a:t>
            </a:r>
            <a:r>
              <a:rPr lang="fr-CA" sz="1800" dirty="0" err="1" smtClean="0"/>
              <a:t>collectivity</a:t>
            </a:r>
            <a:r>
              <a:rPr lang="fr-CA" sz="1800" dirty="0" smtClean="0"/>
              <a:t> </a:t>
            </a:r>
            <a:r>
              <a:rPr lang="fr-CA" sz="1800" dirty="0" err="1" smtClean="0"/>
              <a:t>that</a:t>
            </a:r>
            <a:r>
              <a:rPr lang="fr-CA" sz="1800" dirty="0" smtClean="0"/>
              <a:t> </a:t>
            </a:r>
            <a:r>
              <a:rPr lang="fr-CA" sz="1800" dirty="0" err="1" smtClean="0"/>
              <a:t>produce</a:t>
            </a:r>
            <a:r>
              <a:rPr lang="fr-CA" sz="1800" dirty="0" smtClean="0"/>
              <a:t> an </a:t>
            </a:r>
            <a:r>
              <a:rPr lang="fr-CA" sz="1800" dirty="0" err="1" smtClean="0"/>
              <a:t>effect</a:t>
            </a:r>
            <a:r>
              <a:rPr lang="fr-CA" sz="1800" dirty="0" smtClean="0"/>
              <a:t> of singularisation of </a:t>
            </a:r>
            <a:r>
              <a:rPr lang="fr-CA" sz="1800" dirty="0" err="1" smtClean="0"/>
              <a:t>this</a:t>
            </a:r>
            <a:r>
              <a:rPr lang="fr-CA" sz="1800" dirty="0" smtClean="0"/>
              <a:t> </a:t>
            </a:r>
            <a:r>
              <a:rPr lang="fr-CA" sz="1800" dirty="0" err="1" smtClean="0"/>
              <a:t>collectivity</a:t>
            </a:r>
            <a:r>
              <a:rPr lang="fr-CA" sz="1800" dirty="0" smtClean="0"/>
              <a:t>. In </a:t>
            </a:r>
            <a:r>
              <a:rPr lang="fr-CA" sz="1800" dirty="0" err="1" smtClean="0"/>
              <a:t>this</a:t>
            </a:r>
            <a:r>
              <a:rPr lang="fr-CA" sz="1800" dirty="0" smtClean="0"/>
              <a:t> </a:t>
            </a:r>
            <a:r>
              <a:rPr lang="fr-CA" sz="1800" dirty="0" err="1" smtClean="0"/>
              <a:t>sense</a:t>
            </a:r>
            <a:r>
              <a:rPr lang="fr-CA" sz="1800" dirty="0" smtClean="0"/>
              <a:t>, </a:t>
            </a:r>
            <a:r>
              <a:rPr lang="fr-CA" sz="1800" dirty="0" err="1" smtClean="0"/>
              <a:t>ethnicity</a:t>
            </a:r>
            <a:r>
              <a:rPr lang="fr-CA" sz="1800" dirty="0" smtClean="0"/>
              <a:t> </a:t>
            </a:r>
            <a:r>
              <a:rPr lang="fr-CA" sz="1800" dirty="0" err="1" smtClean="0"/>
              <a:t>refers</a:t>
            </a:r>
            <a:r>
              <a:rPr lang="fr-CA" sz="1800" dirty="0" smtClean="0"/>
              <a:t> </a:t>
            </a:r>
            <a:r>
              <a:rPr lang="fr-CA" sz="1800" dirty="0" smtClean="0"/>
              <a:t>to </a:t>
            </a:r>
            <a:r>
              <a:rPr lang="fr-CA" sz="1800" dirty="0" err="1" smtClean="0"/>
              <a:t>anything</a:t>
            </a:r>
            <a:r>
              <a:rPr lang="fr-CA" sz="1800" dirty="0" smtClean="0"/>
              <a:t> </a:t>
            </a:r>
            <a:r>
              <a:rPr lang="fr-CA" sz="1800" dirty="0" err="1" smtClean="0"/>
              <a:t>that</a:t>
            </a:r>
            <a:r>
              <a:rPr lang="fr-CA" sz="1800" dirty="0" smtClean="0"/>
              <a:t> </a:t>
            </a:r>
            <a:r>
              <a:rPr lang="fr-CA" sz="1800" dirty="0" err="1" smtClean="0"/>
              <a:t>nourrishes</a:t>
            </a:r>
            <a:r>
              <a:rPr lang="fr-CA" sz="1800" dirty="0" smtClean="0"/>
              <a:t> </a:t>
            </a:r>
            <a:r>
              <a:rPr lang="fr-CA" sz="1800" dirty="0" smtClean="0"/>
              <a:t>a </a:t>
            </a:r>
            <a:r>
              <a:rPr lang="fr-CA" sz="1800" dirty="0" err="1" smtClean="0"/>
              <a:t>sense</a:t>
            </a:r>
            <a:r>
              <a:rPr lang="fr-CA" sz="1800" dirty="0" smtClean="0"/>
              <a:t> </a:t>
            </a:r>
            <a:r>
              <a:rPr lang="fr-CA" sz="1800" dirty="0" smtClean="0"/>
              <a:t>of </a:t>
            </a:r>
            <a:r>
              <a:rPr lang="fr-CA" sz="1800" dirty="0" err="1" smtClean="0"/>
              <a:t>identity</a:t>
            </a:r>
            <a:r>
              <a:rPr lang="fr-CA" sz="1800" dirty="0" smtClean="0"/>
              <a:t>, of </a:t>
            </a:r>
            <a:r>
              <a:rPr lang="fr-CA" sz="1800" dirty="0" err="1" smtClean="0"/>
              <a:t>belonging</a:t>
            </a:r>
            <a:r>
              <a:rPr lang="fr-CA" sz="1800" dirty="0" smtClean="0"/>
              <a:t>, and the expressions </a:t>
            </a:r>
            <a:r>
              <a:rPr lang="fr-CA" sz="1800" dirty="0" err="1" smtClean="0"/>
              <a:t>that</a:t>
            </a:r>
            <a:r>
              <a:rPr lang="fr-CA" sz="1800" dirty="0" smtClean="0"/>
              <a:t> </a:t>
            </a:r>
            <a:r>
              <a:rPr lang="fr-CA" sz="1800" dirty="0" err="1" smtClean="0"/>
              <a:t>result</a:t>
            </a:r>
            <a:r>
              <a:rPr lang="fr-CA" sz="1800" dirty="0" smtClean="0"/>
              <a:t> </a:t>
            </a:r>
            <a:r>
              <a:rPr lang="fr-CA" sz="1800" dirty="0" err="1" smtClean="0"/>
              <a:t>from</a:t>
            </a:r>
            <a:r>
              <a:rPr lang="fr-CA" sz="1800" dirty="0" smtClean="0"/>
              <a:t> </a:t>
            </a:r>
            <a:r>
              <a:rPr lang="fr-CA" sz="1800" dirty="0" err="1" smtClean="0"/>
              <a:t>those</a:t>
            </a:r>
            <a:r>
              <a:rPr lang="fr-CA" sz="1800" dirty="0" smtClean="0"/>
              <a:t> sentiments. (</a:t>
            </a:r>
            <a:r>
              <a:rPr lang="fr-CA" sz="1800" dirty="0" err="1" smtClean="0"/>
              <a:t>Translated</a:t>
            </a:r>
            <a:r>
              <a:rPr lang="fr-CA" sz="1800" dirty="0" smtClean="0"/>
              <a:t> </a:t>
            </a:r>
            <a:r>
              <a:rPr lang="fr-CA" sz="1800" dirty="0" err="1" smtClean="0"/>
              <a:t>from</a:t>
            </a:r>
            <a:r>
              <a:rPr lang="fr-CA" sz="1800" dirty="0" smtClean="0"/>
              <a:t> Bouchard 2001 p.319). </a:t>
            </a:r>
            <a:r>
              <a:rPr lang="en-CA" sz="1800" dirty="0" smtClean="0"/>
              <a:t> </a:t>
            </a:r>
            <a:endParaRPr lang="fr-CA" sz="1800" dirty="0" smtClean="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77308" y="103432"/>
            <a:ext cx="5500888" cy="3267854"/>
          </a:xfr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7308" y="3476527"/>
            <a:ext cx="5500888" cy="3267855"/>
          </a:xfrm>
          <a:prstGeom prst="rect">
            <a:avLst/>
          </a:prstGeom>
        </p:spPr>
      </p:pic>
      <p:sp>
        <p:nvSpPr>
          <p:cNvPr id="10" name="TextBox 9"/>
          <p:cNvSpPr txBox="1"/>
          <p:nvPr/>
        </p:nvSpPr>
        <p:spPr>
          <a:xfrm>
            <a:off x="10788203" y="4107820"/>
            <a:ext cx="1403797" cy="1754326"/>
          </a:xfrm>
          <a:prstGeom prst="rect">
            <a:avLst/>
          </a:prstGeom>
          <a:noFill/>
        </p:spPr>
        <p:txBody>
          <a:bodyPr wrap="square" rtlCol="0">
            <a:spAutoFit/>
          </a:bodyPr>
          <a:lstStyle/>
          <a:p>
            <a:r>
              <a:rPr lang="en-CA" dirty="0">
                <a:hlinkClick r:id="rId4"/>
              </a:rPr>
              <a:t>https://</a:t>
            </a:r>
            <a:r>
              <a:rPr lang="en-CA" dirty="0" smtClean="0">
                <a:hlinkClick r:id="rId4"/>
              </a:rPr>
              <a:t>www.lds.org/church/temples/montreal-quebec?lang=eng</a:t>
            </a:r>
            <a:r>
              <a:rPr lang="en-CA" dirty="0" smtClean="0"/>
              <a:t> </a:t>
            </a:r>
            <a:endParaRPr lang="en-CA" dirty="0"/>
          </a:p>
        </p:txBody>
      </p:sp>
      <p:sp>
        <p:nvSpPr>
          <p:cNvPr id="11" name="TextBox 10"/>
          <p:cNvSpPr txBox="1"/>
          <p:nvPr/>
        </p:nvSpPr>
        <p:spPr>
          <a:xfrm>
            <a:off x="10788203" y="860196"/>
            <a:ext cx="1416676" cy="1754326"/>
          </a:xfrm>
          <a:prstGeom prst="rect">
            <a:avLst/>
          </a:prstGeom>
          <a:noFill/>
        </p:spPr>
        <p:txBody>
          <a:bodyPr wrap="square" rtlCol="0">
            <a:spAutoFit/>
          </a:bodyPr>
          <a:lstStyle/>
          <a:p>
            <a:r>
              <a:rPr lang="en-CA" dirty="0">
                <a:hlinkClick r:id="rId5"/>
              </a:rPr>
              <a:t>https://</a:t>
            </a:r>
            <a:r>
              <a:rPr lang="en-CA" dirty="0" smtClean="0">
                <a:hlinkClick r:id="rId5"/>
              </a:rPr>
              <a:t>www.lds.org/church/temples/apia-samoa?lang=eng</a:t>
            </a:r>
            <a:r>
              <a:rPr lang="en-CA" dirty="0" smtClean="0"/>
              <a:t> </a:t>
            </a:r>
            <a:endParaRPr lang="en-CA" dirty="0"/>
          </a:p>
        </p:txBody>
      </p:sp>
      <p:sp>
        <p:nvSpPr>
          <p:cNvPr id="12" name="TextBox 11"/>
          <p:cNvSpPr txBox="1"/>
          <p:nvPr/>
        </p:nvSpPr>
        <p:spPr>
          <a:xfrm>
            <a:off x="10788203" y="301971"/>
            <a:ext cx="1313180" cy="584775"/>
          </a:xfrm>
          <a:prstGeom prst="rect">
            <a:avLst/>
          </a:prstGeom>
          <a:noFill/>
        </p:spPr>
        <p:txBody>
          <a:bodyPr wrap="none" rtlCol="0">
            <a:spAutoFit/>
          </a:bodyPr>
          <a:lstStyle/>
          <a:p>
            <a:r>
              <a:rPr lang="fr-CA" sz="3200" dirty="0" smtClean="0"/>
              <a:t>Samoa</a:t>
            </a:r>
            <a:endParaRPr lang="en-CA" sz="3200" dirty="0"/>
          </a:p>
        </p:txBody>
      </p:sp>
      <p:sp>
        <p:nvSpPr>
          <p:cNvPr id="13" name="TextBox 12"/>
          <p:cNvSpPr txBox="1"/>
          <p:nvPr/>
        </p:nvSpPr>
        <p:spPr>
          <a:xfrm>
            <a:off x="10730495" y="3523045"/>
            <a:ext cx="1428596" cy="584775"/>
          </a:xfrm>
          <a:prstGeom prst="rect">
            <a:avLst/>
          </a:prstGeom>
          <a:noFill/>
        </p:spPr>
        <p:txBody>
          <a:bodyPr wrap="none" rtlCol="0">
            <a:spAutoFit/>
          </a:bodyPr>
          <a:lstStyle/>
          <a:p>
            <a:r>
              <a:rPr lang="fr-CA" sz="3200" dirty="0" smtClean="0"/>
              <a:t>Canada</a:t>
            </a:r>
            <a:endParaRPr lang="en-CA" sz="3200" dirty="0"/>
          </a:p>
        </p:txBody>
      </p:sp>
    </p:spTree>
    <p:extLst>
      <p:ext uri="{BB962C8B-B14F-4D97-AF65-F5344CB8AC3E}">
        <p14:creationId xmlns:p14="http://schemas.microsoft.com/office/powerpoint/2010/main" val="129912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Conclusions</a:t>
            </a:r>
            <a:endParaRPr lang="en-CA"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7280" y="1934046"/>
            <a:ext cx="5831860" cy="4276697"/>
          </a:xfrm>
        </p:spPr>
      </p:pic>
      <p:sp>
        <p:nvSpPr>
          <p:cNvPr id="4" name="Content Placeholder 3"/>
          <p:cNvSpPr>
            <a:spLocks noGrp="1"/>
          </p:cNvSpPr>
          <p:nvPr>
            <p:ph sz="half" idx="2"/>
          </p:nvPr>
        </p:nvSpPr>
        <p:spPr>
          <a:xfrm>
            <a:off x="7170957" y="2625040"/>
            <a:ext cx="3984723" cy="3935047"/>
          </a:xfrm>
        </p:spPr>
        <p:txBody>
          <a:bodyPr>
            <a:normAutofit/>
          </a:bodyPr>
          <a:lstStyle/>
          <a:p>
            <a:pPr>
              <a:buFont typeface="Wingdings" panose="05000000000000000000" pitchFamily="2" charset="2"/>
              <a:buChar char="v"/>
            </a:pPr>
            <a:r>
              <a:rPr lang="fr-CA" dirty="0" err="1" smtClean="0"/>
              <a:t>Desire</a:t>
            </a:r>
            <a:r>
              <a:rPr lang="fr-CA" dirty="0" smtClean="0"/>
              <a:t> of the LDS Church to </a:t>
            </a:r>
            <a:r>
              <a:rPr lang="fr-CA" dirty="0" err="1" smtClean="0"/>
              <a:t>make</a:t>
            </a:r>
            <a:r>
              <a:rPr lang="fr-CA" dirty="0" smtClean="0"/>
              <a:t> </a:t>
            </a:r>
            <a:r>
              <a:rPr lang="fr-CA" dirty="0" err="1" smtClean="0"/>
              <a:t>its</a:t>
            </a:r>
            <a:r>
              <a:rPr lang="fr-CA" dirty="0" smtClean="0"/>
              <a:t> </a:t>
            </a:r>
            <a:r>
              <a:rPr lang="fr-CA" dirty="0" err="1" smtClean="0"/>
              <a:t>way</a:t>
            </a:r>
            <a:r>
              <a:rPr lang="fr-CA" dirty="0" smtClean="0"/>
              <a:t> </a:t>
            </a:r>
            <a:r>
              <a:rPr lang="fr-CA" dirty="0" err="1" smtClean="0"/>
              <a:t>into</a:t>
            </a:r>
            <a:r>
              <a:rPr lang="fr-CA" dirty="0" smtClean="0"/>
              <a:t> the American </a:t>
            </a:r>
            <a:r>
              <a:rPr lang="fr-CA" dirty="0" err="1" smtClean="0"/>
              <a:t>mainstream</a:t>
            </a:r>
            <a:endParaRPr lang="fr-CA" dirty="0" smtClean="0"/>
          </a:p>
          <a:p>
            <a:pPr>
              <a:buFont typeface="Wingdings" panose="05000000000000000000" pitchFamily="2" charset="2"/>
              <a:buChar char="v"/>
            </a:pPr>
            <a:r>
              <a:rPr lang="fr-CA" dirty="0" smtClean="0"/>
              <a:t>The </a:t>
            </a:r>
            <a:r>
              <a:rPr lang="fr-CA" dirty="0" err="1" smtClean="0"/>
              <a:t>campaign</a:t>
            </a:r>
            <a:r>
              <a:rPr lang="fr-CA" dirty="0" smtClean="0"/>
              <a:t> shows a certain </a:t>
            </a:r>
            <a:r>
              <a:rPr lang="fr-CA" dirty="0" err="1" smtClean="0"/>
              <a:t>openness</a:t>
            </a:r>
            <a:r>
              <a:rPr lang="fr-CA" dirty="0" smtClean="0"/>
              <a:t> to cultural and social </a:t>
            </a:r>
            <a:r>
              <a:rPr lang="fr-CA" dirty="0" err="1" smtClean="0"/>
              <a:t>diversity</a:t>
            </a:r>
            <a:endParaRPr lang="fr-CA" dirty="0" smtClean="0"/>
          </a:p>
          <a:p>
            <a:pPr>
              <a:buFont typeface="Wingdings" panose="05000000000000000000" pitchFamily="2" charset="2"/>
              <a:buChar char="v"/>
            </a:pPr>
            <a:r>
              <a:rPr lang="fr-CA" dirty="0" smtClean="0"/>
              <a:t>Normalisation </a:t>
            </a:r>
            <a:r>
              <a:rPr lang="fr-CA" smtClean="0"/>
              <a:t>from</a:t>
            </a:r>
            <a:r>
              <a:rPr lang="fr-CA" smtClean="0"/>
              <a:t> </a:t>
            </a:r>
            <a:r>
              <a:rPr lang="fr-CA" dirty="0" smtClean="0"/>
              <a:t>a </a:t>
            </a:r>
            <a:r>
              <a:rPr lang="fr-CA" dirty="0" err="1" smtClean="0"/>
              <a:t>religious</a:t>
            </a:r>
            <a:r>
              <a:rPr lang="fr-CA" dirty="0" smtClean="0"/>
              <a:t> </a:t>
            </a:r>
            <a:r>
              <a:rPr lang="fr-CA" dirty="0" err="1" smtClean="0"/>
              <a:t>identity</a:t>
            </a:r>
            <a:r>
              <a:rPr lang="fr-CA" dirty="0" smtClean="0"/>
              <a:t> </a:t>
            </a:r>
            <a:r>
              <a:rPr lang="fr-CA" dirty="0" err="1" smtClean="0"/>
              <a:t>often</a:t>
            </a:r>
            <a:r>
              <a:rPr lang="fr-CA" dirty="0" smtClean="0"/>
              <a:t> </a:t>
            </a:r>
            <a:r>
              <a:rPr lang="fr-CA" dirty="0" err="1" smtClean="0"/>
              <a:t>associated</a:t>
            </a:r>
            <a:r>
              <a:rPr lang="fr-CA" dirty="0" smtClean="0"/>
              <a:t> </a:t>
            </a:r>
            <a:r>
              <a:rPr lang="fr-CA" dirty="0" err="1" smtClean="0"/>
              <a:t>with</a:t>
            </a:r>
            <a:r>
              <a:rPr lang="fr-CA" dirty="0" smtClean="0"/>
              <a:t> </a:t>
            </a:r>
            <a:r>
              <a:rPr lang="fr-CA" dirty="0" err="1" smtClean="0"/>
              <a:t>its</a:t>
            </a:r>
            <a:r>
              <a:rPr lang="fr-CA" dirty="0" smtClean="0"/>
              <a:t> </a:t>
            </a:r>
            <a:r>
              <a:rPr lang="fr-CA" dirty="0" err="1" smtClean="0"/>
              <a:t>controversial</a:t>
            </a:r>
            <a:r>
              <a:rPr lang="fr-CA" dirty="0" smtClean="0"/>
              <a:t> </a:t>
            </a:r>
            <a:r>
              <a:rPr lang="fr-CA" dirty="0" err="1" smtClean="0"/>
              <a:t>past</a:t>
            </a:r>
            <a:endParaRPr lang="fr-CA" dirty="0"/>
          </a:p>
          <a:p>
            <a:pPr>
              <a:buFont typeface="Wingdings" panose="05000000000000000000" pitchFamily="2" charset="2"/>
              <a:buChar char="v"/>
            </a:pPr>
            <a:r>
              <a:rPr lang="fr-CA" dirty="0" smtClean="0"/>
              <a:t>Efforts to break </a:t>
            </a:r>
            <a:r>
              <a:rPr lang="fr-CA" dirty="0" err="1" smtClean="0"/>
              <a:t>stereotypes</a:t>
            </a:r>
            <a:r>
              <a:rPr lang="fr-CA" dirty="0" smtClean="0"/>
              <a:t> and to </a:t>
            </a:r>
            <a:r>
              <a:rPr lang="fr-CA" dirty="0" err="1" smtClean="0"/>
              <a:t>be</a:t>
            </a:r>
            <a:r>
              <a:rPr lang="fr-CA" dirty="0" smtClean="0"/>
              <a:t> </a:t>
            </a:r>
            <a:r>
              <a:rPr lang="fr-CA" dirty="0" err="1" smtClean="0"/>
              <a:t>included</a:t>
            </a:r>
            <a:r>
              <a:rPr lang="fr-CA" dirty="0" smtClean="0"/>
              <a:t> </a:t>
            </a:r>
            <a:r>
              <a:rPr lang="fr-CA" dirty="0" err="1" smtClean="0"/>
              <a:t>into</a:t>
            </a:r>
            <a:r>
              <a:rPr lang="fr-CA" dirty="0" smtClean="0"/>
              <a:t> the </a:t>
            </a:r>
            <a:r>
              <a:rPr lang="fr-CA" dirty="0" err="1" smtClean="0"/>
              <a:t>greater</a:t>
            </a:r>
            <a:r>
              <a:rPr lang="fr-CA" dirty="0" smtClean="0"/>
              <a:t> Christian </a:t>
            </a:r>
            <a:r>
              <a:rPr lang="fr-CA" dirty="0" err="1" smtClean="0"/>
              <a:t>family</a:t>
            </a:r>
            <a:endParaRPr lang="en-CA" dirty="0"/>
          </a:p>
        </p:txBody>
      </p:sp>
      <p:sp>
        <p:nvSpPr>
          <p:cNvPr id="6" name="TextBox 5"/>
          <p:cNvSpPr txBox="1"/>
          <p:nvPr/>
        </p:nvSpPr>
        <p:spPr>
          <a:xfrm>
            <a:off x="1105815" y="6375421"/>
            <a:ext cx="5823325" cy="369332"/>
          </a:xfrm>
          <a:prstGeom prst="rect">
            <a:avLst/>
          </a:prstGeom>
          <a:noFill/>
        </p:spPr>
        <p:txBody>
          <a:bodyPr wrap="none" rtlCol="0">
            <a:spAutoFit/>
          </a:bodyPr>
          <a:lstStyle/>
          <a:p>
            <a:r>
              <a:rPr lang="en-CA" dirty="0">
                <a:hlinkClick r:id="rId3"/>
              </a:rPr>
              <a:t>https://www.pinterest.com/kthemormon/mormon-memes</a:t>
            </a:r>
            <a:r>
              <a:rPr lang="en-CA" dirty="0" smtClean="0">
                <a:hlinkClick r:id="rId3"/>
              </a:rPr>
              <a:t>/</a:t>
            </a:r>
            <a:r>
              <a:rPr lang="en-CA" dirty="0" smtClean="0"/>
              <a:t> </a:t>
            </a:r>
            <a:endParaRPr lang="en-CA" dirty="0"/>
          </a:p>
        </p:txBody>
      </p:sp>
    </p:spTree>
    <p:extLst>
      <p:ext uri="{BB962C8B-B14F-4D97-AF65-F5344CB8AC3E}">
        <p14:creationId xmlns:p14="http://schemas.microsoft.com/office/powerpoint/2010/main" val="2832166049"/>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docProps/app.xml><?xml version="1.0" encoding="utf-8"?>
<Properties xmlns="http://schemas.openxmlformats.org/officeDocument/2006/extended-properties" xmlns:vt="http://schemas.openxmlformats.org/officeDocument/2006/docPropsVTypes">
  <Template>Retrospect</Template>
  <TotalTime>275</TotalTime>
  <Words>486</Words>
  <Application>Microsoft Office PowerPoint</Application>
  <PresentationFormat>Widescreen</PresentationFormat>
  <Paragraphs>54</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Calibri Light</vt:lpstr>
      <vt:lpstr>Times New Roman</vt:lpstr>
      <vt:lpstr>Wingdings</vt:lpstr>
      <vt:lpstr>Retrospect</vt:lpstr>
      <vt:lpstr>Mormons and Alterity. Analysis of the « I’m a Mormon » Advertising Campaign.</vt:lpstr>
      <vt:lpstr>Smith 2012 p.4</vt:lpstr>
      <vt:lpstr>Context of Emergence</vt:lpstr>
      <vt:lpstr>Focus on the Christian identity of Mormons</vt:lpstr>
      <vt:lpstr>Choices and Methods</vt:lpstr>
      <vt:lpstr>Main Findings</vt:lpstr>
      <vt:lpstr>Main Results</vt:lpstr>
      <vt:lpstr>Alterity and Church History</vt:lpstr>
      <vt:lpstr>A Mormon Ethnicity?</vt:lpstr>
      <vt:lpstr>Conclusions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mormons et l’altérité. Analyse des capsules publicitaires « I’m a Mormon ».</dc:title>
  <dc:creator>Mathilde Vanasse-Pelletier</dc:creator>
  <cp:lastModifiedBy>Mathilde Vanasse-Pelletier</cp:lastModifiedBy>
  <cp:revision>66</cp:revision>
  <dcterms:created xsi:type="dcterms:W3CDTF">2015-04-07T15:18:25Z</dcterms:created>
  <dcterms:modified xsi:type="dcterms:W3CDTF">2015-06-26T17:31:01Z</dcterms:modified>
</cp:coreProperties>
</file>