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57" r:id="rId4"/>
    <p:sldId id="272" r:id="rId5"/>
    <p:sldId id="259" r:id="rId6"/>
    <p:sldId id="267" r:id="rId7"/>
    <p:sldId id="270"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6/26/2015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6/26/2015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6/26/2015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6/26/2015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ormon.org/jenna" TargetMode="External"/><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www.mormonnewsroom.org/article/mormon-ads-new-york-city" TargetMode="External"/><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9.xml"/><Relationship Id="rId5" Type="http://schemas.openxmlformats.org/officeDocument/2006/relationships/hyperlink" Target="http://www.examiner.com/article/the-lds-church-on-homosexuality" TargetMode="External"/><Relationship Id="rId4" Type="http://schemas.openxmlformats.org/officeDocument/2006/relationships/hyperlink" Target="http://mormonbeliefs.org/mormon-scriptures-book-of-morm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5" Type="http://schemas.openxmlformats.org/officeDocument/2006/relationships/hyperlink" Target="http://www.mormon.org/jasons" TargetMode="External"/><Relationship Id="rId4" Type="http://schemas.openxmlformats.org/officeDocument/2006/relationships/hyperlink" Target="http://www.mormon.org/irene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hyperlink" Target="http://www.mormon.org/sarah" TargetMode="External"/><Relationship Id="rId4" Type="http://schemas.openxmlformats.org/officeDocument/2006/relationships/hyperlink" Target="http://www.mormon.org/michio"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mormon.org/people" TargetMode="External"/><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www.mormonnewsroom.org/topic/missionary-program" TargetMode="External"/><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8.xml"/><Relationship Id="rId5" Type="http://schemas.openxmlformats.org/officeDocument/2006/relationships/hyperlink" Target="https://www.lds.org/church/temples/apia-samoa?lang=eng" TargetMode="External"/><Relationship Id="rId4" Type="http://schemas.openxmlformats.org/officeDocument/2006/relationships/hyperlink" Target="https://www.lds.org/church/temples/montreal-quebec?lang=en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pinterest.com/kthemormon/mormon-memes/" TargetMode="External"/><Relationship Id="rId2" Type="http://schemas.openxmlformats.org/officeDocument/2006/relationships/image" Target="../media/image1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CA" dirty="0" smtClean="0"/>
              <a:t>Les mormons et l’altérité. Analyse des capsules publicitaires « </a:t>
            </a:r>
            <a:r>
              <a:rPr lang="fr-CA" dirty="0" err="1" smtClean="0"/>
              <a:t>I’m</a:t>
            </a:r>
            <a:r>
              <a:rPr lang="fr-CA" dirty="0" smtClean="0"/>
              <a:t> a Mormon ».</a:t>
            </a:r>
            <a:endParaRPr lang="en-CA" dirty="0"/>
          </a:p>
        </p:txBody>
      </p:sp>
      <p:sp>
        <p:nvSpPr>
          <p:cNvPr id="3" name="Subtitle 2"/>
          <p:cNvSpPr>
            <a:spLocks noGrp="1"/>
          </p:cNvSpPr>
          <p:nvPr>
            <p:ph type="subTitle" idx="1"/>
          </p:nvPr>
        </p:nvSpPr>
        <p:spPr>
          <a:xfrm>
            <a:off x="862885" y="4455620"/>
            <a:ext cx="10295566" cy="1674723"/>
          </a:xfrm>
        </p:spPr>
        <p:txBody>
          <a:bodyPr>
            <a:normAutofit fontScale="92500" lnSpcReduction="20000"/>
          </a:bodyPr>
          <a:lstStyle/>
          <a:p>
            <a:r>
              <a:rPr lang="fr-CA" dirty="0" smtClean="0"/>
              <a:t>Par </a:t>
            </a:r>
            <a:r>
              <a:rPr lang="fr-CA" b="1" dirty="0" smtClean="0"/>
              <a:t>Mathilde Vanasse-Pelletier</a:t>
            </a:r>
            <a:r>
              <a:rPr lang="fr-CA" dirty="0" smtClean="0"/>
              <a:t>.</a:t>
            </a:r>
          </a:p>
          <a:p>
            <a:r>
              <a:rPr lang="fr-CA" dirty="0" smtClean="0"/>
              <a:t>Étudiante au doctorat, université de Montréal.</a:t>
            </a:r>
          </a:p>
          <a:p>
            <a:r>
              <a:rPr lang="fr-CA" dirty="0" smtClean="0"/>
              <a:t>Religion innovation and change in the 21st Century, </a:t>
            </a:r>
            <a:r>
              <a:rPr lang="fr-CA" dirty="0" err="1" smtClean="0"/>
              <a:t>cesnur</a:t>
            </a:r>
            <a:r>
              <a:rPr lang="fr-CA" dirty="0" smtClean="0"/>
              <a:t>.</a:t>
            </a:r>
          </a:p>
          <a:p>
            <a:r>
              <a:rPr lang="fr-CA" dirty="0" smtClean="0"/>
              <a:t>Université de Tallinn, le vendredi 19 juin 2015. </a:t>
            </a:r>
          </a:p>
          <a:p>
            <a:endParaRPr lang="en-CA" dirty="0"/>
          </a:p>
        </p:txBody>
      </p:sp>
    </p:spTree>
    <p:extLst>
      <p:ext uri="{BB962C8B-B14F-4D97-AF65-F5344CB8AC3E}">
        <p14:creationId xmlns:p14="http://schemas.microsoft.com/office/powerpoint/2010/main" val="3242901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5458"/>
            <a:ext cx="3200400" cy="909891"/>
          </a:xfrm>
        </p:spPr>
        <p:txBody>
          <a:bodyPr/>
          <a:lstStyle/>
          <a:p>
            <a:r>
              <a:rPr lang="fr-CA" dirty="0" smtClean="0"/>
              <a:t>Smith 2012 p.4</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7453" y="1737359"/>
            <a:ext cx="7498525" cy="4217920"/>
          </a:xfrm>
        </p:spPr>
      </p:pic>
      <p:sp>
        <p:nvSpPr>
          <p:cNvPr id="4" name="Text Placeholder 3"/>
          <p:cNvSpPr>
            <a:spLocks noGrp="1"/>
          </p:cNvSpPr>
          <p:nvPr>
            <p:ph type="body" sz="half" idx="2"/>
          </p:nvPr>
        </p:nvSpPr>
        <p:spPr>
          <a:xfrm>
            <a:off x="457200" y="2024559"/>
            <a:ext cx="3200400" cy="3379124"/>
          </a:xfrm>
        </p:spPr>
        <p:txBody>
          <a:bodyPr>
            <a:noAutofit/>
          </a:bodyPr>
          <a:lstStyle/>
          <a:p>
            <a:r>
              <a:rPr lang="fr-CA" sz="1800" dirty="0" smtClean="0"/>
              <a:t>« Jenna Kim Jones </a:t>
            </a:r>
            <a:r>
              <a:rPr lang="fr-CA" sz="1800" dirty="0" err="1" smtClean="0"/>
              <a:t>is</a:t>
            </a:r>
            <a:r>
              <a:rPr lang="fr-CA" sz="1800" dirty="0" smtClean="0"/>
              <a:t> living the </a:t>
            </a:r>
            <a:r>
              <a:rPr lang="fr-CA" sz="1800" dirty="0" err="1" smtClean="0"/>
              <a:t>kind</a:t>
            </a:r>
            <a:r>
              <a:rPr lang="fr-CA" sz="1800" dirty="0" smtClean="0"/>
              <a:t> of life </a:t>
            </a:r>
            <a:r>
              <a:rPr lang="fr-CA" sz="1800" dirty="0" err="1" smtClean="0"/>
              <a:t>that</a:t>
            </a:r>
            <a:r>
              <a:rPr lang="fr-CA" sz="1800" dirty="0" smtClean="0"/>
              <a:t> </a:t>
            </a:r>
            <a:r>
              <a:rPr lang="fr-CA" sz="1800" dirty="0" err="1" smtClean="0"/>
              <a:t>would</a:t>
            </a:r>
            <a:r>
              <a:rPr lang="fr-CA" sz="1800" dirty="0" smtClean="0"/>
              <a:t> </a:t>
            </a:r>
            <a:r>
              <a:rPr lang="fr-CA" sz="1800" dirty="0" err="1" smtClean="0"/>
              <a:t>make</a:t>
            </a:r>
            <a:r>
              <a:rPr lang="fr-CA" sz="1800" dirty="0" smtClean="0"/>
              <a:t> a hip </a:t>
            </a:r>
            <a:r>
              <a:rPr lang="fr-CA" sz="1800" dirty="0" err="1" smtClean="0"/>
              <a:t>young</a:t>
            </a:r>
            <a:r>
              <a:rPr lang="fr-CA" sz="1800" dirty="0" smtClean="0"/>
              <a:t> </a:t>
            </a:r>
            <a:r>
              <a:rPr lang="fr-CA" sz="1800" dirty="0" err="1" smtClean="0"/>
              <a:t>college</a:t>
            </a:r>
            <a:r>
              <a:rPr lang="fr-CA" sz="1800" dirty="0" smtClean="0"/>
              <a:t> </a:t>
            </a:r>
            <a:r>
              <a:rPr lang="fr-CA" sz="1800" dirty="0" err="1" smtClean="0"/>
              <a:t>graduate</a:t>
            </a:r>
            <a:r>
              <a:rPr lang="fr-CA" sz="1800" dirty="0" smtClean="0"/>
              <a:t> green </a:t>
            </a:r>
            <a:r>
              <a:rPr lang="fr-CA" sz="1800" dirty="0" err="1" smtClean="0"/>
              <a:t>with</a:t>
            </a:r>
            <a:r>
              <a:rPr lang="fr-CA" sz="1800" dirty="0" smtClean="0"/>
              <a:t> </a:t>
            </a:r>
            <a:r>
              <a:rPr lang="fr-CA" sz="1800" dirty="0" err="1" smtClean="0"/>
              <a:t>envy</a:t>
            </a:r>
            <a:r>
              <a:rPr lang="fr-CA" sz="1800" dirty="0" smtClean="0"/>
              <a:t> as the logo on </a:t>
            </a:r>
            <a:r>
              <a:rPr lang="fr-CA" sz="1800" dirty="0" err="1" smtClean="0"/>
              <a:t>her</a:t>
            </a:r>
            <a:r>
              <a:rPr lang="fr-CA" sz="1800" dirty="0" smtClean="0"/>
              <a:t> </a:t>
            </a:r>
            <a:r>
              <a:rPr lang="fr-CA" sz="1800" dirty="0" err="1" smtClean="0"/>
              <a:t>venti</a:t>
            </a:r>
            <a:r>
              <a:rPr lang="fr-CA" sz="1800" dirty="0" smtClean="0"/>
              <a:t> Starbucks </a:t>
            </a:r>
            <a:r>
              <a:rPr lang="fr-CA" sz="1800" dirty="0" err="1" smtClean="0"/>
              <a:t>cup</a:t>
            </a:r>
            <a:r>
              <a:rPr lang="fr-CA" sz="1800" dirty="0" smtClean="0"/>
              <a:t>. An </a:t>
            </a:r>
            <a:r>
              <a:rPr lang="fr-CA" sz="1800" dirty="0" err="1" smtClean="0"/>
              <a:t>aspiring</a:t>
            </a:r>
            <a:r>
              <a:rPr lang="fr-CA" sz="1800" dirty="0" smtClean="0"/>
              <a:t> </a:t>
            </a:r>
            <a:r>
              <a:rPr lang="fr-CA" sz="1800" dirty="0" err="1" smtClean="0"/>
              <a:t>comedian</a:t>
            </a:r>
            <a:r>
              <a:rPr lang="fr-CA" sz="1800" dirty="0" smtClean="0"/>
              <a:t> living in New York City, </a:t>
            </a:r>
            <a:r>
              <a:rPr lang="fr-CA" sz="1800" dirty="0" err="1" smtClean="0"/>
              <a:t>she</a:t>
            </a:r>
            <a:r>
              <a:rPr lang="fr-CA" sz="1800" dirty="0" smtClean="0"/>
              <a:t> </a:t>
            </a:r>
            <a:r>
              <a:rPr lang="fr-CA" sz="1800" dirty="0" err="1" smtClean="0"/>
              <a:t>graduated</a:t>
            </a:r>
            <a:r>
              <a:rPr lang="fr-CA" sz="1800" dirty="0" smtClean="0"/>
              <a:t> </a:t>
            </a:r>
            <a:r>
              <a:rPr lang="fr-CA" sz="1800" dirty="0" err="1" smtClean="0"/>
              <a:t>fron</a:t>
            </a:r>
            <a:r>
              <a:rPr lang="fr-CA" sz="1800" dirty="0" smtClean="0"/>
              <a:t> NYU and </a:t>
            </a:r>
            <a:r>
              <a:rPr lang="fr-CA" sz="1800" dirty="0" err="1" smtClean="0"/>
              <a:t>scored</a:t>
            </a:r>
            <a:r>
              <a:rPr lang="fr-CA" sz="1800" dirty="0" smtClean="0"/>
              <a:t> a </a:t>
            </a:r>
            <a:r>
              <a:rPr lang="fr-CA" sz="1800" dirty="0" err="1" smtClean="0"/>
              <a:t>coveted</a:t>
            </a:r>
            <a:r>
              <a:rPr lang="fr-CA" sz="1800" dirty="0" smtClean="0"/>
              <a:t> job </a:t>
            </a:r>
            <a:r>
              <a:rPr lang="fr-CA" sz="1800" dirty="0" err="1" smtClean="0"/>
              <a:t>with</a:t>
            </a:r>
            <a:r>
              <a:rPr lang="fr-CA" sz="1800" dirty="0" smtClean="0"/>
              <a:t> </a:t>
            </a:r>
            <a:r>
              <a:rPr lang="fr-CA" sz="1800" i="1" dirty="0" smtClean="0"/>
              <a:t>The Daily Show </a:t>
            </a:r>
            <a:r>
              <a:rPr lang="fr-CA" sz="1800" i="1" dirty="0" err="1" smtClean="0"/>
              <a:t>With</a:t>
            </a:r>
            <a:r>
              <a:rPr lang="fr-CA" sz="1800" i="1" dirty="0" smtClean="0"/>
              <a:t> John Stewart</a:t>
            </a:r>
            <a:r>
              <a:rPr lang="fr-CA" sz="1800" dirty="0" smtClean="0"/>
              <a:t>, </a:t>
            </a:r>
            <a:r>
              <a:rPr lang="fr-CA" sz="1800" dirty="0" err="1" smtClean="0"/>
              <a:t>while</a:t>
            </a:r>
            <a:r>
              <a:rPr lang="fr-CA" sz="1800" dirty="0" smtClean="0"/>
              <a:t> </a:t>
            </a:r>
            <a:r>
              <a:rPr lang="fr-CA" sz="1800" dirty="0" err="1" smtClean="0"/>
              <a:t>practicing</a:t>
            </a:r>
            <a:r>
              <a:rPr lang="fr-CA" sz="1800" dirty="0" smtClean="0"/>
              <a:t> </a:t>
            </a:r>
            <a:r>
              <a:rPr lang="fr-CA" sz="1800" dirty="0" err="1" smtClean="0"/>
              <a:t>her</a:t>
            </a:r>
            <a:r>
              <a:rPr lang="fr-CA" sz="1800" dirty="0" smtClean="0"/>
              <a:t> </a:t>
            </a:r>
            <a:r>
              <a:rPr lang="fr-CA" sz="1800" dirty="0" err="1" smtClean="0"/>
              <a:t>own</a:t>
            </a:r>
            <a:r>
              <a:rPr lang="fr-CA" sz="1800" dirty="0" smtClean="0"/>
              <a:t> </a:t>
            </a:r>
            <a:r>
              <a:rPr lang="fr-CA" sz="1800" dirty="0" err="1" smtClean="0"/>
              <a:t>comedy</a:t>
            </a:r>
            <a:r>
              <a:rPr lang="fr-CA" sz="1800" dirty="0" smtClean="0"/>
              <a:t> routine on the </a:t>
            </a:r>
            <a:r>
              <a:rPr lang="fr-CA" sz="1800" dirty="0" err="1" smtClean="0"/>
              <a:t>side</a:t>
            </a:r>
            <a:r>
              <a:rPr lang="fr-CA" sz="1800" dirty="0" smtClean="0"/>
              <a:t>. </a:t>
            </a:r>
            <a:r>
              <a:rPr lang="fr-CA" sz="1800" dirty="0" err="1" smtClean="0"/>
              <a:t>She</a:t>
            </a:r>
            <a:r>
              <a:rPr lang="fr-CA" sz="1800" dirty="0" smtClean="0"/>
              <a:t> </a:t>
            </a:r>
            <a:r>
              <a:rPr lang="fr-CA" sz="1800" dirty="0" err="1" smtClean="0"/>
              <a:t>is</a:t>
            </a:r>
            <a:r>
              <a:rPr lang="fr-CA" sz="1800" dirty="0" smtClean="0"/>
              <a:t> </a:t>
            </a:r>
            <a:r>
              <a:rPr lang="fr-CA" sz="1800" dirty="0" err="1" smtClean="0"/>
              <a:t>young</a:t>
            </a:r>
            <a:r>
              <a:rPr lang="fr-CA" sz="1800" dirty="0" smtClean="0"/>
              <a:t>, </a:t>
            </a:r>
            <a:r>
              <a:rPr lang="fr-CA" sz="1800" dirty="0" err="1" smtClean="0"/>
              <a:t>scrappy</a:t>
            </a:r>
            <a:r>
              <a:rPr lang="fr-CA" sz="1800" dirty="0" smtClean="0"/>
              <a:t>, and </a:t>
            </a:r>
            <a:r>
              <a:rPr lang="fr-CA" sz="1800" dirty="0" err="1" smtClean="0"/>
              <a:t>driven</a:t>
            </a:r>
            <a:r>
              <a:rPr lang="fr-CA" sz="1800" dirty="0" smtClean="0"/>
              <a:t>. </a:t>
            </a:r>
            <a:r>
              <a:rPr lang="fr-CA" sz="1800" dirty="0" err="1" smtClean="0"/>
              <a:t>She</a:t>
            </a:r>
            <a:r>
              <a:rPr lang="fr-CA" sz="1800" dirty="0" smtClean="0"/>
              <a:t> </a:t>
            </a:r>
            <a:r>
              <a:rPr lang="fr-CA" sz="1800" dirty="0" err="1" smtClean="0"/>
              <a:t>prides</a:t>
            </a:r>
            <a:r>
              <a:rPr lang="fr-CA" sz="1800" dirty="0" smtClean="0"/>
              <a:t> </a:t>
            </a:r>
            <a:r>
              <a:rPr lang="fr-CA" sz="1800" dirty="0" err="1" smtClean="0"/>
              <a:t>herself</a:t>
            </a:r>
            <a:r>
              <a:rPr lang="fr-CA" sz="1800" dirty="0" smtClean="0"/>
              <a:t> on </a:t>
            </a:r>
            <a:r>
              <a:rPr lang="fr-CA" sz="1800" dirty="0" err="1" smtClean="0"/>
              <a:t>being</a:t>
            </a:r>
            <a:r>
              <a:rPr lang="fr-CA" sz="1800" dirty="0" smtClean="0"/>
              <a:t> a New </a:t>
            </a:r>
            <a:r>
              <a:rPr lang="fr-CA" sz="1800" dirty="0" err="1" smtClean="0"/>
              <a:t>Yorker</a:t>
            </a:r>
            <a:r>
              <a:rPr lang="fr-CA" sz="1800" dirty="0" smtClean="0"/>
              <a:t>. </a:t>
            </a:r>
            <a:r>
              <a:rPr lang="fr-CA" sz="1800" dirty="0" err="1" smtClean="0"/>
              <a:t>She</a:t>
            </a:r>
            <a:r>
              <a:rPr lang="fr-CA" sz="1800" dirty="0" smtClean="0"/>
              <a:t> loves </a:t>
            </a:r>
            <a:r>
              <a:rPr lang="fr-CA" sz="1800" dirty="0" err="1" smtClean="0"/>
              <a:t>making</a:t>
            </a:r>
            <a:r>
              <a:rPr lang="fr-CA" sz="1800" dirty="0" smtClean="0"/>
              <a:t> people </a:t>
            </a:r>
            <a:r>
              <a:rPr lang="fr-CA" sz="1800" dirty="0" err="1" smtClean="0"/>
              <a:t>laugh</a:t>
            </a:r>
            <a:r>
              <a:rPr lang="fr-CA" sz="1800" dirty="0" smtClean="0"/>
              <a:t>. </a:t>
            </a:r>
            <a:r>
              <a:rPr lang="fr-CA" sz="1800" b="1" dirty="0" err="1" smtClean="0"/>
              <a:t>She</a:t>
            </a:r>
            <a:r>
              <a:rPr lang="fr-CA" sz="1800" b="1" dirty="0" smtClean="0"/>
              <a:t> </a:t>
            </a:r>
            <a:r>
              <a:rPr lang="fr-CA" sz="1800" b="1" dirty="0" err="1" smtClean="0"/>
              <a:t>is</a:t>
            </a:r>
            <a:r>
              <a:rPr lang="fr-CA" sz="1800" b="1" dirty="0" smtClean="0"/>
              <a:t> </a:t>
            </a:r>
            <a:r>
              <a:rPr lang="fr-CA" sz="1800" b="1" dirty="0" err="1" smtClean="0"/>
              <a:t>also</a:t>
            </a:r>
            <a:r>
              <a:rPr lang="fr-CA" sz="1800" b="1" dirty="0" smtClean="0"/>
              <a:t> a Mormon</a:t>
            </a:r>
            <a:r>
              <a:rPr lang="fr-CA" sz="1800" dirty="0" smtClean="0"/>
              <a:t> ». </a:t>
            </a:r>
            <a:endParaRPr lang="en-CA" sz="1800" dirty="0"/>
          </a:p>
        </p:txBody>
      </p:sp>
      <p:sp>
        <p:nvSpPr>
          <p:cNvPr id="5" name="TextBox 4"/>
          <p:cNvSpPr txBox="1"/>
          <p:nvPr/>
        </p:nvSpPr>
        <p:spPr>
          <a:xfrm>
            <a:off x="6439773" y="6120538"/>
            <a:ext cx="3213893" cy="369332"/>
          </a:xfrm>
          <a:prstGeom prst="rect">
            <a:avLst/>
          </a:prstGeom>
          <a:noFill/>
        </p:spPr>
        <p:txBody>
          <a:bodyPr wrap="none" rtlCol="0">
            <a:spAutoFit/>
          </a:bodyPr>
          <a:lstStyle/>
          <a:p>
            <a:r>
              <a:rPr lang="en-CA" dirty="0">
                <a:hlinkClick r:id="rId3"/>
              </a:rPr>
              <a:t>http://</a:t>
            </a:r>
            <a:r>
              <a:rPr lang="en-CA" dirty="0" smtClean="0">
                <a:hlinkClick r:id="rId3"/>
              </a:rPr>
              <a:t>www.mormon.org/jenna</a:t>
            </a:r>
            <a:r>
              <a:rPr lang="en-CA" dirty="0" smtClean="0"/>
              <a:t> </a:t>
            </a:r>
            <a:endParaRPr lang="en-CA" dirty="0"/>
          </a:p>
        </p:txBody>
      </p:sp>
      <p:sp>
        <p:nvSpPr>
          <p:cNvPr id="7" name="TextBox 6"/>
          <p:cNvSpPr txBox="1"/>
          <p:nvPr/>
        </p:nvSpPr>
        <p:spPr>
          <a:xfrm>
            <a:off x="4876163" y="352364"/>
            <a:ext cx="6581104" cy="1384995"/>
          </a:xfrm>
          <a:prstGeom prst="rect">
            <a:avLst/>
          </a:prstGeom>
          <a:noFill/>
        </p:spPr>
        <p:txBody>
          <a:bodyPr wrap="square" rtlCol="0">
            <a:spAutoFit/>
          </a:bodyPr>
          <a:lstStyle/>
          <a:p>
            <a:pPr algn="ctr"/>
            <a:r>
              <a:rPr lang="fr-CA" sz="2800" dirty="0" smtClean="0"/>
              <a:t>« Hi </a:t>
            </a:r>
            <a:r>
              <a:rPr lang="fr-CA" sz="2800" dirty="0" err="1" smtClean="0"/>
              <a:t>I’m</a:t>
            </a:r>
            <a:r>
              <a:rPr lang="fr-CA" sz="2800" dirty="0" smtClean="0"/>
              <a:t> Jenna. I love </a:t>
            </a:r>
            <a:r>
              <a:rPr lang="fr-CA" sz="2800" dirty="0" err="1" smtClean="0"/>
              <a:t>writing</a:t>
            </a:r>
            <a:r>
              <a:rPr lang="fr-CA" sz="2800" dirty="0" smtClean="0"/>
              <a:t> </a:t>
            </a:r>
            <a:r>
              <a:rPr lang="fr-CA" sz="2800" dirty="0" err="1" smtClean="0"/>
              <a:t>jokes</a:t>
            </a:r>
            <a:r>
              <a:rPr lang="fr-CA" sz="2800" dirty="0" smtClean="0"/>
              <a:t>. I love </a:t>
            </a:r>
            <a:r>
              <a:rPr lang="fr-CA" sz="2800" dirty="0" err="1" smtClean="0"/>
              <a:t>making</a:t>
            </a:r>
            <a:r>
              <a:rPr lang="fr-CA" sz="2800" dirty="0" smtClean="0"/>
              <a:t> people </a:t>
            </a:r>
            <a:r>
              <a:rPr lang="fr-CA" sz="2800" dirty="0" err="1" smtClean="0"/>
              <a:t>laugh</a:t>
            </a:r>
            <a:r>
              <a:rPr lang="fr-CA" sz="2800" dirty="0" smtClean="0"/>
              <a:t>. </a:t>
            </a:r>
            <a:r>
              <a:rPr lang="fr-CA" sz="2800" dirty="0" err="1" smtClean="0"/>
              <a:t>I’m</a:t>
            </a:r>
            <a:r>
              <a:rPr lang="fr-CA" sz="2800" dirty="0" smtClean="0"/>
              <a:t> a </a:t>
            </a:r>
            <a:r>
              <a:rPr lang="fr-CA" sz="2800" dirty="0" err="1" smtClean="0"/>
              <a:t>comedian</a:t>
            </a:r>
            <a:r>
              <a:rPr lang="fr-CA" sz="2800" dirty="0" smtClean="0"/>
              <a:t>! And </a:t>
            </a:r>
            <a:r>
              <a:rPr lang="fr-CA" sz="2800" dirty="0" err="1" smtClean="0"/>
              <a:t>I’m</a:t>
            </a:r>
            <a:r>
              <a:rPr lang="fr-CA" sz="2800" dirty="0" smtClean="0"/>
              <a:t> a mormon. »</a:t>
            </a:r>
            <a:endParaRPr lang="en-CA" sz="2800" dirty="0"/>
          </a:p>
        </p:txBody>
      </p:sp>
    </p:spTree>
    <p:extLst>
      <p:ext uri="{BB962C8B-B14F-4D97-AF65-F5344CB8AC3E}">
        <p14:creationId xmlns:p14="http://schemas.microsoft.com/office/powerpoint/2010/main" val="545982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2465"/>
            <a:ext cx="3200400" cy="1334894"/>
          </a:xfrm>
        </p:spPr>
        <p:txBody>
          <a:bodyPr/>
          <a:lstStyle/>
          <a:p>
            <a:r>
              <a:rPr lang="fr-CA" dirty="0" smtClean="0"/>
              <a:t>Contexte d’apparition</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3082" y="1737359"/>
            <a:ext cx="7734615" cy="4371210"/>
          </a:xfrm>
        </p:spPr>
      </p:pic>
      <p:sp>
        <p:nvSpPr>
          <p:cNvPr id="4" name="Text Placeholder 3"/>
          <p:cNvSpPr>
            <a:spLocks noGrp="1"/>
          </p:cNvSpPr>
          <p:nvPr>
            <p:ph type="body" sz="half" idx="2"/>
          </p:nvPr>
        </p:nvSpPr>
        <p:spPr>
          <a:xfrm>
            <a:off x="457200" y="2050316"/>
            <a:ext cx="3200400" cy="3379124"/>
          </a:xfrm>
        </p:spPr>
        <p:txBody>
          <a:bodyPr>
            <a:normAutofit/>
          </a:bodyPr>
          <a:lstStyle/>
          <a:p>
            <a:pPr marL="285750" indent="-285750">
              <a:buFont typeface="Wingdings" panose="05000000000000000000" pitchFamily="2" charset="2"/>
              <a:buChar char="v"/>
            </a:pPr>
            <a:r>
              <a:rPr lang="fr-CA" sz="1800" dirty="0" smtClean="0"/>
              <a:t>Embauche de deux firmes de publicité en 2009</a:t>
            </a:r>
          </a:p>
          <a:p>
            <a:pPr marL="285750" indent="-285750">
              <a:buFont typeface="Wingdings" panose="05000000000000000000" pitchFamily="2" charset="2"/>
              <a:buChar char="v"/>
            </a:pPr>
            <a:r>
              <a:rPr lang="fr-CA" sz="1800" dirty="0" smtClean="0"/>
              <a:t>Tentative de distanciation des termes « </a:t>
            </a:r>
            <a:r>
              <a:rPr lang="fr-CA" sz="1800" dirty="0" err="1" smtClean="0"/>
              <a:t>secretive</a:t>
            </a:r>
            <a:r>
              <a:rPr lang="fr-CA" sz="1800" dirty="0" smtClean="0"/>
              <a:t>» et « </a:t>
            </a:r>
            <a:r>
              <a:rPr lang="fr-CA" sz="1800" dirty="0" err="1" smtClean="0"/>
              <a:t>cultish</a:t>
            </a:r>
            <a:r>
              <a:rPr lang="fr-CA" sz="1800" dirty="0" smtClean="0"/>
              <a:t> » ainsi que des groupes fondamentalistes</a:t>
            </a:r>
          </a:p>
          <a:p>
            <a:pPr marL="285750" indent="-285750">
              <a:buFont typeface="Wingdings" panose="05000000000000000000" pitchFamily="2" charset="2"/>
              <a:buChar char="v"/>
            </a:pPr>
            <a:r>
              <a:rPr lang="fr-CA" sz="1800" dirty="0" smtClean="0"/>
              <a:t>Expansion en 2011</a:t>
            </a:r>
          </a:p>
          <a:p>
            <a:pPr marL="285750" indent="-285750">
              <a:buFont typeface="Wingdings" panose="05000000000000000000" pitchFamily="2" charset="2"/>
              <a:buChar char="v"/>
            </a:pPr>
            <a:r>
              <a:rPr lang="fr-CA" sz="1800" dirty="0" smtClean="0"/>
              <a:t>Offensive médiatique</a:t>
            </a:r>
          </a:p>
        </p:txBody>
      </p:sp>
      <p:sp>
        <p:nvSpPr>
          <p:cNvPr id="5" name="TextBox 4"/>
          <p:cNvSpPr txBox="1"/>
          <p:nvPr/>
        </p:nvSpPr>
        <p:spPr>
          <a:xfrm>
            <a:off x="4869543" y="6305204"/>
            <a:ext cx="6861815" cy="369332"/>
          </a:xfrm>
          <a:prstGeom prst="rect">
            <a:avLst/>
          </a:prstGeom>
          <a:noFill/>
        </p:spPr>
        <p:txBody>
          <a:bodyPr wrap="none" rtlCol="0">
            <a:spAutoFit/>
          </a:bodyPr>
          <a:lstStyle/>
          <a:p>
            <a:r>
              <a:rPr lang="en-CA" dirty="0">
                <a:hlinkClick r:id="rId3"/>
              </a:rPr>
              <a:t>http://</a:t>
            </a:r>
            <a:r>
              <a:rPr lang="en-CA" dirty="0" smtClean="0">
                <a:hlinkClick r:id="rId3"/>
              </a:rPr>
              <a:t>www.mormonnewsroom.org/article/mormon-ads-new-york-city</a:t>
            </a:r>
            <a:r>
              <a:rPr lang="en-CA" dirty="0" smtClean="0"/>
              <a:t> </a:t>
            </a:r>
            <a:endParaRPr lang="en-CA" dirty="0"/>
          </a:p>
        </p:txBody>
      </p:sp>
      <p:sp>
        <p:nvSpPr>
          <p:cNvPr id="7" name="TextBox 6"/>
          <p:cNvSpPr txBox="1"/>
          <p:nvPr/>
        </p:nvSpPr>
        <p:spPr>
          <a:xfrm>
            <a:off x="5722244" y="594359"/>
            <a:ext cx="5156412" cy="584775"/>
          </a:xfrm>
          <a:prstGeom prst="rect">
            <a:avLst/>
          </a:prstGeom>
          <a:noFill/>
        </p:spPr>
        <p:txBody>
          <a:bodyPr wrap="none" rtlCol="0">
            <a:spAutoFit/>
          </a:bodyPr>
          <a:lstStyle/>
          <a:p>
            <a:r>
              <a:rPr lang="fr-CA" sz="3200" dirty="0" smtClean="0"/>
              <a:t>La campagne sur Time Square</a:t>
            </a:r>
            <a:endParaRPr lang="en-CA" sz="3200" dirty="0"/>
          </a:p>
        </p:txBody>
      </p:sp>
    </p:spTree>
    <p:extLst>
      <p:ext uri="{BB962C8B-B14F-4D97-AF65-F5344CB8AC3E}">
        <p14:creationId xmlns:p14="http://schemas.microsoft.com/office/powerpoint/2010/main" val="1232989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Focus sur l’identité chrétienne des mormons</a:t>
            </a:r>
            <a:endParaRPr lang="en-CA" dirty="0"/>
          </a:p>
        </p:txBody>
      </p:sp>
      <p:sp>
        <p:nvSpPr>
          <p:cNvPr id="4" name="Text Placeholder 3"/>
          <p:cNvSpPr>
            <a:spLocks noGrp="1"/>
          </p:cNvSpPr>
          <p:nvPr>
            <p:ph type="body" sz="half" idx="2"/>
          </p:nvPr>
        </p:nvSpPr>
        <p:spPr/>
        <p:txBody>
          <a:bodyPr>
            <a:normAutofit/>
          </a:bodyPr>
          <a:lstStyle/>
          <a:p>
            <a:r>
              <a:rPr lang="fr-CA" sz="2000" dirty="0" smtClean="0"/>
              <a:t>Citation du président Gordon B. </a:t>
            </a:r>
            <a:r>
              <a:rPr lang="fr-CA" sz="2000" dirty="0" err="1" smtClean="0"/>
              <a:t>Hinckley</a:t>
            </a:r>
            <a:r>
              <a:rPr lang="fr-CA" sz="2000" dirty="0" smtClean="0"/>
              <a:t> (1910-2008) </a:t>
            </a:r>
            <a:endParaRPr lang="en-CA" sz="2000"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16406" b="16406"/>
          <a:stretch>
            <a:fillRect/>
          </a:stretch>
        </p:blipFill>
        <p:spPr>
          <a:xfrm>
            <a:off x="182403" y="128789"/>
            <a:ext cx="4748474" cy="1914299"/>
          </a:xfrm>
        </p:spPr>
      </p:pic>
      <p:sp>
        <p:nvSpPr>
          <p:cNvPr id="9" name="Rectangle 8"/>
          <p:cNvSpPr/>
          <p:nvPr/>
        </p:nvSpPr>
        <p:spPr>
          <a:xfrm>
            <a:off x="6209249" y="1017432"/>
            <a:ext cx="5188554" cy="3648691"/>
          </a:xfrm>
          <a:prstGeom prst="rect">
            <a:avLst/>
          </a:prstGeom>
        </p:spPr>
        <p:txBody>
          <a:bodyPr wrap="square">
            <a:spAutoFit/>
          </a:bodyPr>
          <a:lstStyle/>
          <a:p>
            <a:pPr algn="just">
              <a:lnSpc>
                <a:spcPct val="107000"/>
              </a:lnSpc>
              <a:spcAft>
                <a:spcPts val="800"/>
              </a:spcAft>
            </a:pPr>
            <a:r>
              <a:rPr lang="fr-CA" dirty="0">
                <a:ea typeface="Calibri" panose="020F0502020204030204" pitchFamily="34" charset="0"/>
                <a:cs typeface="Times New Roman" panose="02020603050405020304" pitchFamily="18" charset="0"/>
              </a:rPr>
              <a:t>« Bien sûr, nous acceptons Jésus-Christ comme notre dirigeant, notre Roi, notre Sauveur… le personnage dominant de l’histoire du monde, le seul homme parfait qui ait jamais vécu sur la terre, le Fils vivant du Dieu vivant. Il est notre Sauveur et notre Rédempteur, dont le sacrifice expiatoire nous a donné la possibilité de la vie éternelle. Les membres de l’Église de Jésus-Christ des Saints des Derniers Jours prient et adorent au nom de Jésus-Christ. Il est le centre de notre foi et le chef de notre Église. Le Livre de Mormon est un autre témoignage de Jésus-Christ et rend témoignage de sa divinité, de sa vie et de son expiation. </a:t>
            </a:r>
            <a:r>
              <a:rPr lang="fr-CA" dirty="0" smtClean="0">
                <a:ea typeface="Calibri" panose="020F0502020204030204" pitchFamily="34" charset="0"/>
                <a:cs typeface="Times New Roman" panose="02020603050405020304" pitchFamily="18" charset="0"/>
              </a:rPr>
              <a:t>»</a:t>
            </a:r>
            <a:endParaRPr lang="en-CA" dirty="0">
              <a:ea typeface="Calibri" panose="020F0502020204030204" pitchFamily="34" charset="0"/>
              <a:cs typeface="Times New Roman" panose="02020603050405020304" pitchFamily="18" charset="0"/>
            </a:endParaRPr>
          </a:p>
        </p:txBody>
      </p:sp>
      <p:pic>
        <p:nvPicPr>
          <p:cNvPr id="1026" name="Picture 2" descr="https://encrypted-tbn2.gstatic.com/images?q=tbn:ANd9GcQYIHzAJtmS_KT0udDFgdJYDgt57GR47M9B41nw2HpKdhZm_j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860" y="2052232"/>
            <a:ext cx="2279560" cy="284661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08822" y="2797339"/>
            <a:ext cx="1208038" cy="1015663"/>
          </a:xfrm>
          <a:prstGeom prst="rect">
            <a:avLst/>
          </a:prstGeom>
        </p:spPr>
        <p:txBody>
          <a:bodyPr wrap="square">
            <a:spAutoFit/>
          </a:bodyPr>
          <a:lstStyle/>
          <a:p>
            <a:r>
              <a:rPr lang="en-CA" sz="1200" dirty="0">
                <a:hlinkClick r:id="rId4"/>
              </a:rPr>
              <a:t>http</a:t>
            </a:r>
            <a:r>
              <a:rPr lang="en-CA" sz="1200">
                <a:hlinkClick r:id="rId4"/>
              </a:rPr>
              <a:t>://</a:t>
            </a:r>
            <a:r>
              <a:rPr lang="en-CA" sz="1200" smtClean="0">
                <a:hlinkClick r:id="rId4"/>
              </a:rPr>
              <a:t>mormonbeliefs.org/mormon-scriptures-book-of-mormon</a:t>
            </a:r>
            <a:r>
              <a:rPr lang="en-CA" sz="1200" smtClean="0"/>
              <a:t> </a:t>
            </a:r>
            <a:endParaRPr lang="en-CA" sz="1200" dirty="0"/>
          </a:p>
        </p:txBody>
      </p:sp>
      <p:sp>
        <p:nvSpPr>
          <p:cNvPr id="11" name="Rectangle 10"/>
          <p:cNvSpPr/>
          <p:nvPr/>
        </p:nvSpPr>
        <p:spPr>
          <a:xfrm>
            <a:off x="4930877" y="147936"/>
            <a:ext cx="867177" cy="1384995"/>
          </a:xfrm>
          <a:prstGeom prst="rect">
            <a:avLst/>
          </a:prstGeom>
        </p:spPr>
        <p:txBody>
          <a:bodyPr wrap="square">
            <a:spAutoFit/>
          </a:bodyPr>
          <a:lstStyle/>
          <a:p>
            <a:r>
              <a:rPr lang="en-CA" sz="1200" dirty="0">
                <a:hlinkClick r:id="rId5"/>
              </a:rPr>
              <a:t>http://</a:t>
            </a:r>
            <a:r>
              <a:rPr lang="en-CA" sz="1200" dirty="0" smtClean="0">
                <a:hlinkClick r:id="rId5"/>
              </a:rPr>
              <a:t>www.examiner.com/article/the-lds-church-on-homosexuality</a:t>
            </a:r>
            <a:r>
              <a:rPr lang="en-CA" sz="1200" dirty="0" smtClean="0"/>
              <a:t> </a:t>
            </a:r>
            <a:endParaRPr lang="en-CA" sz="1200" dirty="0"/>
          </a:p>
        </p:txBody>
      </p:sp>
    </p:spTree>
    <p:extLst>
      <p:ext uri="{BB962C8B-B14F-4D97-AF65-F5344CB8AC3E}">
        <p14:creationId xmlns:p14="http://schemas.microsoft.com/office/powerpoint/2010/main" val="619718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Choix et méthodes</a:t>
            </a:r>
            <a:endParaRPr lang="en-C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12332" y="3091070"/>
            <a:ext cx="4938712" cy="2778025"/>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555" y="3091070"/>
            <a:ext cx="4937125" cy="2777132"/>
          </a:xfrm>
        </p:spPr>
      </p:pic>
      <p:sp>
        <p:nvSpPr>
          <p:cNvPr id="6" name="TextBox 5"/>
          <p:cNvSpPr txBox="1"/>
          <p:nvPr/>
        </p:nvSpPr>
        <p:spPr>
          <a:xfrm>
            <a:off x="1888258" y="5975113"/>
            <a:ext cx="3356753" cy="369332"/>
          </a:xfrm>
          <a:prstGeom prst="rect">
            <a:avLst/>
          </a:prstGeom>
          <a:noFill/>
        </p:spPr>
        <p:txBody>
          <a:bodyPr wrap="none" rtlCol="0">
            <a:spAutoFit/>
          </a:bodyPr>
          <a:lstStyle/>
          <a:p>
            <a:r>
              <a:rPr lang="en-CA" dirty="0">
                <a:hlinkClick r:id="rId4"/>
              </a:rPr>
              <a:t>http://</a:t>
            </a:r>
            <a:r>
              <a:rPr lang="en-CA" dirty="0" smtClean="0">
                <a:hlinkClick r:id="rId4"/>
              </a:rPr>
              <a:t>www.mormon.org/irenem</a:t>
            </a:r>
            <a:r>
              <a:rPr lang="en-CA" dirty="0" smtClean="0"/>
              <a:t> </a:t>
            </a:r>
            <a:endParaRPr lang="en-CA" dirty="0"/>
          </a:p>
        </p:txBody>
      </p:sp>
      <p:sp>
        <p:nvSpPr>
          <p:cNvPr id="7" name="TextBox 6"/>
          <p:cNvSpPr txBox="1"/>
          <p:nvPr/>
        </p:nvSpPr>
        <p:spPr>
          <a:xfrm>
            <a:off x="1192583" y="1890741"/>
            <a:ext cx="4748105" cy="1200329"/>
          </a:xfrm>
          <a:prstGeom prst="rect">
            <a:avLst/>
          </a:prstGeom>
          <a:noFill/>
        </p:spPr>
        <p:txBody>
          <a:bodyPr wrap="square" rtlCol="0">
            <a:spAutoFit/>
          </a:bodyPr>
          <a:lstStyle/>
          <a:p>
            <a:pPr algn="ctr"/>
            <a:r>
              <a:rPr lang="fr-CA" dirty="0" smtClean="0"/>
              <a:t>« Hi </a:t>
            </a:r>
            <a:r>
              <a:rPr lang="fr-CA" dirty="0" err="1" smtClean="0"/>
              <a:t>I’m</a:t>
            </a:r>
            <a:r>
              <a:rPr lang="fr-CA" dirty="0" smtClean="0"/>
              <a:t> </a:t>
            </a:r>
            <a:r>
              <a:rPr lang="fr-CA" b="1" u="sng" dirty="0" err="1" smtClean="0"/>
              <a:t>Irene</a:t>
            </a:r>
            <a:r>
              <a:rPr lang="fr-CA" dirty="0" smtClean="0"/>
              <a:t>. I live in Costa Rica. I </a:t>
            </a:r>
            <a:r>
              <a:rPr lang="fr-CA" dirty="0" err="1" smtClean="0"/>
              <a:t>play</a:t>
            </a:r>
            <a:r>
              <a:rPr lang="fr-CA" dirty="0" smtClean="0"/>
              <a:t> the viola. Music, nature, good </a:t>
            </a:r>
            <a:r>
              <a:rPr lang="fr-CA" dirty="0" err="1" smtClean="0"/>
              <a:t>friends</a:t>
            </a:r>
            <a:r>
              <a:rPr lang="fr-CA" dirty="0" smtClean="0"/>
              <a:t> and </a:t>
            </a:r>
            <a:r>
              <a:rPr lang="fr-CA" dirty="0" err="1" smtClean="0"/>
              <a:t>my</a:t>
            </a:r>
            <a:r>
              <a:rPr lang="fr-CA" dirty="0" smtClean="0"/>
              <a:t> </a:t>
            </a:r>
            <a:r>
              <a:rPr lang="fr-CA" dirty="0" err="1" smtClean="0"/>
              <a:t>beloved</a:t>
            </a:r>
            <a:r>
              <a:rPr lang="fr-CA" dirty="0" smtClean="0"/>
              <a:t> </a:t>
            </a:r>
            <a:r>
              <a:rPr lang="fr-CA" dirty="0" err="1" smtClean="0"/>
              <a:t>family</a:t>
            </a:r>
            <a:r>
              <a:rPr lang="fr-CA" dirty="0" smtClean="0"/>
              <a:t> are </a:t>
            </a:r>
            <a:r>
              <a:rPr lang="fr-CA" dirty="0" err="1" smtClean="0"/>
              <a:t>what</a:t>
            </a:r>
            <a:r>
              <a:rPr lang="fr-CA" dirty="0" smtClean="0"/>
              <a:t> </a:t>
            </a:r>
            <a:r>
              <a:rPr lang="fr-CA" dirty="0" err="1" smtClean="0"/>
              <a:t>make</a:t>
            </a:r>
            <a:r>
              <a:rPr lang="fr-CA" dirty="0" smtClean="0"/>
              <a:t> me happy. </a:t>
            </a:r>
            <a:r>
              <a:rPr lang="fr-CA" b="1" u="sng" dirty="0" err="1" smtClean="0"/>
              <a:t>I’m</a:t>
            </a:r>
            <a:r>
              <a:rPr lang="fr-CA" b="1" u="sng" dirty="0" smtClean="0"/>
              <a:t> a Mormon</a:t>
            </a:r>
            <a:r>
              <a:rPr lang="fr-CA" dirty="0" smtClean="0"/>
              <a:t>. »</a:t>
            </a:r>
            <a:endParaRPr lang="en-CA" dirty="0"/>
          </a:p>
        </p:txBody>
      </p:sp>
      <p:sp>
        <p:nvSpPr>
          <p:cNvPr id="9" name="TextBox 8"/>
          <p:cNvSpPr txBox="1"/>
          <p:nvPr/>
        </p:nvSpPr>
        <p:spPr>
          <a:xfrm>
            <a:off x="7048110" y="5975113"/>
            <a:ext cx="3278013" cy="369332"/>
          </a:xfrm>
          <a:prstGeom prst="rect">
            <a:avLst/>
          </a:prstGeom>
          <a:noFill/>
        </p:spPr>
        <p:txBody>
          <a:bodyPr wrap="none" rtlCol="0">
            <a:spAutoFit/>
          </a:bodyPr>
          <a:lstStyle/>
          <a:p>
            <a:r>
              <a:rPr lang="en-CA" dirty="0">
                <a:hlinkClick r:id="rId5"/>
              </a:rPr>
              <a:t>http://</a:t>
            </a:r>
            <a:r>
              <a:rPr lang="en-CA" dirty="0" smtClean="0">
                <a:hlinkClick r:id="rId5"/>
              </a:rPr>
              <a:t>www.mormon.org/jasons</a:t>
            </a:r>
            <a:r>
              <a:rPr lang="en-CA" dirty="0" smtClean="0"/>
              <a:t> </a:t>
            </a:r>
            <a:endParaRPr lang="en-CA" dirty="0"/>
          </a:p>
        </p:txBody>
      </p:sp>
      <p:sp>
        <p:nvSpPr>
          <p:cNvPr id="10" name="TextBox 9"/>
          <p:cNvSpPr txBox="1"/>
          <p:nvPr/>
        </p:nvSpPr>
        <p:spPr>
          <a:xfrm>
            <a:off x="6218555" y="1890741"/>
            <a:ext cx="5011935" cy="923330"/>
          </a:xfrm>
          <a:prstGeom prst="rect">
            <a:avLst/>
          </a:prstGeom>
          <a:noFill/>
        </p:spPr>
        <p:txBody>
          <a:bodyPr wrap="square" rtlCol="0">
            <a:spAutoFit/>
          </a:bodyPr>
          <a:lstStyle/>
          <a:p>
            <a:pPr algn="ctr"/>
            <a:r>
              <a:rPr lang="fr-CA" dirty="0" smtClean="0"/>
              <a:t>« Hi </a:t>
            </a:r>
            <a:r>
              <a:rPr lang="fr-CA" dirty="0" err="1" smtClean="0"/>
              <a:t>I’m</a:t>
            </a:r>
            <a:r>
              <a:rPr lang="fr-CA" dirty="0" smtClean="0"/>
              <a:t> </a:t>
            </a:r>
            <a:r>
              <a:rPr lang="fr-CA" b="1" u="sng" dirty="0" smtClean="0"/>
              <a:t>Jason</a:t>
            </a:r>
            <a:r>
              <a:rPr lang="fr-CA" dirty="0" smtClean="0"/>
              <a:t>. </a:t>
            </a:r>
            <a:r>
              <a:rPr lang="fr-CA" dirty="0" err="1" smtClean="0"/>
              <a:t>I’m</a:t>
            </a:r>
            <a:r>
              <a:rPr lang="fr-CA" dirty="0" smtClean="0"/>
              <a:t> Irish, </a:t>
            </a:r>
            <a:r>
              <a:rPr lang="fr-CA" dirty="0" err="1" smtClean="0"/>
              <a:t>I’m</a:t>
            </a:r>
            <a:r>
              <a:rPr lang="fr-CA" dirty="0" smtClean="0"/>
              <a:t> a 4 time </a:t>
            </a:r>
            <a:r>
              <a:rPr lang="fr-CA" dirty="0" err="1" smtClean="0"/>
              <a:t>Paralympic</a:t>
            </a:r>
            <a:r>
              <a:rPr lang="fr-CA" dirty="0" smtClean="0"/>
              <a:t> gold </a:t>
            </a:r>
            <a:r>
              <a:rPr lang="fr-CA" dirty="0" err="1" smtClean="0"/>
              <a:t>medalist</a:t>
            </a:r>
            <a:r>
              <a:rPr lang="fr-CA" dirty="0" smtClean="0"/>
              <a:t>, a world record </a:t>
            </a:r>
            <a:r>
              <a:rPr lang="fr-CA" dirty="0" err="1" smtClean="0"/>
              <a:t>holder</a:t>
            </a:r>
            <a:r>
              <a:rPr lang="fr-CA" dirty="0" smtClean="0"/>
              <a:t>, a </a:t>
            </a:r>
            <a:r>
              <a:rPr lang="fr-CA" dirty="0" err="1" smtClean="0"/>
              <a:t>husband</a:t>
            </a:r>
            <a:r>
              <a:rPr lang="fr-CA" dirty="0" smtClean="0"/>
              <a:t> and </a:t>
            </a:r>
            <a:r>
              <a:rPr lang="fr-CA" b="1" u="sng" dirty="0" err="1" smtClean="0"/>
              <a:t>I’m</a:t>
            </a:r>
            <a:r>
              <a:rPr lang="fr-CA" b="1" u="sng" dirty="0" smtClean="0"/>
              <a:t> a Mormon</a:t>
            </a:r>
            <a:r>
              <a:rPr lang="fr-CA" dirty="0" smtClean="0"/>
              <a:t>. »</a:t>
            </a:r>
            <a:endParaRPr lang="en-CA" dirty="0"/>
          </a:p>
        </p:txBody>
      </p:sp>
    </p:spTree>
    <p:extLst>
      <p:ext uri="{BB962C8B-B14F-4D97-AF65-F5344CB8AC3E}">
        <p14:creationId xmlns:p14="http://schemas.microsoft.com/office/powerpoint/2010/main" val="2932616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Points saillants</a:t>
            </a:r>
            <a:endParaRPr lang="en-C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7768" y="3336235"/>
            <a:ext cx="4938712" cy="2778025"/>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73131" y="3337128"/>
            <a:ext cx="4937125" cy="2777132"/>
          </a:xfrm>
        </p:spPr>
      </p:pic>
      <p:sp>
        <p:nvSpPr>
          <p:cNvPr id="6" name="TextBox 5"/>
          <p:cNvSpPr txBox="1"/>
          <p:nvPr/>
        </p:nvSpPr>
        <p:spPr>
          <a:xfrm>
            <a:off x="1996477" y="6359425"/>
            <a:ext cx="3321294" cy="369332"/>
          </a:xfrm>
          <a:prstGeom prst="rect">
            <a:avLst/>
          </a:prstGeom>
          <a:noFill/>
        </p:spPr>
        <p:txBody>
          <a:bodyPr wrap="none" rtlCol="0">
            <a:spAutoFit/>
          </a:bodyPr>
          <a:lstStyle/>
          <a:p>
            <a:r>
              <a:rPr lang="en-CA" dirty="0">
                <a:hlinkClick r:id="rId4"/>
              </a:rPr>
              <a:t>http://</a:t>
            </a:r>
            <a:r>
              <a:rPr lang="en-CA" dirty="0" smtClean="0">
                <a:hlinkClick r:id="rId4"/>
              </a:rPr>
              <a:t>www.mormon.org/michio</a:t>
            </a:r>
            <a:r>
              <a:rPr lang="en-CA" dirty="0" smtClean="0"/>
              <a:t> </a:t>
            </a:r>
            <a:endParaRPr lang="en-CA" dirty="0"/>
          </a:p>
        </p:txBody>
      </p:sp>
      <p:sp>
        <p:nvSpPr>
          <p:cNvPr id="7" name="TextBox 6"/>
          <p:cNvSpPr txBox="1"/>
          <p:nvPr/>
        </p:nvSpPr>
        <p:spPr>
          <a:xfrm>
            <a:off x="1334419" y="1766575"/>
            <a:ext cx="4645410" cy="1569660"/>
          </a:xfrm>
          <a:prstGeom prst="rect">
            <a:avLst/>
          </a:prstGeom>
          <a:noFill/>
        </p:spPr>
        <p:txBody>
          <a:bodyPr wrap="square" rtlCol="0">
            <a:spAutoFit/>
          </a:bodyPr>
          <a:lstStyle/>
          <a:p>
            <a:r>
              <a:rPr lang="fr-CA" sz="1600" dirty="0" smtClean="0"/>
              <a:t>« Hi </a:t>
            </a:r>
            <a:r>
              <a:rPr lang="fr-CA" sz="1600" dirty="0" err="1" smtClean="0"/>
              <a:t>I’m</a:t>
            </a:r>
            <a:r>
              <a:rPr lang="fr-CA" sz="1600" dirty="0" smtClean="0"/>
              <a:t> </a:t>
            </a:r>
            <a:r>
              <a:rPr lang="fr-CA" sz="1600" b="1" u="sng" dirty="0" err="1" smtClean="0"/>
              <a:t>Michio</a:t>
            </a:r>
            <a:r>
              <a:rPr lang="fr-CA" sz="1600" dirty="0" smtClean="0"/>
              <a:t>. I </a:t>
            </a:r>
            <a:r>
              <a:rPr lang="fr-CA" sz="1600" dirty="0" err="1" smtClean="0"/>
              <a:t>am</a:t>
            </a:r>
            <a:r>
              <a:rPr lang="fr-CA" sz="1600" dirty="0" smtClean="0"/>
              <a:t> a </a:t>
            </a:r>
            <a:r>
              <a:rPr lang="fr-CA" sz="1600" dirty="0" err="1" smtClean="0"/>
              <a:t>husband</a:t>
            </a:r>
            <a:r>
              <a:rPr lang="fr-CA" sz="1600" dirty="0" smtClean="0"/>
              <a:t> and the </a:t>
            </a:r>
            <a:r>
              <a:rPr lang="fr-CA" sz="1600" dirty="0" err="1" smtClean="0"/>
              <a:t>father</a:t>
            </a:r>
            <a:r>
              <a:rPr lang="fr-CA" sz="1600" dirty="0" smtClean="0"/>
              <a:t> of five </a:t>
            </a:r>
            <a:r>
              <a:rPr lang="fr-CA" sz="1600" dirty="0" err="1" smtClean="0"/>
              <a:t>children</a:t>
            </a:r>
            <a:r>
              <a:rPr lang="fr-CA" sz="1600" dirty="0" smtClean="0"/>
              <a:t>, and I live in </a:t>
            </a:r>
            <a:r>
              <a:rPr lang="fr-CA" sz="1600" dirty="0" err="1" smtClean="0"/>
              <a:t>Akishima</a:t>
            </a:r>
            <a:r>
              <a:rPr lang="fr-CA" sz="1600" dirty="0" smtClean="0"/>
              <a:t> City in Tokyo, </a:t>
            </a:r>
            <a:r>
              <a:rPr lang="fr-CA" sz="1600" dirty="0" err="1" smtClean="0"/>
              <a:t>Japan</a:t>
            </a:r>
            <a:r>
              <a:rPr lang="fr-CA" sz="1600" dirty="0" smtClean="0"/>
              <a:t>. I </a:t>
            </a:r>
            <a:r>
              <a:rPr lang="fr-CA" sz="1600" dirty="0" err="1" smtClean="0"/>
              <a:t>am</a:t>
            </a:r>
            <a:r>
              <a:rPr lang="fr-CA" sz="1600" dirty="0" smtClean="0"/>
              <a:t> a </a:t>
            </a:r>
            <a:r>
              <a:rPr lang="fr-CA" sz="1600" dirty="0" err="1" smtClean="0"/>
              <a:t>fireman</a:t>
            </a:r>
            <a:r>
              <a:rPr lang="fr-CA" sz="1600" dirty="0" smtClean="0"/>
              <a:t>, and as the leader of a </a:t>
            </a:r>
            <a:r>
              <a:rPr lang="fr-CA" sz="1600" dirty="0" err="1" smtClean="0"/>
              <a:t>fire</a:t>
            </a:r>
            <a:r>
              <a:rPr lang="fr-CA" sz="1600" dirty="0" smtClean="0"/>
              <a:t> </a:t>
            </a:r>
            <a:r>
              <a:rPr lang="fr-CA" sz="1600" dirty="0" err="1" smtClean="0"/>
              <a:t>crew</a:t>
            </a:r>
            <a:r>
              <a:rPr lang="fr-CA" sz="1600" dirty="0" smtClean="0"/>
              <a:t> we are </a:t>
            </a:r>
            <a:r>
              <a:rPr lang="fr-CA" sz="1600" dirty="0" err="1" smtClean="0"/>
              <a:t>prepared</a:t>
            </a:r>
            <a:r>
              <a:rPr lang="fr-CA" sz="1600" dirty="0" smtClean="0"/>
              <a:t> to deal </a:t>
            </a:r>
            <a:r>
              <a:rPr lang="fr-CA" sz="1600" dirty="0" err="1" smtClean="0"/>
              <a:t>with</a:t>
            </a:r>
            <a:r>
              <a:rPr lang="fr-CA" sz="1600" dirty="0" smtClean="0"/>
              <a:t> </a:t>
            </a:r>
            <a:r>
              <a:rPr lang="fr-CA" sz="1600" dirty="0" err="1" smtClean="0"/>
              <a:t>day</a:t>
            </a:r>
            <a:r>
              <a:rPr lang="fr-CA" sz="1600" dirty="0" smtClean="0"/>
              <a:t>-to-</a:t>
            </a:r>
            <a:r>
              <a:rPr lang="fr-CA" sz="1600" dirty="0" err="1" smtClean="0"/>
              <a:t>day</a:t>
            </a:r>
            <a:r>
              <a:rPr lang="fr-CA" sz="1600" dirty="0" smtClean="0"/>
              <a:t> </a:t>
            </a:r>
            <a:r>
              <a:rPr lang="fr-CA" sz="1600" dirty="0" err="1" smtClean="0"/>
              <a:t>calamities</a:t>
            </a:r>
            <a:r>
              <a:rPr lang="fr-CA" sz="1600" dirty="0" smtClean="0"/>
              <a:t>. I have been training in Kendo (</a:t>
            </a:r>
            <a:r>
              <a:rPr lang="fr-CA" sz="1600" dirty="0" err="1" smtClean="0"/>
              <a:t>fencing</a:t>
            </a:r>
            <a:r>
              <a:rPr lang="fr-CA" sz="1600" dirty="0" smtClean="0"/>
              <a:t> </a:t>
            </a:r>
            <a:r>
              <a:rPr lang="fr-CA" sz="1600" dirty="0" err="1" smtClean="0"/>
              <a:t>with</a:t>
            </a:r>
            <a:r>
              <a:rPr lang="fr-CA" sz="1600" dirty="0" smtClean="0"/>
              <a:t> </a:t>
            </a:r>
            <a:r>
              <a:rPr lang="fr-CA" sz="1600" dirty="0" err="1" smtClean="0"/>
              <a:t>bamboo</a:t>
            </a:r>
            <a:r>
              <a:rPr lang="fr-CA" sz="1600" dirty="0" smtClean="0"/>
              <a:t> </a:t>
            </a:r>
            <a:r>
              <a:rPr lang="fr-CA" sz="1600" dirty="0" err="1" smtClean="0"/>
              <a:t>swords</a:t>
            </a:r>
            <a:r>
              <a:rPr lang="fr-CA" sz="1600" dirty="0" smtClean="0"/>
              <a:t>) </a:t>
            </a:r>
            <a:r>
              <a:rPr lang="fr-CA" sz="1600" dirty="0" err="1" smtClean="0"/>
              <a:t>since</a:t>
            </a:r>
            <a:r>
              <a:rPr lang="fr-CA" sz="1600" dirty="0" smtClean="0"/>
              <a:t> I </a:t>
            </a:r>
            <a:r>
              <a:rPr lang="fr-CA" sz="1600" dirty="0" err="1" smtClean="0"/>
              <a:t>was</a:t>
            </a:r>
            <a:r>
              <a:rPr lang="fr-CA" sz="1600" dirty="0" smtClean="0"/>
              <a:t> a </a:t>
            </a:r>
            <a:r>
              <a:rPr lang="fr-CA" sz="1600" dirty="0" err="1" smtClean="0"/>
              <a:t>child</a:t>
            </a:r>
            <a:r>
              <a:rPr lang="fr-CA" sz="1600" dirty="0" smtClean="0"/>
              <a:t> and I </a:t>
            </a:r>
            <a:r>
              <a:rPr lang="fr-CA" sz="1600" dirty="0" err="1" smtClean="0"/>
              <a:t>am</a:t>
            </a:r>
            <a:r>
              <a:rPr lang="fr-CA" sz="1600" dirty="0" smtClean="0"/>
              <a:t> </a:t>
            </a:r>
            <a:r>
              <a:rPr lang="fr-CA" sz="1600" dirty="0" err="1" smtClean="0"/>
              <a:t>still</a:t>
            </a:r>
            <a:r>
              <a:rPr lang="fr-CA" sz="1600" dirty="0" smtClean="0"/>
              <a:t> </a:t>
            </a:r>
            <a:r>
              <a:rPr lang="fr-CA" sz="1600" dirty="0" err="1" smtClean="0"/>
              <a:t>doing</a:t>
            </a:r>
            <a:r>
              <a:rPr lang="fr-CA" sz="1600" dirty="0" smtClean="0"/>
              <a:t> </a:t>
            </a:r>
            <a:r>
              <a:rPr lang="fr-CA" sz="1600" dirty="0" err="1" smtClean="0"/>
              <a:t>it</a:t>
            </a:r>
            <a:r>
              <a:rPr lang="fr-CA" sz="1600" dirty="0" smtClean="0"/>
              <a:t> </a:t>
            </a:r>
            <a:r>
              <a:rPr lang="fr-CA" sz="1600" dirty="0" err="1" smtClean="0"/>
              <a:t>today</a:t>
            </a:r>
            <a:r>
              <a:rPr lang="fr-CA" sz="1600" dirty="0" smtClean="0"/>
              <a:t>. »</a:t>
            </a:r>
            <a:endParaRPr lang="en-CA" sz="1600" dirty="0"/>
          </a:p>
        </p:txBody>
      </p:sp>
      <p:sp>
        <p:nvSpPr>
          <p:cNvPr id="9" name="TextBox 8"/>
          <p:cNvSpPr txBox="1"/>
          <p:nvPr/>
        </p:nvSpPr>
        <p:spPr>
          <a:xfrm>
            <a:off x="7144941" y="6359425"/>
            <a:ext cx="3193503" cy="369332"/>
          </a:xfrm>
          <a:prstGeom prst="rect">
            <a:avLst/>
          </a:prstGeom>
          <a:noFill/>
        </p:spPr>
        <p:txBody>
          <a:bodyPr wrap="none" rtlCol="0">
            <a:spAutoFit/>
          </a:bodyPr>
          <a:lstStyle/>
          <a:p>
            <a:r>
              <a:rPr lang="en-CA" dirty="0">
                <a:hlinkClick r:id="rId5"/>
              </a:rPr>
              <a:t>http://</a:t>
            </a:r>
            <a:r>
              <a:rPr lang="en-CA" dirty="0" smtClean="0">
                <a:hlinkClick r:id="rId5"/>
              </a:rPr>
              <a:t>www.mormon.org/sarah</a:t>
            </a:r>
            <a:r>
              <a:rPr lang="en-CA" dirty="0" smtClean="0"/>
              <a:t> </a:t>
            </a:r>
            <a:endParaRPr lang="en-CA" dirty="0"/>
          </a:p>
        </p:txBody>
      </p:sp>
      <p:sp>
        <p:nvSpPr>
          <p:cNvPr id="10" name="TextBox 9"/>
          <p:cNvSpPr txBox="1"/>
          <p:nvPr/>
        </p:nvSpPr>
        <p:spPr>
          <a:xfrm>
            <a:off x="6707483" y="2075132"/>
            <a:ext cx="4068417" cy="923330"/>
          </a:xfrm>
          <a:prstGeom prst="rect">
            <a:avLst/>
          </a:prstGeom>
          <a:noFill/>
        </p:spPr>
        <p:txBody>
          <a:bodyPr wrap="square" rtlCol="0">
            <a:spAutoFit/>
          </a:bodyPr>
          <a:lstStyle/>
          <a:p>
            <a:pPr algn="ctr"/>
            <a:r>
              <a:rPr lang="fr-CA" dirty="0" smtClean="0"/>
              <a:t>« Hi </a:t>
            </a:r>
            <a:r>
              <a:rPr lang="fr-CA" dirty="0" err="1" smtClean="0"/>
              <a:t>I’m</a:t>
            </a:r>
            <a:r>
              <a:rPr lang="fr-CA" dirty="0" smtClean="0"/>
              <a:t> </a:t>
            </a:r>
            <a:r>
              <a:rPr lang="fr-CA" b="1" u="sng" dirty="0" smtClean="0"/>
              <a:t>Sarah</a:t>
            </a:r>
            <a:r>
              <a:rPr lang="fr-CA" dirty="0" smtClean="0"/>
              <a:t>. I an </a:t>
            </a:r>
            <a:r>
              <a:rPr lang="fr-CA" dirty="0" err="1" smtClean="0"/>
              <a:t>Aussie</a:t>
            </a:r>
            <a:r>
              <a:rPr lang="fr-CA" dirty="0" smtClean="0"/>
              <a:t> country girl, </a:t>
            </a:r>
            <a:r>
              <a:rPr lang="fr-CA" dirty="0" err="1" smtClean="0"/>
              <a:t>I’m</a:t>
            </a:r>
            <a:r>
              <a:rPr lang="fr-CA" dirty="0" smtClean="0"/>
              <a:t> a </a:t>
            </a:r>
            <a:r>
              <a:rPr lang="fr-CA" dirty="0" err="1" smtClean="0"/>
              <a:t>mother</a:t>
            </a:r>
            <a:r>
              <a:rPr lang="fr-CA" dirty="0" smtClean="0"/>
              <a:t>, </a:t>
            </a:r>
            <a:r>
              <a:rPr lang="fr-CA" dirty="0" err="1" smtClean="0"/>
              <a:t>I’m</a:t>
            </a:r>
            <a:r>
              <a:rPr lang="fr-CA" dirty="0" smtClean="0"/>
              <a:t> a </a:t>
            </a:r>
            <a:r>
              <a:rPr lang="fr-CA" dirty="0" err="1" smtClean="0"/>
              <a:t>wife</a:t>
            </a:r>
            <a:r>
              <a:rPr lang="fr-CA" dirty="0" smtClean="0"/>
              <a:t>, </a:t>
            </a:r>
            <a:r>
              <a:rPr lang="fr-CA" dirty="0" err="1" smtClean="0"/>
              <a:t>I’m</a:t>
            </a:r>
            <a:r>
              <a:rPr lang="fr-CA" dirty="0" smtClean="0"/>
              <a:t> a TV </a:t>
            </a:r>
            <a:r>
              <a:rPr lang="fr-CA" dirty="0" err="1" smtClean="0"/>
              <a:t>publicist</a:t>
            </a:r>
            <a:r>
              <a:rPr lang="fr-CA" dirty="0" smtClean="0"/>
              <a:t> and </a:t>
            </a:r>
            <a:r>
              <a:rPr lang="fr-CA" b="1" u="sng" dirty="0" err="1" smtClean="0"/>
              <a:t>I’m</a:t>
            </a:r>
            <a:r>
              <a:rPr lang="fr-CA" b="1" u="sng" dirty="0" smtClean="0"/>
              <a:t> a Mormon</a:t>
            </a:r>
            <a:r>
              <a:rPr lang="fr-CA" dirty="0" smtClean="0"/>
              <a:t>. »</a:t>
            </a:r>
            <a:endParaRPr lang="en-CA" dirty="0"/>
          </a:p>
        </p:txBody>
      </p:sp>
    </p:spTree>
    <p:extLst>
      <p:ext uri="{BB962C8B-B14F-4D97-AF65-F5344CB8AC3E}">
        <p14:creationId xmlns:p14="http://schemas.microsoft.com/office/powerpoint/2010/main" val="1098099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34"/>
            <a:ext cx="3200400" cy="1296258"/>
          </a:xfrm>
        </p:spPr>
        <p:txBody>
          <a:bodyPr/>
          <a:lstStyle/>
          <a:p>
            <a:r>
              <a:rPr lang="fr-CA" dirty="0" smtClean="0"/>
              <a:t>Principaux résultats</a:t>
            </a:r>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04152" y="190925"/>
            <a:ext cx="6134098" cy="6114279"/>
          </a:xfrm>
        </p:spPr>
      </p:pic>
      <p:sp>
        <p:nvSpPr>
          <p:cNvPr id="4" name="Text Placeholder 3"/>
          <p:cNvSpPr>
            <a:spLocks noGrp="1"/>
          </p:cNvSpPr>
          <p:nvPr>
            <p:ph type="body" sz="half" idx="2"/>
          </p:nvPr>
        </p:nvSpPr>
        <p:spPr>
          <a:xfrm>
            <a:off x="457200" y="2114711"/>
            <a:ext cx="3200400" cy="3379124"/>
          </a:xfrm>
        </p:spPr>
        <p:txBody>
          <a:bodyPr/>
          <a:lstStyle/>
          <a:p>
            <a:pPr>
              <a:buFont typeface="Wingdings" panose="05000000000000000000" pitchFamily="2" charset="2"/>
              <a:buChar char="v"/>
            </a:pPr>
            <a:r>
              <a:rPr lang="fr-CA" sz="1800" dirty="0"/>
              <a:t>Le discours religieux est souvent absent des capsules, ou mentionné en termes très généraux</a:t>
            </a:r>
          </a:p>
          <a:p>
            <a:pPr>
              <a:buFont typeface="Wingdings" panose="05000000000000000000" pitchFamily="2" charset="2"/>
              <a:buChar char="v"/>
            </a:pPr>
            <a:r>
              <a:rPr lang="fr-CA" sz="1800" dirty="0"/>
              <a:t>Emphase sur l’importance du sacrifice : lien avec la théologie mormone</a:t>
            </a:r>
          </a:p>
          <a:p>
            <a:pPr>
              <a:buFont typeface="Wingdings" panose="05000000000000000000" pitchFamily="2" charset="2"/>
              <a:buChar char="v"/>
            </a:pPr>
            <a:r>
              <a:rPr lang="fr-CA" sz="1800" dirty="0"/>
              <a:t>Mais avant tout, la « normalité »</a:t>
            </a:r>
            <a:endParaRPr lang="en-CA" sz="1800" dirty="0"/>
          </a:p>
          <a:p>
            <a:endParaRPr lang="en-CA" dirty="0"/>
          </a:p>
        </p:txBody>
      </p:sp>
      <p:sp>
        <p:nvSpPr>
          <p:cNvPr id="6" name="TextBox 5"/>
          <p:cNvSpPr txBox="1"/>
          <p:nvPr/>
        </p:nvSpPr>
        <p:spPr>
          <a:xfrm>
            <a:off x="5821251" y="6488668"/>
            <a:ext cx="5043432" cy="369332"/>
          </a:xfrm>
          <a:prstGeom prst="rect">
            <a:avLst/>
          </a:prstGeom>
          <a:noFill/>
        </p:spPr>
        <p:txBody>
          <a:bodyPr wrap="none" rtlCol="0">
            <a:spAutoFit/>
          </a:bodyPr>
          <a:lstStyle/>
          <a:p>
            <a:r>
              <a:rPr lang="fr-CA" dirty="0" smtClean="0"/>
              <a:t>Capture </a:t>
            </a:r>
            <a:r>
              <a:rPr lang="fr-CA" dirty="0"/>
              <a:t>d’écran </a:t>
            </a:r>
            <a:r>
              <a:rPr lang="fr-CA" dirty="0" smtClean="0"/>
              <a:t>: </a:t>
            </a:r>
            <a:r>
              <a:rPr lang="fr-CA" dirty="0" smtClean="0">
                <a:hlinkClick r:id="rId3"/>
              </a:rPr>
              <a:t>http</a:t>
            </a:r>
            <a:r>
              <a:rPr lang="fr-CA" dirty="0">
                <a:hlinkClick r:id="rId3"/>
              </a:rPr>
              <a:t>://</a:t>
            </a:r>
            <a:r>
              <a:rPr lang="fr-CA" dirty="0" smtClean="0">
                <a:hlinkClick r:id="rId3"/>
              </a:rPr>
              <a:t>www.mormon.org/people</a:t>
            </a:r>
            <a:r>
              <a:rPr lang="fr-CA" dirty="0" smtClean="0"/>
              <a:t>  </a:t>
            </a:r>
            <a:endParaRPr lang="en-CA" dirty="0"/>
          </a:p>
        </p:txBody>
      </p:sp>
    </p:spTree>
    <p:extLst>
      <p:ext uri="{BB962C8B-B14F-4D97-AF65-F5344CB8AC3E}">
        <p14:creationId xmlns:p14="http://schemas.microsoft.com/office/powerpoint/2010/main" val="173359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L’altérité et l’histoire de l’Église LDS</a:t>
            </a:r>
            <a:endParaRPr lang="en-CA" dirty="0"/>
          </a:p>
        </p:txBody>
      </p:sp>
      <p:sp>
        <p:nvSpPr>
          <p:cNvPr id="3" name="Content Placeholder 2"/>
          <p:cNvSpPr>
            <a:spLocks noGrp="1"/>
          </p:cNvSpPr>
          <p:nvPr>
            <p:ph sz="half" idx="1"/>
          </p:nvPr>
        </p:nvSpPr>
        <p:spPr/>
        <p:txBody>
          <a:bodyPr/>
          <a:lstStyle/>
          <a:p>
            <a:pPr>
              <a:buFont typeface="Wingdings" panose="05000000000000000000" pitchFamily="2" charset="2"/>
              <a:buChar char="v"/>
            </a:pPr>
            <a:r>
              <a:rPr lang="fr-CA" dirty="0" smtClean="0"/>
              <a:t>La « question noire » et les stéréotypes y étant liés : une Église </a:t>
            </a:r>
            <a:r>
              <a:rPr lang="fr-CA" i="1" dirty="0" smtClean="0"/>
              <a:t>blanche, américaine et exclusive</a:t>
            </a:r>
          </a:p>
          <a:p>
            <a:pPr>
              <a:buFont typeface="Wingdings" panose="05000000000000000000" pitchFamily="2" charset="2"/>
              <a:buChar char="v"/>
            </a:pPr>
            <a:r>
              <a:rPr lang="fr-CA" dirty="0" smtClean="0"/>
              <a:t>L’élan missionnaire : le désir de partager la véritable religion du Christ</a:t>
            </a:r>
          </a:p>
          <a:p>
            <a:pPr>
              <a:buFont typeface="Wingdings" panose="05000000000000000000" pitchFamily="2" charset="2"/>
              <a:buChar char="v"/>
            </a:pPr>
            <a:r>
              <a:rPr lang="fr-CA" dirty="0" smtClean="0"/>
              <a:t>Le baptême des morts et les recherches généalogiques : la volonté d’inclure, de convertir et d’intégrer </a:t>
            </a:r>
          </a:p>
          <a:p>
            <a:pPr>
              <a:buFont typeface="Wingdings" panose="05000000000000000000" pitchFamily="2" charset="2"/>
              <a:buChar char="v"/>
            </a:pPr>
            <a:r>
              <a:rPr lang="fr-CA" dirty="0" smtClean="0"/>
              <a:t>Le désir d’inclusion entre en contraste avec l’image d’une religion xénophobe</a:t>
            </a:r>
            <a:endParaRPr lang="en-CA"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35038" y="2141719"/>
            <a:ext cx="5057603" cy="2855438"/>
          </a:xfrm>
        </p:spPr>
      </p:pic>
      <p:sp>
        <p:nvSpPr>
          <p:cNvPr id="6" name="Rectangle 5"/>
          <p:cNvSpPr/>
          <p:nvPr/>
        </p:nvSpPr>
        <p:spPr>
          <a:xfrm>
            <a:off x="6035037" y="5140738"/>
            <a:ext cx="5057603" cy="584775"/>
          </a:xfrm>
          <a:prstGeom prst="rect">
            <a:avLst/>
          </a:prstGeom>
        </p:spPr>
        <p:txBody>
          <a:bodyPr wrap="square">
            <a:spAutoFit/>
          </a:bodyPr>
          <a:lstStyle/>
          <a:p>
            <a:pPr algn="ctr"/>
            <a:r>
              <a:rPr lang="en-CA" sz="1600" dirty="0">
                <a:hlinkClick r:id="rId3"/>
              </a:rPr>
              <a:t>http://www.mormonnewsroom.org/topic/missionary-program</a:t>
            </a:r>
            <a:r>
              <a:rPr lang="en-CA" sz="1600" dirty="0"/>
              <a:t> </a:t>
            </a:r>
          </a:p>
        </p:txBody>
      </p:sp>
    </p:spTree>
    <p:extLst>
      <p:ext uri="{BB962C8B-B14F-4D97-AF65-F5344CB8AC3E}">
        <p14:creationId xmlns:p14="http://schemas.microsoft.com/office/powerpoint/2010/main" val="1874477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58"/>
            <a:ext cx="3200400" cy="1309136"/>
          </a:xfrm>
        </p:spPr>
        <p:txBody>
          <a:bodyPr/>
          <a:lstStyle/>
          <a:p>
            <a:r>
              <a:rPr lang="fr-CA" dirty="0" smtClean="0"/>
              <a:t>Être mormon, une ethnicité?</a:t>
            </a:r>
            <a:endParaRPr lang="en-CA" dirty="0"/>
          </a:p>
        </p:txBody>
      </p:sp>
      <p:sp>
        <p:nvSpPr>
          <p:cNvPr id="4" name="Text Placeholder 3"/>
          <p:cNvSpPr>
            <a:spLocks noGrp="1"/>
          </p:cNvSpPr>
          <p:nvPr>
            <p:ph type="body" sz="half" idx="2"/>
          </p:nvPr>
        </p:nvSpPr>
        <p:spPr>
          <a:xfrm>
            <a:off x="457200" y="2125870"/>
            <a:ext cx="3200400" cy="3379124"/>
          </a:xfrm>
        </p:spPr>
        <p:txBody>
          <a:bodyPr>
            <a:noAutofit/>
          </a:bodyPr>
          <a:lstStyle/>
          <a:p>
            <a:r>
              <a:rPr lang="fr-CA" sz="1800" dirty="0" smtClean="0"/>
              <a:t>« L’ensemble des traits, objets et productions symboliques dans lesquels une collectivité se reconnaît et par lesquels elle se fait reconnaître. On pourrait dire tout aussi bien : toutes les caractéristiques culturelles ou symboliques partagées par l’ensemble des membres d’une collectivité et qui ont pour effet, sinon pour fonction, de la </a:t>
            </a:r>
            <a:r>
              <a:rPr lang="fr-CA" sz="1800" dirty="0" err="1" smtClean="0"/>
              <a:t>singula</a:t>
            </a:r>
            <a:r>
              <a:rPr lang="en-CA" sz="1800" dirty="0" smtClean="0"/>
              <a:t>riser. </a:t>
            </a:r>
            <a:r>
              <a:rPr lang="en-CA" sz="1800" dirty="0" err="1" smtClean="0"/>
              <a:t>L’ethnicité</a:t>
            </a:r>
            <a:r>
              <a:rPr lang="en-CA" sz="1800" dirty="0" smtClean="0"/>
              <a:t>, </a:t>
            </a:r>
            <a:r>
              <a:rPr lang="en-CA" sz="1800" dirty="0" err="1" smtClean="0"/>
              <a:t>c’est</a:t>
            </a:r>
            <a:r>
              <a:rPr lang="en-CA" sz="1800" dirty="0" smtClean="0"/>
              <a:t> </a:t>
            </a:r>
            <a:r>
              <a:rPr lang="en-CA" sz="1800" dirty="0" err="1" smtClean="0"/>
              <a:t>donc</a:t>
            </a:r>
            <a:r>
              <a:rPr lang="en-CA" sz="1800" dirty="0" smtClean="0"/>
              <a:t> </a:t>
            </a:r>
            <a:r>
              <a:rPr lang="fr-CA" sz="1800" dirty="0" smtClean="0"/>
              <a:t>tout</a:t>
            </a:r>
            <a:r>
              <a:rPr lang="en-CA" sz="1800" dirty="0" smtClean="0"/>
              <a:t> </a:t>
            </a:r>
            <a:r>
              <a:rPr lang="en-CA" sz="1800" dirty="0" err="1" smtClean="0"/>
              <a:t>ce</a:t>
            </a:r>
            <a:r>
              <a:rPr lang="en-CA" sz="1800" dirty="0" smtClean="0"/>
              <a:t> qui </a:t>
            </a:r>
            <a:r>
              <a:rPr lang="en-CA" sz="1800" dirty="0" err="1" smtClean="0"/>
              <a:t>nourrit</a:t>
            </a:r>
            <a:r>
              <a:rPr lang="en-CA" sz="1800" dirty="0" smtClean="0"/>
              <a:t> un sentiment </a:t>
            </a:r>
            <a:r>
              <a:rPr lang="en-CA" sz="1800" dirty="0" err="1" smtClean="0"/>
              <a:t>d’identité</a:t>
            </a:r>
            <a:r>
              <a:rPr lang="en-CA" sz="1800" dirty="0" smtClean="0"/>
              <a:t>, </a:t>
            </a:r>
            <a:r>
              <a:rPr lang="en-CA" sz="1800" dirty="0" err="1" smtClean="0"/>
              <a:t>d’appartenance</a:t>
            </a:r>
            <a:r>
              <a:rPr lang="en-CA" sz="1800" dirty="0" smtClean="0"/>
              <a:t>, et les expressions qui </a:t>
            </a:r>
            <a:r>
              <a:rPr lang="en-CA" sz="1800" dirty="0" err="1" smtClean="0"/>
              <a:t>en</a:t>
            </a:r>
            <a:r>
              <a:rPr lang="en-CA" sz="1800" dirty="0" smtClean="0"/>
              <a:t> </a:t>
            </a:r>
            <a:r>
              <a:rPr lang="en-CA" sz="1800" dirty="0" err="1" smtClean="0"/>
              <a:t>résultent</a:t>
            </a:r>
            <a:r>
              <a:rPr lang="fr-CA" sz="1800" dirty="0" smtClean="0"/>
              <a:t> » (Bouchard 2001 p.319). </a:t>
            </a:r>
            <a:r>
              <a:rPr lang="en-CA" sz="1800" dirty="0" smtClean="0"/>
              <a:t> </a:t>
            </a:r>
            <a:endParaRPr lang="fr-CA" sz="1800" dirty="0" smtClean="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7308" y="103432"/>
            <a:ext cx="5500888" cy="3267854"/>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7308" y="3476527"/>
            <a:ext cx="5500888" cy="3267855"/>
          </a:xfrm>
          <a:prstGeom prst="rect">
            <a:avLst/>
          </a:prstGeom>
        </p:spPr>
      </p:pic>
      <p:sp>
        <p:nvSpPr>
          <p:cNvPr id="10" name="TextBox 9"/>
          <p:cNvSpPr txBox="1"/>
          <p:nvPr/>
        </p:nvSpPr>
        <p:spPr>
          <a:xfrm>
            <a:off x="10788203" y="4107820"/>
            <a:ext cx="1403797" cy="1754326"/>
          </a:xfrm>
          <a:prstGeom prst="rect">
            <a:avLst/>
          </a:prstGeom>
          <a:noFill/>
        </p:spPr>
        <p:txBody>
          <a:bodyPr wrap="square" rtlCol="0">
            <a:spAutoFit/>
          </a:bodyPr>
          <a:lstStyle/>
          <a:p>
            <a:r>
              <a:rPr lang="en-CA" dirty="0">
                <a:hlinkClick r:id="rId4"/>
              </a:rPr>
              <a:t>https://</a:t>
            </a:r>
            <a:r>
              <a:rPr lang="en-CA" dirty="0" smtClean="0">
                <a:hlinkClick r:id="rId4"/>
              </a:rPr>
              <a:t>www.lds.org/church/temples/montreal-quebec?lang=eng</a:t>
            </a:r>
            <a:r>
              <a:rPr lang="en-CA" dirty="0" smtClean="0"/>
              <a:t> </a:t>
            </a:r>
            <a:endParaRPr lang="en-CA" dirty="0"/>
          </a:p>
        </p:txBody>
      </p:sp>
      <p:sp>
        <p:nvSpPr>
          <p:cNvPr id="11" name="TextBox 10"/>
          <p:cNvSpPr txBox="1"/>
          <p:nvPr/>
        </p:nvSpPr>
        <p:spPr>
          <a:xfrm>
            <a:off x="10788203" y="860196"/>
            <a:ext cx="1416676" cy="1754326"/>
          </a:xfrm>
          <a:prstGeom prst="rect">
            <a:avLst/>
          </a:prstGeom>
          <a:noFill/>
        </p:spPr>
        <p:txBody>
          <a:bodyPr wrap="square" rtlCol="0">
            <a:spAutoFit/>
          </a:bodyPr>
          <a:lstStyle/>
          <a:p>
            <a:r>
              <a:rPr lang="en-CA" dirty="0">
                <a:hlinkClick r:id="rId5"/>
              </a:rPr>
              <a:t>https://</a:t>
            </a:r>
            <a:r>
              <a:rPr lang="en-CA" dirty="0" smtClean="0">
                <a:hlinkClick r:id="rId5"/>
              </a:rPr>
              <a:t>www.lds.org/church/temples/apia-samoa?lang=eng</a:t>
            </a:r>
            <a:r>
              <a:rPr lang="en-CA" dirty="0" smtClean="0"/>
              <a:t> </a:t>
            </a:r>
            <a:endParaRPr lang="en-CA" dirty="0"/>
          </a:p>
        </p:txBody>
      </p:sp>
      <p:sp>
        <p:nvSpPr>
          <p:cNvPr id="12" name="TextBox 11"/>
          <p:cNvSpPr txBox="1"/>
          <p:nvPr/>
        </p:nvSpPr>
        <p:spPr>
          <a:xfrm>
            <a:off x="10788203" y="301971"/>
            <a:ext cx="1313180" cy="584775"/>
          </a:xfrm>
          <a:prstGeom prst="rect">
            <a:avLst/>
          </a:prstGeom>
          <a:noFill/>
        </p:spPr>
        <p:txBody>
          <a:bodyPr wrap="none" rtlCol="0">
            <a:spAutoFit/>
          </a:bodyPr>
          <a:lstStyle/>
          <a:p>
            <a:r>
              <a:rPr lang="fr-CA" sz="3200" dirty="0" smtClean="0"/>
              <a:t>Samoa</a:t>
            </a:r>
            <a:endParaRPr lang="en-CA" sz="3200" dirty="0"/>
          </a:p>
        </p:txBody>
      </p:sp>
      <p:sp>
        <p:nvSpPr>
          <p:cNvPr id="13" name="TextBox 12"/>
          <p:cNvSpPr txBox="1"/>
          <p:nvPr/>
        </p:nvSpPr>
        <p:spPr>
          <a:xfrm>
            <a:off x="10730495" y="3523045"/>
            <a:ext cx="1428596" cy="584775"/>
          </a:xfrm>
          <a:prstGeom prst="rect">
            <a:avLst/>
          </a:prstGeom>
          <a:noFill/>
        </p:spPr>
        <p:txBody>
          <a:bodyPr wrap="none" rtlCol="0">
            <a:spAutoFit/>
          </a:bodyPr>
          <a:lstStyle/>
          <a:p>
            <a:r>
              <a:rPr lang="fr-CA" sz="3200" dirty="0" smtClean="0"/>
              <a:t>Canada</a:t>
            </a:r>
            <a:endParaRPr lang="en-CA" sz="3200" dirty="0"/>
          </a:p>
        </p:txBody>
      </p:sp>
    </p:spTree>
    <p:extLst>
      <p:ext uri="{BB962C8B-B14F-4D97-AF65-F5344CB8AC3E}">
        <p14:creationId xmlns:p14="http://schemas.microsoft.com/office/powerpoint/2010/main" val="12991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Conclusions</a:t>
            </a:r>
            <a:endParaRPr lang="en-C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7280" y="1934046"/>
            <a:ext cx="5831860" cy="4276697"/>
          </a:xfrm>
        </p:spPr>
      </p:pic>
      <p:sp>
        <p:nvSpPr>
          <p:cNvPr id="4" name="Content Placeholder 3"/>
          <p:cNvSpPr>
            <a:spLocks noGrp="1"/>
          </p:cNvSpPr>
          <p:nvPr>
            <p:ph sz="half" idx="2"/>
          </p:nvPr>
        </p:nvSpPr>
        <p:spPr>
          <a:xfrm>
            <a:off x="7170957" y="2625040"/>
            <a:ext cx="3984723" cy="3935047"/>
          </a:xfrm>
        </p:spPr>
        <p:txBody>
          <a:bodyPr/>
          <a:lstStyle/>
          <a:p>
            <a:pPr>
              <a:buFont typeface="Wingdings" panose="05000000000000000000" pitchFamily="2" charset="2"/>
              <a:buChar char="v"/>
            </a:pPr>
            <a:r>
              <a:rPr lang="fr-CA" dirty="0" smtClean="0"/>
              <a:t>Le désir de l’Église de se frayer une place dans le </a:t>
            </a:r>
            <a:r>
              <a:rPr lang="fr-CA" i="1" dirty="0" err="1" smtClean="0"/>
              <a:t>mainstream</a:t>
            </a:r>
            <a:r>
              <a:rPr lang="fr-CA" dirty="0" smtClean="0"/>
              <a:t> américain</a:t>
            </a:r>
          </a:p>
          <a:p>
            <a:pPr>
              <a:buFont typeface="Wingdings" panose="05000000000000000000" pitchFamily="2" charset="2"/>
              <a:buChar char="v"/>
            </a:pPr>
            <a:r>
              <a:rPr lang="fr-CA" dirty="0" smtClean="0"/>
              <a:t>Une certaine ouverture à la diversité culturelle et sociale</a:t>
            </a:r>
          </a:p>
          <a:p>
            <a:pPr>
              <a:buFont typeface="Wingdings" panose="05000000000000000000" pitchFamily="2" charset="2"/>
              <a:buChar char="v"/>
            </a:pPr>
            <a:r>
              <a:rPr lang="fr-CA" dirty="0" smtClean="0"/>
              <a:t>La normalisation d’une identité religieuse au passé controversé</a:t>
            </a:r>
          </a:p>
          <a:p>
            <a:pPr>
              <a:buFont typeface="Wingdings" panose="05000000000000000000" pitchFamily="2" charset="2"/>
              <a:buChar char="v"/>
            </a:pPr>
            <a:r>
              <a:rPr lang="fr-CA" dirty="0" smtClean="0"/>
              <a:t>Un effort de briser les stéréotypes et de se voir acceptés dans la grande famille chrétienne</a:t>
            </a:r>
            <a:endParaRPr lang="en-CA" dirty="0"/>
          </a:p>
        </p:txBody>
      </p:sp>
      <p:sp>
        <p:nvSpPr>
          <p:cNvPr id="6" name="TextBox 5"/>
          <p:cNvSpPr txBox="1"/>
          <p:nvPr/>
        </p:nvSpPr>
        <p:spPr>
          <a:xfrm>
            <a:off x="1105815" y="6375421"/>
            <a:ext cx="5823325" cy="369332"/>
          </a:xfrm>
          <a:prstGeom prst="rect">
            <a:avLst/>
          </a:prstGeom>
          <a:noFill/>
        </p:spPr>
        <p:txBody>
          <a:bodyPr wrap="none" rtlCol="0">
            <a:spAutoFit/>
          </a:bodyPr>
          <a:lstStyle/>
          <a:p>
            <a:r>
              <a:rPr lang="en-CA" dirty="0">
                <a:hlinkClick r:id="rId3"/>
              </a:rPr>
              <a:t>https://www.pinterest.com/kthemormon/mormon-memes</a:t>
            </a:r>
            <a:r>
              <a:rPr lang="en-CA" dirty="0" smtClean="0">
                <a:hlinkClick r:id="rId3"/>
              </a:rPr>
              <a:t>/</a:t>
            </a:r>
            <a:r>
              <a:rPr lang="en-CA" dirty="0" smtClean="0"/>
              <a:t> </a:t>
            </a:r>
            <a:endParaRPr lang="en-CA" dirty="0"/>
          </a:p>
        </p:txBody>
      </p:sp>
    </p:spTree>
    <p:extLst>
      <p:ext uri="{BB962C8B-B14F-4D97-AF65-F5344CB8AC3E}">
        <p14:creationId xmlns:p14="http://schemas.microsoft.com/office/powerpoint/2010/main" val="2832166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218</TotalTime>
  <Words>236</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Calibri Light</vt:lpstr>
      <vt:lpstr>Times New Roman</vt:lpstr>
      <vt:lpstr>Wingdings</vt:lpstr>
      <vt:lpstr>Retrospect</vt:lpstr>
      <vt:lpstr>Les mormons et l’altérité. Analyse des capsules publicitaires « I’m a Mormon ».</vt:lpstr>
      <vt:lpstr>Smith 2012 p.4</vt:lpstr>
      <vt:lpstr>Contexte d’apparition</vt:lpstr>
      <vt:lpstr>Focus sur l’identité chrétienne des mormons</vt:lpstr>
      <vt:lpstr>Choix et méthodes</vt:lpstr>
      <vt:lpstr>Points saillants</vt:lpstr>
      <vt:lpstr>Principaux résultats</vt:lpstr>
      <vt:lpstr>L’altérité et l’histoire de l’Église LDS</vt:lpstr>
      <vt:lpstr>Être mormon, une ethnicité?</vt:lpstr>
      <vt:lpstr>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mormons et l’altérité. Analyse des capsules publicitaires « I’m a Mormon ».</dc:title>
  <dc:creator>Mathilde Vanasse-Pelletier</dc:creator>
  <cp:lastModifiedBy>Mathilde Vanasse-Pelletier</cp:lastModifiedBy>
  <cp:revision>49</cp:revision>
  <dcterms:created xsi:type="dcterms:W3CDTF">2015-04-07T15:18:25Z</dcterms:created>
  <dcterms:modified xsi:type="dcterms:W3CDTF">2015-06-26T17:31:34Z</dcterms:modified>
</cp:coreProperties>
</file>