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84" r:id="rId13"/>
    <p:sldId id="288" r:id="rId14"/>
    <p:sldId id="298" r:id="rId15"/>
    <p:sldId id="267" r:id="rId16"/>
    <p:sldId id="283" r:id="rId17"/>
    <p:sldId id="294" r:id="rId18"/>
    <p:sldId id="297" r:id="rId19"/>
    <p:sldId id="268" r:id="rId20"/>
    <p:sldId id="269" r:id="rId21"/>
    <p:sldId id="270" r:id="rId22"/>
    <p:sldId id="271" r:id="rId23"/>
    <p:sldId id="272" r:id="rId24"/>
    <p:sldId id="273" r:id="rId25"/>
    <p:sldId id="274" r:id="rId26"/>
    <p:sldId id="290" r:id="rId27"/>
    <p:sldId id="303" r:id="rId28"/>
    <p:sldId id="275" r:id="rId29"/>
    <p:sldId id="299" r:id="rId30"/>
    <p:sldId id="278" r:id="rId31"/>
    <p:sldId id="285" r:id="rId32"/>
    <p:sldId id="276" r:id="rId33"/>
    <p:sldId id="277" r:id="rId34"/>
    <p:sldId id="279" r:id="rId35"/>
    <p:sldId id="296" r:id="rId36"/>
    <p:sldId id="280" r:id="rId37"/>
    <p:sldId id="281" r:id="rId38"/>
    <p:sldId id="282" r:id="rId39"/>
    <p:sldId id="286" r:id="rId40"/>
    <p:sldId id="291" r:id="rId41"/>
    <p:sldId id="292" r:id="rId42"/>
    <p:sldId id="293" r:id="rId43"/>
    <p:sldId id="287" r:id="rId44"/>
    <p:sldId id="289" r:id="rId45"/>
    <p:sldId id="304" r:id="rId46"/>
    <p:sldId id="295" r:id="rId47"/>
    <p:sldId id="300" r:id="rId48"/>
    <p:sldId id="301" r:id="rId49"/>
    <p:sldId id="302"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41" autoAdjust="0"/>
    <p:restoredTop sz="94660"/>
  </p:normalViewPr>
  <p:slideViewPr>
    <p:cSldViewPr snapToGrid="0">
      <p:cViewPr varScale="1">
        <p:scale>
          <a:sx n="100" d="100"/>
          <a:sy n="100" d="100"/>
        </p:scale>
        <p:origin x="3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56" Type="http://schemas.microsoft.com/office/2015/10/relationships/revisionInfo" Target="revisionInfo.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764400-FDE0-4EA2-A0EE-B67C66AFF1DE}" type="datetimeFigureOut">
              <a:rPr lang="en-US" smtClean="0"/>
              <a:t>6/9/17</a:t>
            </a:fld>
            <a:endParaRPr lang="en-US"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A07627-28BC-4789-8DAA-CD1048093773}" type="slidenum">
              <a:rPr lang="en-US" smtClean="0"/>
              <a:t>‹n.›</a:t>
            </a:fld>
            <a:endParaRPr lang="en-US" dirty="0"/>
          </a:p>
        </p:txBody>
      </p:sp>
    </p:spTree>
    <p:extLst>
      <p:ext uri="{BB962C8B-B14F-4D97-AF65-F5344CB8AC3E}">
        <p14:creationId xmlns:p14="http://schemas.microsoft.com/office/powerpoint/2010/main" val="1397596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6/9/17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 Id="rId3"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 Id="rId3" Type="http://schemas.openxmlformats.org/officeDocument/2006/relationships/image" Target="../media/image3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 Id="rId3" Type="http://schemas.openxmlformats.org/officeDocument/2006/relationships/image" Target="../media/image4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 Id="rId3" Type="http://schemas.openxmlformats.org/officeDocument/2006/relationships/image" Target="../media/image4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rtistinwar.files.wordpress.com/2011/05/andre-girard-stations-no-10-jesus-stripped-of-garments-thomas-sacco-2006.jpg" TargetMode="External"/><Relationship Id="rId3" Type="http://schemas.openxmlformats.org/officeDocument/2006/relationships/image" Target="../media/image5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G"/><Relationship Id="rId3" Type="http://schemas.openxmlformats.org/officeDocument/2006/relationships/image" Target="../media/image5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g"/></Relationships>
</file>

<file path=ppt/slides/_rels/slide47.xml.rels><?xml version="1.0" encoding="UTF-8" standalone="yes"?>
<Relationships xmlns="http://schemas.openxmlformats.org/package/2006/relationships"><Relationship Id="rId3" Type="http://schemas.openxmlformats.org/officeDocument/2006/relationships/image" Target="../media/image56.jpg"/><Relationship Id="rId4" Type="http://schemas.openxmlformats.org/officeDocument/2006/relationships/image" Target="../media/image57.jpg"/><Relationship Id="rId1" Type="http://schemas.openxmlformats.org/officeDocument/2006/relationships/slideLayout" Target="../slideLayouts/slideLayout2.xml"/><Relationship Id="rId2" Type="http://schemas.openxmlformats.org/officeDocument/2006/relationships/image" Target="../media/image5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90316" y="4294129"/>
            <a:ext cx="8915399" cy="660207"/>
          </a:xfrm>
        </p:spPr>
        <p:txBody>
          <a:bodyPr>
            <a:normAutofit fontScale="90000"/>
          </a:bodyPr>
          <a:lstStyle/>
          <a:p>
            <a:pPr algn="ctr"/>
            <a:r>
              <a:rPr lang="en-US" sz="4400" dirty="0"/>
              <a:t>Concentric Circles</a:t>
            </a:r>
          </a:p>
        </p:txBody>
      </p:sp>
      <p:sp>
        <p:nvSpPr>
          <p:cNvPr id="3" name="Sottotitolo 2"/>
          <p:cNvSpPr>
            <a:spLocks noGrp="1"/>
          </p:cNvSpPr>
          <p:nvPr>
            <p:ph type="subTitle" idx="1"/>
          </p:nvPr>
        </p:nvSpPr>
        <p:spPr>
          <a:xfrm>
            <a:off x="2055115" y="4954336"/>
            <a:ext cx="8915399" cy="717410"/>
          </a:xfrm>
        </p:spPr>
        <p:txBody>
          <a:bodyPr>
            <a:normAutofit/>
          </a:bodyPr>
          <a:lstStyle/>
          <a:p>
            <a:pPr algn="ctr"/>
            <a:r>
              <a:rPr lang="en-US" sz="3600" dirty="0">
                <a:solidFill>
                  <a:schemeClr val="tx1"/>
                </a:solidFill>
              </a:rPr>
              <a:t>Swedenborg and the Visual Arts</a:t>
            </a:r>
          </a:p>
        </p:txBody>
      </p:sp>
      <p:sp>
        <p:nvSpPr>
          <p:cNvPr id="4" name="CasellaDiTesto 3"/>
          <p:cNvSpPr txBox="1"/>
          <p:nvPr/>
        </p:nvSpPr>
        <p:spPr>
          <a:xfrm>
            <a:off x="5673754" y="5671746"/>
            <a:ext cx="6258187" cy="923330"/>
          </a:xfrm>
          <a:prstGeom prst="rect">
            <a:avLst/>
          </a:prstGeom>
          <a:noFill/>
        </p:spPr>
        <p:txBody>
          <a:bodyPr wrap="square" rtlCol="0">
            <a:spAutoFit/>
          </a:bodyPr>
          <a:lstStyle/>
          <a:p>
            <a:r>
              <a:rPr lang="en-US" dirty="0"/>
              <a:t>Massimo Introvigne</a:t>
            </a:r>
          </a:p>
          <a:p>
            <a:r>
              <a:rPr lang="en-US" dirty="0"/>
              <a:t>Swedenborg and the Arts International Conference</a:t>
            </a:r>
          </a:p>
          <a:p>
            <a:r>
              <a:rPr lang="en-US" dirty="0"/>
              <a:t>Bryn Athyn, June 6-7, 2017</a:t>
            </a:r>
          </a:p>
        </p:txBody>
      </p:sp>
      <p:pic>
        <p:nvPicPr>
          <p:cNvPr id="6" name="Immagine 5"/>
          <p:cNvPicPr>
            <a:picLocks noChangeAspect="1"/>
          </p:cNvPicPr>
          <p:nvPr/>
        </p:nvPicPr>
        <p:blipFill>
          <a:blip r:embed="rId2"/>
          <a:stretch>
            <a:fillRect/>
          </a:stretch>
        </p:blipFill>
        <p:spPr>
          <a:xfrm>
            <a:off x="2577231" y="192524"/>
            <a:ext cx="7541570" cy="3918082"/>
          </a:xfrm>
          <a:prstGeom prst="rect">
            <a:avLst/>
          </a:prstGeom>
        </p:spPr>
      </p:pic>
    </p:spTree>
    <p:extLst>
      <p:ext uri="{BB962C8B-B14F-4D97-AF65-F5344CB8AC3E}">
        <p14:creationId xmlns:p14="http://schemas.microsoft.com/office/powerpoint/2010/main" val="3685823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US" dirty="0"/>
              <a:t>The Swedenborg Paradox</a:t>
            </a:r>
          </a:p>
        </p:txBody>
      </p:sp>
      <p:sp>
        <p:nvSpPr>
          <p:cNvPr id="3" name="Segnaposto contenuto 2"/>
          <p:cNvSpPr>
            <a:spLocks noGrp="1"/>
          </p:cNvSpPr>
          <p:nvPr>
            <p:ph idx="1"/>
          </p:nvPr>
        </p:nvSpPr>
        <p:spPr>
          <a:xfrm>
            <a:off x="6257777" y="2402756"/>
            <a:ext cx="5145757" cy="2975295"/>
          </a:xfrm>
        </p:spPr>
        <p:txBody>
          <a:bodyPr/>
          <a:lstStyle/>
          <a:p>
            <a:r>
              <a:rPr lang="en-US" dirty="0"/>
              <a:t>In more than 13,000 pages of his collected writings, where he discussed an immense variety of different topics, Emanuel Swedenborg (1688-1772) did not offer a theory of aesthetics or art. Yet, according to American art historian Joshua Charles Taylor (1917-1981), among the new spiritualities, in the 19</a:t>
            </a:r>
            <a:r>
              <a:rPr lang="en-US" baseline="30000" dirty="0"/>
              <a:t>th</a:t>
            </a:r>
            <a:r>
              <a:rPr lang="en-US" dirty="0"/>
              <a:t> century “only the Swedenborgian teaching had a direct impact on art”</a:t>
            </a:r>
          </a:p>
        </p:txBody>
      </p:sp>
      <p:pic>
        <p:nvPicPr>
          <p:cNvPr id="9" name="Immagine 8"/>
          <p:cNvPicPr>
            <a:picLocks noChangeAspect="1"/>
          </p:cNvPicPr>
          <p:nvPr/>
        </p:nvPicPr>
        <p:blipFill>
          <a:blip r:embed="rId2"/>
          <a:stretch>
            <a:fillRect/>
          </a:stretch>
        </p:blipFill>
        <p:spPr>
          <a:xfrm>
            <a:off x="2025579" y="1557290"/>
            <a:ext cx="3888524" cy="4666228"/>
          </a:xfrm>
          <a:prstGeom prst="rect">
            <a:avLst/>
          </a:prstGeom>
        </p:spPr>
      </p:pic>
    </p:spTree>
    <p:extLst>
      <p:ext uri="{BB962C8B-B14F-4D97-AF65-F5344CB8AC3E}">
        <p14:creationId xmlns:p14="http://schemas.microsoft.com/office/powerpoint/2010/main" val="145313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08281" y="387164"/>
            <a:ext cx="8911687" cy="700837"/>
          </a:xfrm>
        </p:spPr>
        <p:txBody>
          <a:bodyPr/>
          <a:lstStyle/>
          <a:p>
            <a:pPr algn="ctr"/>
            <a:r>
              <a:rPr lang="en-US" dirty="0"/>
              <a:t>Believe It or Not…</a:t>
            </a:r>
          </a:p>
        </p:txBody>
      </p:sp>
      <p:sp>
        <p:nvSpPr>
          <p:cNvPr id="3" name="Segnaposto contenuto 2"/>
          <p:cNvSpPr>
            <a:spLocks noGrp="1"/>
          </p:cNvSpPr>
          <p:nvPr>
            <p:ph idx="1"/>
          </p:nvPr>
        </p:nvSpPr>
        <p:spPr>
          <a:xfrm>
            <a:off x="1055474" y="2170001"/>
            <a:ext cx="5449077" cy="3459032"/>
          </a:xfrm>
        </p:spPr>
        <p:txBody>
          <a:bodyPr/>
          <a:lstStyle/>
          <a:p>
            <a:r>
              <a:rPr lang="en-US" dirty="0"/>
              <a:t>Taylor’s comment should be qualified since, internationally, at least Rosicrucianism should be added, while Theosophy and Christian Science had their greatest impact on art in the 20</a:t>
            </a:r>
            <a:r>
              <a:rPr lang="en-US" baseline="30000" dirty="0"/>
              <a:t>th</a:t>
            </a:r>
            <a:r>
              <a:rPr lang="en-US" dirty="0"/>
              <a:t> century. There is, however, little doubt that Swedenborg had an influence on artists which can only be qualified as exceptional, the more so if we consider that the Swedenborgian movement was, and remains, comparative small. How was this possible?</a:t>
            </a:r>
          </a:p>
        </p:txBody>
      </p:sp>
      <p:pic>
        <p:nvPicPr>
          <p:cNvPr id="7" name="Immagine 6"/>
          <p:cNvPicPr>
            <a:picLocks noChangeAspect="1"/>
          </p:cNvPicPr>
          <p:nvPr/>
        </p:nvPicPr>
        <p:blipFill rotWithShape="1">
          <a:blip r:embed="rId2"/>
          <a:srcRect l="8255" r="3007"/>
          <a:stretch/>
        </p:blipFill>
        <p:spPr>
          <a:xfrm>
            <a:off x="6916947" y="1396483"/>
            <a:ext cx="4914155" cy="5006068"/>
          </a:xfrm>
          <a:prstGeom prst="rect">
            <a:avLst/>
          </a:prstGeom>
        </p:spPr>
      </p:pic>
    </p:spTree>
    <p:extLst>
      <p:ext uri="{BB962C8B-B14F-4D97-AF65-F5344CB8AC3E}">
        <p14:creationId xmlns:p14="http://schemas.microsoft.com/office/powerpoint/2010/main" val="367260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61562" y="798567"/>
            <a:ext cx="8911687" cy="822135"/>
          </a:xfrm>
        </p:spPr>
        <p:txBody>
          <a:bodyPr/>
          <a:lstStyle/>
          <a:p>
            <a:pPr algn="ctr"/>
            <a:r>
              <a:rPr lang="en-US" dirty="0"/>
              <a:t>Implicit Aesthetics</a:t>
            </a:r>
          </a:p>
        </p:txBody>
      </p:sp>
      <p:sp>
        <p:nvSpPr>
          <p:cNvPr id="3" name="Segnaposto contenuto 2"/>
          <p:cNvSpPr>
            <a:spLocks noGrp="1"/>
          </p:cNvSpPr>
          <p:nvPr>
            <p:ph idx="1"/>
          </p:nvPr>
        </p:nvSpPr>
        <p:spPr>
          <a:xfrm>
            <a:off x="6983169" y="2252562"/>
            <a:ext cx="4550139" cy="3110204"/>
          </a:xfrm>
        </p:spPr>
        <p:txBody>
          <a:bodyPr/>
          <a:lstStyle/>
          <a:p>
            <a:r>
              <a:rPr lang="en-US" dirty="0"/>
              <a:t>In the works of several leading spiritual teachers – including Theosophy’s Madame Helena Blavatsky (1831-1891) and Christian Science’s Mary Baker Eddy (1821-1910) – there is no </a:t>
            </a:r>
            <a:r>
              <a:rPr lang="en-US" i="1" dirty="0"/>
              <a:t>explicit</a:t>
            </a:r>
            <a:r>
              <a:rPr lang="en-US" dirty="0"/>
              <a:t> theory of aesthetics, but there is what Jane Williams-Hogan called, with reference to Swedenborg, an “implicit aesthetic philosophy”</a:t>
            </a:r>
            <a:endParaRPr lang="en-US" i="1" dirty="0"/>
          </a:p>
        </p:txBody>
      </p:sp>
      <p:pic>
        <p:nvPicPr>
          <p:cNvPr id="5" name="Immagine 4"/>
          <p:cNvPicPr>
            <a:picLocks noChangeAspect="1"/>
          </p:cNvPicPr>
          <p:nvPr/>
        </p:nvPicPr>
        <p:blipFill>
          <a:blip r:embed="rId2"/>
          <a:stretch>
            <a:fillRect/>
          </a:stretch>
        </p:blipFill>
        <p:spPr>
          <a:xfrm>
            <a:off x="1429189" y="1904997"/>
            <a:ext cx="5232336" cy="3805335"/>
          </a:xfrm>
          <a:prstGeom prst="rect">
            <a:avLst/>
          </a:prstGeom>
        </p:spPr>
      </p:pic>
    </p:spTree>
    <p:extLst>
      <p:ext uri="{BB962C8B-B14F-4D97-AF65-F5344CB8AC3E}">
        <p14:creationId xmlns:p14="http://schemas.microsoft.com/office/powerpoint/2010/main" val="225838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91016" y="1189119"/>
            <a:ext cx="5832618" cy="747490"/>
          </a:xfrm>
        </p:spPr>
        <p:txBody>
          <a:bodyPr/>
          <a:lstStyle/>
          <a:p>
            <a:pPr algn="ctr"/>
            <a:r>
              <a:rPr lang="en-US" dirty="0"/>
              <a:t>1. Beauty and Truth</a:t>
            </a:r>
          </a:p>
        </p:txBody>
      </p:sp>
      <p:sp>
        <p:nvSpPr>
          <p:cNvPr id="3" name="Segnaposto contenuto 2"/>
          <p:cNvSpPr>
            <a:spLocks noGrp="1"/>
          </p:cNvSpPr>
          <p:nvPr>
            <p:ph idx="1"/>
          </p:nvPr>
        </p:nvSpPr>
        <p:spPr>
          <a:xfrm>
            <a:off x="957289" y="2288068"/>
            <a:ext cx="7100072" cy="2560769"/>
          </a:xfrm>
        </p:spPr>
        <p:txBody>
          <a:bodyPr/>
          <a:lstStyle/>
          <a:p>
            <a:r>
              <a:rPr lang="en-US" dirty="0"/>
              <a:t>First, Swedenborg maintained that “beauty is predicated of truth, and its intelligence.” This is based on a solid tradition. For Thomas Aquinas (1225-1274), “pulchrum proprie pertinet ad rationem causae formalis” (</a:t>
            </a:r>
            <a:r>
              <a:rPr lang="en-US" i="1" dirty="0"/>
              <a:t>Summa Theologiae</a:t>
            </a:r>
            <a:r>
              <a:rPr lang="en-US" dirty="0"/>
              <a:t>, </a:t>
            </a:r>
            <a:r>
              <a:rPr lang="it-IT" dirty="0"/>
              <a:t>I, q.5, a.4, ad1</a:t>
            </a:r>
            <a:r>
              <a:rPr lang="en-US" dirty="0"/>
              <a:t>). That “verum et bonum et pulchrum convertuntur” was often repeated by later theologians, although neither Aquinas nor his predecessors explicitly used these words</a:t>
            </a:r>
          </a:p>
        </p:txBody>
      </p:sp>
      <p:pic>
        <p:nvPicPr>
          <p:cNvPr id="5" name="Immagine 4"/>
          <p:cNvPicPr>
            <a:picLocks noChangeAspect="1"/>
          </p:cNvPicPr>
          <p:nvPr/>
        </p:nvPicPr>
        <p:blipFill>
          <a:blip r:embed="rId2"/>
          <a:stretch>
            <a:fillRect/>
          </a:stretch>
        </p:blipFill>
        <p:spPr>
          <a:xfrm>
            <a:off x="8317974" y="550507"/>
            <a:ext cx="3284571" cy="5803508"/>
          </a:xfrm>
          <a:prstGeom prst="rect">
            <a:avLst/>
          </a:prstGeom>
        </p:spPr>
      </p:pic>
      <p:sp>
        <p:nvSpPr>
          <p:cNvPr id="6" name="CasellaDiTesto 5"/>
          <p:cNvSpPr txBox="1"/>
          <p:nvPr/>
        </p:nvSpPr>
        <p:spPr>
          <a:xfrm>
            <a:off x="1399591" y="6046238"/>
            <a:ext cx="6162264" cy="307777"/>
          </a:xfrm>
          <a:prstGeom prst="rect">
            <a:avLst/>
          </a:prstGeom>
          <a:noFill/>
        </p:spPr>
        <p:txBody>
          <a:bodyPr wrap="none" rtlCol="0">
            <a:spAutoFit/>
          </a:bodyPr>
          <a:lstStyle/>
          <a:p>
            <a:r>
              <a:rPr lang="en-US" sz="1400" dirty="0"/>
              <a:t>Right: Francisco de Zurbarán (1598-1664), </a:t>
            </a:r>
            <a:r>
              <a:rPr lang="en-US" sz="1400" i="1" dirty="0"/>
              <a:t>Triumph of Thomas Aquinas</a:t>
            </a:r>
            <a:endParaRPr lang="en-US" sz="1400" dirty="0"/>
          </a:p>
        </p:txBody>
      </p:sp>
    </p:spTree>
    <p:extLst>
      <p:ext uri="{BB962C8B-B14F-4D97-AF65-F5344CB8AC3E}">
        <p14:creationId xmlns:p14="http://schemas.microsoft.com/office/powerpoint/2010/main" val="3033087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43294" y="592351"/>
            <a:ext cx="8911687" cy="785240"/>
          </a:xfrm>
        </p:spPr>
        <p:txBody>
          <a:bodyPr/>
          <a:lstStyle/>
          <a:p>
            <a:pPr algn="ctr"/>
            <a:r>
              <a:rPr lang="en-US" dirty="0"/>
              <a:t>2. The Lost Sight of the Ancients</a:t>
            </a:r>
          </a:p>
        </p:txBody>
      </p:sp>
      <p:sp>
        <p:nvSpPr>
          <p:cNvPr id="3" name="Segnaposto contenuto 2"/>
          <p:cNvSpPr>
            <a:spLocks noGrp="1"/>
          </p:cNvSpPr>
          <p:nvPr>
            <p:ph idx="1"/>
          </p:nvPr>
        </p:nvSpPr>
        <p:spPr>
          <a:xfrm>
            <a:off x="6332318" y="1841603"/>
            <a:ext cx="4769622" cy="3209732"/>
          </a:xfrm>
        </p:spPr>
        <p:txBody>
          <a:bodyPr/>
          <a:lstStyle/>
          <a:p>
            <a:r>
              <a:rPr lang="en-US" dirty="0"/>
              <a:t>Truth for Swedenborg has two foundations, “one from the Word [the divine Revelation], and the other from nature.” The first human beings were able to see immediately the truth of the Revelation in the Word, and to see nature as a manifestation of the divine. Unfortunately, we have lost this ability. But we are not without hope</a:t>
            </a:r>
          </a:p>
        </p:txBody>
      </p:sp>
      <p:pic>
        <p:nvPicPr>
          <p:cNvPr id="5" name="Immagine 4"/>
          <p:cNvPicPr>
            <a:picLocks noChangeAspect="1"/>
          </p:cNvPicPr>
          <p:nvPr/>
        </p:nvPicPr>
        <p:blipFill>
          <a:blip r:embed="rId2"/>
          <a:stretch>
            <a:fillRect/>
          </a:stretch>
        </p:blipFill>
        <p:spPr>
          <a:xfrm>
            <a:off x="1980315" y="1576872"/>
            <a:ext cx="3691153" cy="4689504"/>
          </a:xfrm>
          <a:prstGeom prst="rect">
            <a:avLst/>
          </a:prstGeom>
        </p:spPr>
      </p:pic>
      <p:sp>
        <p:nvSpPr>
          <p:cNvPr id="6" name="CasellaDiTesto 5"/>
          <p:cNvSpPr txBox="1"/>
          <p:nvPr/>
        </p:nvSpPr>
        <p:spPr>
          <a:xfrm>
            <a:off x="6332318" y="5743156"/>
            <a:ext cx="4665649" cy="523220"/>
          </a:xfrm>
          <a:prstGeom prst="rect">
            <a:avLst/>
          </a:prstGeom>
          <a:noFill/>
        </p:spPr>
        <p:txBody>
          <a:bodyPr wrap="square" rtlCol="0">
            <a:spAutoFit/>
          </a:bodyPr>
          <a:lstStyle/>
          <a:p>
            <a:r>
              <a:rPr lang="en-US" sz="1400" dirty="0"/>
              <a:t>Left: </a:t>
            </a:r>
            <a:r>
              <a:rPr lang="en-US" sz="1400" i="1" dirty="0"/>
              <a:t>The Delightful Land </a:t>
            </a:r>
            <a:r>
              <a:rPr lang="en-US" sz="1400" dirty="0"/>
              <a:t>(</a:t>
            </a:r>
            <a:r>
              <a:rPr lang="en-US" sz="1400" i="1" dirty="0"/>
              <a:t>Te Nave Fenua</a:t>
            </a:r>
            <a:r>
              <a:rPr lang="en-US" sz="1400" dirty="0"/>
              <a:t>), Gauguin’s 1892 rendering of the Garden of Eden</a:t>
            </a:r>
            <a:endParaRPr lang="en-US" sz="1400" i="1" dirty="0"/>
          </a:p>
        </p:txBody>
      </p:sp>
    </p:spTree>
    <p:extLst>
      <p:ext uri="{BB962C8B-B14F-4D97-AF65-F5344CB8AC3E}">
        <p14:creationId xmlns:p14="http://schemas.microsoft.com/office/powerpoint/2010/main" val="240816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64579" y="1428681"/>
            <a:ext cx="5234441" cy="654184"/>
          </a:xfrm>
        </p:spPr>
        <p:txBody>
          <a:bodyPr/>
          <a:lstStyle/>
          <a:p>
            <a:pPr algn="ctr"/>
            <a:r>
              <a:rPr lang="en-US" dirty="0"/>
              <a:t>3. Correspondences</a:t>
            </a:r>
          </a:p>
        </p:txBody>
      </p:sp>
      <p:sp>
        <p:nvSpPr>
          <p:cNvPr id="3" name="Segnaposto contenuto 2"/>
          <p:cNvSpPr>
            <a:spLocks noGrp="1"/>
          </p:cNvSpPr>
          <p:nvPr>
            <p:ph idx="1"/>
          </p:nvPr>
        </p:nvSpPr>
        <p:spPr>
          <a:xfrm>
            <a:off x="1211780" y="2470985"/>
            <a:ext cx="5540040" cy="2881191"/>
          </a:xfrm>
        </p:spPr>
        <p:txBody>
          <a:bodyPr>
            <a:normAutofit/>
          </a:bodyPr>
          <a:lstStyle/>
          <a:p>
            <a:r>
              <a:rPr lang="en-US" dirty="0"/>
              <a:t>For Swedenborg, the tool for recovering </a:t>
            </a:r>
            <a:r>
              <a:rPr lang="en-US" i="1" dirty="0"/>
              <a:t>something </a:t>
            </a:r>
            <a:r>
              <a:rPr lang="en-US" dirty="0"/>
              <a:t>of the lost gaze of the ancients is the theory of correspondences: “Nothing can exist anywhere in the material world that does not have a correspondence with the spiritual world.” “Everything in the material world is an effect. The causes of all effects lie in the spiritual world, and the causes of those causes in turn […] lie in a still deeper heaven”</a:t>
            </a:r>
          </a:p>
        </p:txBody>
      </p:sp>
      <p:pic>
        <p:nvPicPr>
          <p:cNvPr id="5" name="Immagine 4"/>
          <p:cNvPicPr>
            <a:picLocks noChangeAspect="1"/>
          </p:cNvPicPr>
          <p:nvPr/>
        </p:nvPicPr>
        <p:blipFill>
          <a:blip r:embed="rId2"/>
          <a:stretch>
            <a:fillRect/>
          </a:stretch>
        </p:blipFill>
        <p:spPr>
          <a:xfrm>
            <a:off x="7070105" y="498801"/>
            <a:ext cx="4243691" cy="5482123"/>
          </a:xfrm>
          <a:prstGeom prst="rect">
            <a:avLst/>
          </a:prstGeom>
        </p:spPr>
      </p:pic>
      <p:sp>
        <p:nvSpPr>
          <p:cNvPr id="6" name="CasellaDiTesto 5"/>
          <p:cNvSpPr txBox="1"/>
          <p:nvPr/>
        </p:nvSpPr>
        <p:spPr>
          <a:xfrm>
            <a:off x="7103790" y="5980924"/>
            <a:ext cx="4176319" cy="523220"/>
          </a:xfrm>
          <a:prstGeom prst="rect">
            <a:avLst/>
          </a:prstGeom>
          <a:noFill/>
        </p:spPr>
        <p:txBody>
          <a:bodyPr wrap="square" rtlCol="0">
            <a:spAutoFit/>
          </a:bodyPr>
          <a:lstStyle/>
          <a:p>
            <a:r>
              <a:rPr lang="en-US" sz="1400" dirty="0"/>
              <a:t>Table of correspondences of the body from a lesson by Hugo Odhner (1891-1974)</a:t>
            </a:r>
          </a:p>
        </p:txBody>
      </p:sp>
    </p:spTree>
    <p:extLst>
      <p:ext uri="{BB962C8B-B14F-4D97-AF65-F5344CB8AC3E}">
        <p14:creationId xmlns:p14="http://schemas.microsoft.com/office/powerpoint/2010/main" val="277039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843057" y="1873043"/>
            <a:ext cx="5766287" cy="803474"/>
          </a:xfrm>
        </p:spPr>
        <p:txBody>
          <a:bodyPr/>
          <a:lstStyle/>
          <a:p>
            <a:pPr algn="ctr"/>
            <a:r>
              <a:rPr lang="en-US" dirty="0"/>
              <a:t>4. The Artist’s Mission</a:t>
            </a:r>
          </a:p>
        </p:txBody>
      </p:sp>
      <p:sp>
        <p:nvSpPr>
          <p:cNvPr id="3" name="Segnaposto contenuto 2"/>
          <p:cNvSpPr>
            <a:spLocks noGrp="1"/>
          </p:cNvSpPr>
          <p:nvPr>
            <p:ph idx="1"/>
          </p:nvPr>
        </p:nvSpPr>
        <p:spPr>
          <a:xfrm>
            <a:off x="6031682" y="2874999"/>
            <a:ext cx="5389038" cy="2292620"/>
          </a:xfrm>
        </p:spPr>
        <p:txBody>
          <a:bodyPr/>
          <a:lstStyle/>
          <a:p>
            <a:r>
              <a:rPr lang="en-US" dirty="0"/>
              <a:t>“Art,” Swedenborg wrote, “comes to us from Heaven.” While his theory of correspondences can be applied by anybody to both the study of the Bible and personal spiritual life, real artists are inherently equipped to perceive, and show to others, the divine cause beyond all natural effects</a:t>
            </a:r>
          </a:p>
        </p:txBody>
      </p:sp>
      <p:pic>
        <p:nvPicPr>
          <p:cNvPr id="5" name="Immagine 4"/>
          <p:cNvPicPr>
            <a:picLocks noChangeAspect="1"/>
          </p:cNvPicPr>
          <p:nvPr/>
        </p:nvPicPr>
        <p:blipFill rotWithShape="1">
          <a:blip r:embed="rId2"/>
          <a:srcRect l="12700" t="-309" r="12455" b="531"/>
          <a:stretch/>
        </p:blipFill>
        <p:spPr>
          <a:xfrm>
            <a:off x="1985616" y="361071"/>
            <a:ext cx="3593318" cy="6279501"/>
          </a:xfrm>
          <a:prstGeom prst="rect">
            <a:avLst/>
          </a:prstGeom>
        </p:spPr>
      </p:pic>
    </p:spTree>
    <p:extLst>
      <p:ext uri="{BB962C8B-B14F-4D97-AF65-F5344CB8AC3E}">
        <p14:creationId xmlns:p14="http://schemas.microsoft.com/office/powerpoint/2010/main" val="2252387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6435" y="642772"/>
            <a:ext cx="8911687" cy="812804"/>
          </a:xfrm>
        </p:spPr>
        <p:txBody>
          <a:bodyPr/>
          <a:lstStyle/>
          <a:p>
            <a:pPr algn="ctr"/>
            <a:r>
              <a:rPr lang="en-US" dirty="0"/>
              <a:t>Concentric Circles</a:t>
            </a:r>
          </a:p>
        </p:txBody>
      </p:sp>
      <p:sp>
        <p:nvSpPr>
          <p:cNvPr id="3" name="Segnaposto contenuto 2"/>
          <p:cNvSpPr>
            <a:spLocks noGrp="1"/>
          </p:cNvSpPr>
          <p:nvPr>
            <p:ph idx="1"/>
          </p:nvPr>
        </p:nvSpPr>
        <p:spPr>
          <a:xfrm>
            <a:off x="1362613" y="2542936"/>
            <a:ext cx="5165991" cy="2891834"/>
          </a:xfrm>
        </p:spPr>
        <p:txBody>
          <a:bodyPr/>
          <a:lstStyle/>
          <a:p>
            <a:r>
              <a:rPr lang="en-US" dirty="0"/>
              <a:t>This vision obviously appealed to artists. We can distinguish three concentric circles: those baptized into a Swedenborgian church or maintaining at any rate Swedenborgianism as a primary interest in their lives; those directly influenced by Swedenborg’s writings; and those reached by Swedenborg indirectly, i.e. through other artists or writers</a:t>
            </a:r>
          </a:p>
        </p:txBody>
      </p:sp>
      <p:pic>
        <p:nvPicPr>
          <p:cNvPr id="5" name="Immagine 4"/>
          <p:cNvPicPr>
            <a:picLocks noChangeAspect="1"/>
          </p:cNvPicPr>
          <p:nvPr/>
        </p:nvPicPr>
        <p:blipFill>
          <a:blip r:embed="rId2"/>
          <a:stretch>
            <a:fillRect/>
          </a:stretch>
        </p:blipFill>
        <p:spPr>
          <a:xfrm>
            <a:off x="6755153" y="1693522"/>
            <a:ext cx="4590661" cy="4590661"/>
          </a:xfrm>
          <a:prstGeom prst="rect">
            <a:avLst/>
          </a:prstGeom>
        </p:spPr>
      </p:pic>
    </p:spTree>
    <p:extLst>
      <p:ext uri="{BB962C8B-B14F-4D97-AF65-F5344CB8AC3E}">
        <p14:creationId xmlns:p14="http://schemas.microsoft.com/office/powerpoint/2010/main" val="3973860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67139" y="1490017"/>
            <a:ext cx="5313537" cy="780147"/>
          </a:xfrm>
        </p:spPr>
        <p:txBody>
          <a:bodyPr/>
          <a:lstStyle/>
          <a:p>
            <a:pPr algn="ctr"/>
            <a:r>
              <a:rPr lang="en-US" dirty="0"/>
              <a:t>The Third Circle</a:t>
            </a:r>
          </a:p>
        </p:txBody>
      </p:sp>
      <p:sp>
        <p:nvSpPr>
          <p:cNvPr id="3" name="Segnaposto contenuto 2"/>
          <p:cNvSpPr>
            <a:spLocks noGrp="1"/>
          </p:cNvSpPr>
          <p:nvPr>
            <p:ph idx="1"/>
          </p:nvPr>
        </p:nvSpPr>
        <p:spPr>
          <a:xfrm>
            <a:off x="5862277" y="2469502"/>
            <a:ext cx="5523262" cy="2765228"/>
          </a:xfrm>
        </p:spPr>
        <p:txBody>
          <a:bodyPr/>
          <a:lstStyle/>
          <a:p>
            <a:r>
              <a:rPr lang="en-US" dirty="0"/>
              <a:t>We cannot elaborate here on the third circle. One example would be the Belgian symbolist painter Jean Delville (1867-1953). He probably did not read Swedenborg personally, but was influenced by novelists and painters interested in Swedenborg, such as Balzac (1799-1850) – in 1932, he painted a </a:t>
            </a:r>
            <a:r>
              <a:rPr lang="en-US" i="1" dirty="0"/>
              <a:t>Séraphita </a:t>
            </a:r>
            <a:r>
              <a:rPr lang="en-US" dirty="0"/>
              <a:t>(left) – and Fernand Khnopff (1858-1921)</a:t>
            </a:r>
          </a:p>
        </p:txBody>
      </p:sp>
      <p:pic>
        <p:nvPicPr>
          <p:cNvPr id="4" name="Picture 2" descr="http://1.bp.blogspot.com/-OFlyms2ooyU/T_6JKDrwmSI/AAAAAAAAOxo/v-0MBcCJIR4/s1600/Seraphi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289" y="403773"/>
            <a:ext cx="3184913" cy="6124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840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29355" y="497248"/>
            <a:ext cx="8911687" cy="682176"/>
          </a:xfrm>
        </p:spPr>
        <p:txBody>
          <a:bodyPr/>
          <a:lstStyle/>
          <a:p>
            <a:pPr algn="ctr"/>
            <a:r>
              <a:rPr lang="en-US" dirty="0"/>
              <a:t>Mikalojus Konstantinas Čiurlionis</a:t>
            </a:r>
          </a:p>
        </p:txBody>
      </p:sp>
      <p:sp>
        <p:nvSpPr>
          <p:cNvPr id="3" name="Segnaposto contenuto 2"/>
          <p:cNvSpPr>
            <a:spLocks noGrp="1"/>
          </p:cNvSpPr>
          <p:nvPr>
            <p:ph idx="1"/>
          </p:nvPr>
        </p:nvSpPr>
        <p:spPr>
          <a:xfrm>
            <a:off x="1052694" y="2375272"/>
            <a:ext cx="5870239" cy="2956540"/>
          </a:xfrm>
        </p:spPr>
        <p:txBody>
          <a:bodyPr/>
          <a:lstStyle/>
          <a:p>
            <a:r>
              <a:rPr lang="en-US" dirty="0"/>
              <a:t>Another example is Lithuanian painter and composer M.K. Čiurlionis (1875-1911). Scholars of Čiurlionis, including Genovait</a:t>
            </a:r>
            <a:r>
              <a:rPr lang="lt-LT" dirty="0"/>
              <a:t>ė</a:t>
            </a:r>
            <a:r>
              <a:rPr lang="en-US" dirty="0"/>
              <a:t> Kazokas (1924-2015), found in his works influences of Swedenborg’s theories of correspondences and of angels (although his, unlike Swedenborg’s, have wings: </a:t>
            </a:r>
            <a:r>
              <a:rPr lang="en-US" i="1" dirty="0"/>
              <a:t>Angel Prelude</a:t>
            </a:r>
            <a:r>
              <a:rPr lang="en-US" dirty="0"/>
              <a:t>, 1909, right), which possibly reached the artist through Charles Baudelaire (1821-1867)</a:t>
            </a:r>
          </a:p>
        </p:txBody>
      </p:sp>
      <p:pic>
        <p:nvPicPr>
          <p:cNvPr id="5" name="Immagine 4"/>
          <p:cNvPicPr>
            <a:picLocks noChangeAspect="1"/>
          </p:cNvPicPr>
          <p:nvPr/>
        </p:nvPicPr>
        <p:blipFill>
          <a:blip r:embed="rId2"/>
          <a:stretch>
            <a:fillRect/>
          </a:stretch>
        </p:blipFill>
        <p:spPr>
          <a:xfrm>
            <a:off x="7148602" y="1539550"/>
            <a:ext cx="4637041" cy="4627984"/>
          </a:xfrm>
          <a:prstGeom prst="rect">
            <a:avLst/>
          </a:prstGeom>
        </p:spPr>
      </p:pic>
    </p:spTree>
    <p:extLst>
      <p:ext uri="{BB962C8B-B14F-4D97-AF65-F5344CB8AC3E}">
        <p14:creationId xmlns:p14="http://schemas.microsoft.com/office/powerpoint/2010/main" val="3070709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magine 4"/>
          <p:cNvPicPr>
            <a:picLocks noChangeAspect="1"/>
          </p:cNvPicPr>
          <p:nvPr/>
        </p:nvPicPr>
        <p:blipFill rotWithShape="1">
          <a:blip r:embed="rId2"/>
          <a:srcRect l="3694" r="1" b="1"/>
          <a:stretch/>
        </p:blipFill>
        <p:spPr>
          <a:xfrm>
            <a:off x="5265079" y="883000"/>
            <a:ext cx="6537789" cy="4938684"/>
          </a:xfrm>
          <a:prstGeom prst="rect">
            <a:avLst/>
          </a:prstGeom>
        </p:spPr>
      </p:pic>
      <p:sp>
        <p:nvSpPr>
          <p:cNvPr id="2" name="Titolo 1"/>
          <p:cNvSpPr>
            <a:spLocks noGrp="1"/>
          </p:cNvSpPr>
          <p:nvPr>
            <p:ph type="title"/>
          </p:nvPr>
        </p:nvSpPr>
        <p:spPr>
          <a:xfrm>
            <a:off x="1225669" y="1468713"/>
            <a:ext cx="3650279" cy="675694"/>
          </a:xfrm>
        </p:spPr>
        <p:txBody>
          <a:bodyPr>
            <a:normAutofit/>
          </a:bodyPr>
          <a:lstStyle/>
          <a:p>
            <a:r>
              <a:rPr lang="en-US" dirty="0"/>
              <a:t>Edvard Munch</a:t>
            </a:r>
          </a:p>
        </p:txBody>
      </p:sp>
      <p:sp>
        <p:nvSpPr>
          <p:cNvPr id="3" name="Segnaposto contenuto 2"/>
          <p:cNvSpPr>
            <a:spLocks noGrp="1"/>
          </p:cNvSpPr>
          <p:nvPr>
            <p:ph idx="1"/>
          </p:nvPr>
        </p:nvSpPr>
        <p:spPr>
          <a:xfrm>
            <a:off x="898356" y="2558475"/>
            <a:ext cx="4172157" cy="2432976"/>
          </a:xfrm>
        </p:spPr>
        <p:txBody>
          <a:bodyPr>
            <a:normAutofit/>
          </a:bodyPr>
          <a:lstStyle/>
          <a:p>
            <a:r>
              <a:rPr lang="en-US" dirty="0"/>
              <a:t>A further example of the third circle is Norwegian painter Edvard Munch (1863-1944: </a:t>
            </a:r>
            <a:r>
              <a:rPr lang="en-US" i="1" dirty="0"/>
              <a:t>Two Human Beings</a:t>
            </a:r>
            <a:r>
              <a:rPr lang="en-US" dirty="0"/>
              <a:t>, 1905, left), who learn of Swedenborg during his Berlin years through Swedish writer and painter August Strindberg (1849-1912) </a:t>
            </a:r>
          </a:p>
          <a:p>
            <a:endParaRPr lang="en-US" dirty="0"/>
          </a:p>
        </p:txBody>
      </p:sp>
    </p:spTree>
    <p:extLst>
      <p:ext uri="{BB962C8B-B14F-4D97-AF65-F5344CB8AC3E}">
        <p14:creationId xmlns:p14="http://schemas.microsoft.com/office/powerpoint/2010/main" val="88106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50150" y="236182"/>
            <a:ext cx="8911687" cy="650508"/>
          </a:xfrm>
        </p:spPr>
        <p:txBody>
          <a:bodyPr/>
          <a:lstStyle/>
          <a:p>
            <a:pPr algn="ctr"/>
            <a:r>
              <a:rPr lang="en-US" dirty="0"/>
              <a:t>Swedenborg in Finland</a:t>
            </a:r>
          </a:p>
        </p:txBody>
      </p:sp>
      <p:sp>
        <p:nvSpPr>
          <p:cNvPr id="3" name="Segnaposto contenuto 2"/>
          <p:cNvSpPr>
            <a:spLocks noGrp="1"/>
          </p:cNvSpPr>
          <p:nvPr>
            <p:ph idx="1"/>
          </p:nvPr>
        </p:nvSpPr>
        <p:spPr>
          <a:xfrm>
            <a:off x="1115737" y="5275276"/>
            <a:ext cx="10780516" cy="1293303"/>
          </a:xfrm>
        </p:spPr>
        <p:txBody>
          <a:bodyPr/>
          <a:lstStyle/>
          <a:p>
            <a:r>
              <a:rPr lang="en-US" dirty="0"/>
              <a:t>Nina Kokkinen studied Finnish symbolist painter Hugo Simberg (1873-1917: </a:t>
            </a:r>
            <a:r>
              <a:rPr lang="en-US" i="1" dirty="0"/>
              <a:t>Piiritanssi</a:t>
            </a:r>
            <a:r>
              <a:rPr lang="en-US" dirty="0"/>
              <a:t>, 1898, above) as an artist who referred explicitly to Swedenborg only once but was deeply influenced by Finnish master Akseli Gallen-Kallela (1865–1931), who had read a number of Swedenborg’s works</a:t>
            </a:r>
          </a:p>
          <a:p>
            <a:endParaRPr lang="en-US" dirty="0"/>
          </a:p>
        </p:txBody>
      </p:sp>
      <p:pic>
        <p:nvPicPr>
          <p:cNvPr id="5" name="Immagine 4"/>
          <p:cNvPicPr>
            <a:picLocks noChangeAspect="1"/>
          </p:cNvPicPr>
          <p:nvPr/>
        </p:nvPicPr>
        <p:blipFill>
          <a:blip r:embed="rId2"/>
          <a:stretch>
            <a:fillRect/>
          </a:stretch>
        </p:blipFill>
        <p:spPr>
          <a:xfrm>
            <a:off x="3393340" y="1096666"/>
            <a:ext cx="6225309" cy="3968634"/>
          </a:xfrm>
          <a:prstGeom prst="rect">
            <a:avLst/>
          </a:prstGeom>
        </p:spPr>
      </p:pic>
    </p:spTree>
    <p:extLst>
      <p:ext uri="{BB962C8B-B14F-4D97-AF65-F5344CB8AC3E}">
        <p14:creationId xmlns:p14="http://schemas.microsoft.com/office/powerpoint/2010/main" val="256051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09257" y="401203"/>
            <a:ext cx="8911687" cy="766151"/>
          </a:xfrm>
        </p:spPr>
        <p:txBody>
          <a:bodyPr/>
          <a:lstStyle/>
          <a:p>
            <a:pPr algn="ctr"/>
            <a:r>
              <a:rPr lang="en-US" dirty="0"/>
              <a:t>Newell Convers Wyeth</a:t>
            </a:r>
          </a:p>
        </p:txBody>
      </p:sp>
      <p:sp>
        <p:nvSpPr>
          <p:cNvPr id="3" name="Segnaposto contenuto 2"/>
          <p:cNvSpPr>
            <a:spLocks noGrp="1"/>
          </p:cNvSpPr>
          <p:nvPr>
            <p:ph idx="1"/>
          </p:nvPr>
        </p:nvSpPr>
        <p:spPr>
          <a:xfrm>
            <a:off x="6300132" y="2539779"/>
            <a:ext cx="5036700" cy="2759988"/>
          </a:xfrm>
        </p:spPr>
        <p:txBody>
          <a:bodyPr/>
          <a:lstStyle/>
          <a:p>
            <a:r>
              <a:rPr lang="en-US" dirty="0"/>
              <a:t>Another example if N.C. Wyeth (1882-1945, left). Celebrated as one of America’s greatest illustrators, he recalled how Swedenborg was read to him by his teacher and mentor, Swedenborgian Howard Pyle (1853-1911). Fellow illustrator Jessie Willcox Smith (1863-1935) had the same experience with Pyle</a:t>
            </a:r>
          </a:p>
        </p:txBody>
      </p:sp>
      <p:pic>
        <p:nvPicPr>
          <p:cNvPr id="5" name="Immagine 4"/>
          <p:cNvPicPr>
            <a:picLocks noChangeAspect="1"/>
          </p:cNvPicPr>
          <p:nvPr/>
        </p:nvPicPr>
        <p:blipFill>
          <a:blip r:embed="rId2"/>
          <a:stretch>
            <a:fillRect/>
          </a:stretch>
        </p:blipFill>
        <p:spPr>
          <a:xfrm>
            <a:off x="2047280" y="1381847"/>
            <a:ext cx="3957543" cy="5075853"/>
          </a:xfrm>
          <a:prstGeom prst="rect">
            <a:avLst/>
          </a:prstGeom>
        </p:spPr>
      </p:pic>
    </p:spTree>
    <p:extLst>
      <p:ext uri="{BB962C8B-B14F-4D97-AF65-F5344CB8AC3E}">
        <p14:creationId xmlns:p14="http://schemas.microsoft.com/office/powerpoint/2010/main" val="835222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58958" y="371327"/>
            <a:ext cx="8911687" cy="588870"/>
          </a:xfrm>
        </p:spPr>
        <p:txBody>
          <a:bodyPr>
            <a:normAutofit fontScale="90000"/>
          </a:bodyPr>
          <a:lstStyle/>
          <a:p>
            <a:pPr algn="ctr"/>
            <a:r>
              <a:rPr lang="en-US" dirty="0"/>
              <a:t>The Second Circle: Gauguin</a:t>
            </a:r>
          </a:p>
        </p:txBody>
      </p:sp>
      <p:sp>
        <p:nvSpPr>
          <p:cNvPr id="3" name="Segnaposto contenuto 2"/>
          <p:cNvSpPr>
            <a:spLocks noGrp="1"/>
          </p:cNvSpPr>
          <p:nvPr>
            <p:ph idx="1"/>
          </p:nvPr>
        </p:nvSpPr>
        <p:spPr>
          <a:xfrm>
            <a:off x="6123963" y="2263432"/>
            <a:ext cx="5003145" cy="3335148"/>
          </a:xfrm>
        </p:spPr>
        <p:txBody>
          <a:bodyPr/>
          <a:lstStyle/>
          <a:p>
            <a:r>
              <a:rPr lang="en-US" dirty="0"/>
              <a:t>Perhaps the most illustrious representative of the second circle was Paul Gauguin (1848-1903). He learned about Swedenborg by reading Balzac and Baudelaire, but studied further and explicitly acknowledged Swedenborg’s influence. Jane Williams-Hogan has analyzed his mature painting </a:t>
            </a:r>
            <a:r>
              <a:rPr lang="en-US" i="1" dirty="0"/>
              <a:t>Contes Barbares </a:t>
            </a:r>
            <a:r>
              <a:rPr lang="en-US" dirty="0"/>
              <a:t>(1902, left) as a clear example of his use of Swedenborg’s theory of correspondences</a:t>
            </a:r>
          </a:p>
        </p:txBody>
      </p:sp>
      <p:pic>
        <p:nvPicPr>
          <p:cNvPr id="5" name="Immagine 4"/>
          <p:cNvPicPr>
            <a:picLocks noChangeAspect="1"/>
          </p:cNvPicPr>
          <p:nvPr/>
        </p:nvPicPr>
        <p:blipFill>
          <a:blip r:embed="rId2"/>
          <a:stretch>
            <a:fillRect/>
          </a:stretch>
        </p:blipFill>
        <p:spPr>
          <a:xfrm>
            <a:off x="2029794" y="1226066"/>
            <a:ext cx="3650612" cy="5409880"/>
          </a:xfrm>
          <a:prstGeom prst="rect">
            <a:avLst/>
          </a:prstGeom>
        </p:spPr>
      </p:pic>
    </p:spTree>
    <p:extLst>
      <p:ext uri="{BB962C8B-B14F-4D97-AF65-F5344CB8AC3E}">
        <p14:creationId xmlns:p14="http://schemas.microsoft.com/office/powerpoint/2010/main" val="1110491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70803" y="590554"/>
            <a:ext cx="8911687" cy="701351"/>
          </a:xfrm>
        </p:spPr>
        <p:txBody>
          <a:bodyPr/>
          <a:lstStyle/>
          <a:p>
            <a:pPr algn="ctr"/>
            <a:r>
              <a:rPr lang="en-US" dirty="0"/>
              <a:t>Dante Gabriel Rossetti</a:t>
            </a:r>
          </a:p>
        </p:txBody>
      </p:sp>
      <p:sp>
        <p:nvSpPr>
          <p:cNvPr id="3" name="Segnaposto contenuto 2"/>
          <p:cNvSpPr>
            <a:spLocks noGrp="1"/>
          </p:cNvSpPr>
          <p:nvPr>
            <p:ph idx="1"/>
          </p:nvPr>
        </p:nvSpPr>
        <p:spPr>
          <a:xfrm>
            <a:off x="1561455" y="2506849"/>
            <a:ext cx="5357091" cy="2955637"/>
          </a:xfrm>
        </p:spPr>
        <p:txBody>
          <a:bodyPr/>
          <a:lstStyle/>
          <a:p>
            <a:r>
              <a:rPr lang="en-US" dirty="0"/>
              <a:t>A further example of the second circle is Pre-Raphaelite British painter D.G. Rossetti (1828-1882). In 2013, Anna Francesca Maddison demonstrated in her Ph.D. dissertation that Rossetti was part of English circles studying both Spiritualism and Swedenborg, whose influence is apparent in paintings such as </a:t>
            </a:r>
            <a:r>
              <a:rPr lang="en-US" i="1" dirty="0"/>
              <a:t>Beata Beatrix</a:t>
            </a:r>
            <a:r>
              <a:rPr lang="en-US" dirty="0"/>
              <a:t> (right, 1864-1870)</a:t>
            </a:r>
          </a:p>
        </p:txBody>
      </p:sp>
      <p:pic>
        <p:nvPicPr>
          <p:cNvPr id="5" name="Immagine 4"/>
          <p:cNvPicPr>
            <a:picLocks noChangeAspect="1"/>
          </p:cNvPicPr>
          <p:nvPr/>
        </p:nvPicPr>
        <p:blipFill>
          <a:blip r:embed="rId2"/>
          <a:stretch>
            <a:fillRect/>
          </a:stretch>
        </p:blipFill>
        <p:spPr>
          <a:xfrm>
            <a:off x="7456125" y="1535912"/>
            <a:ext cx="3721317" cy="4763286"/>
          </a:xfrm>
          <a:prstGeom prst="rect">
            <a:avLst/>
          </a:prstGeom>
        </p:spPr>
      </p:pic>
    </p:spTree>
    <p:extLst>
      <p:ext uri="{BB962C8B-B14F-4D97-AF65-F5344CB8AC3E}">
        <p14:creationId xmlns:p14="http://schemas.microsoft.com/office/powerpoint/2010/main" val="305531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US" dirty="0"/>
              <a:t>Sophia de Morgan</a:t>
            </a:r>
          </a:p>
        </p:txBody>
      </p:sp>
      <p:sp>
        <p:nvSpPr>
          <p:cNvPr id="3" name="Segnaposto contenuto 2"/>
          <p:cNvSpPr>
            <a:spLocks noGrp="1"/>
          </p:cNvSpPr>
          <p:nvPr>
            <p:ph idx="1"/>
          </p:nvPr>
        </p:nvSpPr>
        <p:spPr>
          <a:xfrm>
            <a:off x="5836940" y="2275870"/>
            <a:ext cx="5732986" cy="3091543"/>
          </a:xfrm>
        </p:spPr>
        <p:txBody>
          <a:bodyPr/>
          <a:lstStyle/>
          <a:p>
            <a:r>
              <a:rPr lang="en-US" dirty="0"/>
              <a:t>Prominent in what Addison calls the “Swedenborgian-Spiritualist” milieu of London was Sophia de Morgan (1809-1892), mother of potter William de Morgan (1839-1917), whose wife Evelyn (1855-1919), a Spiritualist, is something referred to as the last Pre-Raphaelite painter. Sophia had a lifelong interest in Swedenborg and proposed her own Swedenborgian interpretation of Spiritualist phenomena (see one of her sketches, left)</a:t>
            </a:r>
          </a:p>
        </p:txBody>
      </p:sp>
      <p:pic>
        <p:nvPicPr>
          <p:cNvPr id="5" name="Immagine 4"/>
          <p:cNvPicPr>
            <a:picLocks noChangeAspect="1"/>
          </p:cNvPicPr>
          <p:nvPr/>
        </p:nvPicPr>
        <p:blipFill>
          <a:blip r:embed="rId2"/>
          <a:stretch>
            <a:fillRect/>
          </a:stretch>
        </p:blipFill>
        <p:spPr>
          <a:xfrm>
            <a:off x="1026368" y="1604863"/>
            <a:ext cx="4572726" cy="4433555"/>
          </a:xfrm>
          <a:prstGeom prst="rect">
            <a:avLst/>
          </a:prstGeom>
        </p:spPr>
      </p:pic>
    </p:spTree>
    <p:extLst>
      <p:ext uri="{BB962C8B-B14F-4D97-AF65-F5344CB8AC3E}">
        <p14:creationId xmlns:p14="http://schemas.microsoft.com/office/powerpoint/2010/main" val="1049828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49645" y="598943"/>
            <a:ext cx="8911687" cy="692962"/>
          </a:xfrm>
        </p:spPr>
        <p:txBody>
          <a:bodyPr/>
          <a:lstStyle/>
          <a:p>
            <a:pPr algn="ctr"/>
            <a:r>
              <a:rPr lang="en-US" dirty="0"/>
              <a:t>Elihu Vedder</a:t>
            </a:r>
          </a:p>
        </p:txBody>
      </p:sp>
      <p:sp>
        <p:nvSpPr>
          <p:cNvPr id="3" name="Segnaposto contenuto 2"/>
          <p:cNvSpPr>
            <a:spLocks noGrp="1"/>
          </p:cNvSpPr>
          <p:nvPr>
            <p:ph idx="1"/>
          </p:nvPr>
        </p:nvSpPr>
        <p:spPr>
          <a:xfrm>
            <a:off x="6526635" y="2530787"/>
            <a:ext cx="4860531" cy="2690327"/>
          </a:xfrm>
        </p:spPr>
        <p:txBody>
          <a:bodyPr/>
          <a:lstStyle/>
          <a:p>
            <a:r>
              <a:rPr lang="en-US" dirty="0"/>
              <a:t>Symbolists were often interested in Swedenborg, including in the U.S. Elihu Vedder (1836-1923: </a:t>
            </a:r>
            <a:r>
              <a:rPr lang="en-US" i="1" dirty="0"/>
              <a:t>The Keeper of the Threshold</a:t>
            </a:r>
            <a:r>
              <a:rPr lang="en-US" dirty="0"/>
              <a:t>, 1897-98, left) had his “Swedenborg period” in the years following the Civil War, although his enthusiasm for the Swedish mystic seems to have waned in his later years</a:t>
            </a:r>
          </a:p>
        </p:txBody>
      </p:sp>
      <p:pic>
        <p:nvPicPr>
          <p:cNvPr id="5" name="Immagine 4"/>
          <p:cNvPicPr>
            <a:picLocks noChangeAspect="1"/>
          </p:cNvPicPr>
          <p:nvPr/>
        </p:nvPicPr>
        <p:blipFill>
          <a:blip r:embed="rId2"/>
          <a:stretch>
            <a:fillRect/>
          </a:stretch>
        </p:blipFill>
        <p:spPr>
          <a:xfrm>
            <a:off x="1476462" y="1583026"/>
            <a:ext cx="4646995" cy="4585850"/>
          </a:xfrm>
          <a:prstGeom prst="rect">
            <a:avLst/>
          </a:prstGeom>
        </p:spPr>
      </p:pic>
    </p:spTree>
    <p:extLst>
      <p:ext uri="{BB962C8B-B14F-4D97-AF65-F5344CB8AC3E}">
        <p14:creationId xmlns:p14="http://schemas.microsoft.com/office/powerpoint/2010/main" val="4255019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63751" y="498275"/>
            <a:ext cx="8911687" cy="760073"/>
          </a:xfrm>
        </p:spPr>
        <p:txBody>
          <a:bodyPr/>
          <a:lstStyle/>
          <a:p>
            <a:pPr algn="ctr"/>
            <a:r>
              <a:rPr lang="en-US" dirty="0"/>
              <a:t>The First Circle: John Flaxman</a:t>
            </a:r>
          </a:p>
        </p:txBody>
      </p:sp>
      <p:sp>
        <p:nvSpPr>
          <p:cNvPr id="3" name="Segnaposto contenuto 2"/>
          <p:cNvSpPr>
            <a:spLocks noGrp="1"/>
          </p:cNvSpPr>
          <p:nvPr>
            <p:ph idx="1"/>
          </p:nvPr>
        </p:nvSpPr>
        <p:spPr>
          <a:xfrm>
            <a:off x="1748173" y="2157197"/>
            <a:ext cx="4910546" cy="3227992"/>
          </a:xfrm>
        </p:spPr>
        <p:txBody>
          <a:bodyPr/>
          <a:lstStyle/>
          <a:p>
            <a:r>
              <a:rPr lang="en-US" dirty="0"/>
              <a:t>We would now focus on the first circle. Among the members of the Theosophical Society, created in London in 1783 to promote Swedenborg (not to be confused with Blavatsky’s Theosophical Society, founded in 1875 in New York), at least seven were professional artists. One was John Flaxman (1755-1826), the most celebrated English sculptor of his time</a:t>
            </a:r>
          </a:p>
        </p:txBody>
      </p:sp>
      <p:pic>
        <p:nvPicPr>
          <p:cNvPr id="5" name="Immagine 4"/>
          <p:cNvPicPr>
            <a:picLocks noChangeAspect="1"/>
          </p:cNvPicPr>
          <p:nvPr/>
        </p:nvPicPr>
        <p:blipFill>
          <a:blip r:embed="rId2"/>
          <a:stretch>
            <a:fillRect/>
          </a:stretch>
        </p:blipFill>
        <p:spPr>
          <a:xfrm>
            <a:off x="7173304" y="1443205"/>
            <a:ext cx="3643411" cy="4655976"/>
          </a:xfrm>
          <a:prstGeom prst="rect">
            <a:avLst/>
          </a:prstGeom>
        </p:spPr>
      </p:pic>
      <p:sp>
        <p:nvSpPr>
          <p:cNvPr id="6" name="CasellaDiTesto 5"/>
          <p:cNvSpPr txBox="1"/>
          <p:nvPr/>
        </p:nvSpPr>
        <p:spPr>
          <a:xfrm>
            <a:off x="6895751" y="6125032"/>
            <a:ext cx="4488024" cy="307777"/>
          </a:xfrm>
          <a:prstGeom prst="rect">
            <a:avLst/>
          </a:prstGeom>
          <a:noFill/>
        </p:spPr>
        <p:txBody>
          <a:bodyPr wrap="square" rtlCol="0">
            <a:spAutoFit/>
          </a:bodyPr>
          <a:lstStyle/>
          <a:p>
            <a:r>
              <a:rPr lang="en-US" sz="1400" dirty="0"/>
              <a:t>Guy Head (1760-1800), </a:t>
            </a:r>
            <a:r>
              <a:rPr lang="en-US" sz="1400" i="1" dirty="0"/>
              <a:t>Portrait of John Flaxman</a:t>
            </a:r>
            <a:endParaRPr lang="en-US" sz="1400" dirty="0"/>
          </a:p>
        </p:txBody>
      </p:sp>
    </p:spTree>
    <p:extLst>
      <p:ext uri="{BB962C8B-B14F-4D97-AF65-F5344CB8AC3E}">
        <p14:creationId xmlns:p14="http://schemas.microsoft.com/office/powerpoint/2010/main" val="2610330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98224" y="2224825"/>
            <a:ext cx="4795902" cy="677766"/>
          </a:xfrm>
        </p:spPr>
        <p:txBody>
          <a:bodyPr/>
          <a:lstStyle/>
          <a:p>
            <a:pPr algn="ctr"/>
            <a:r>
              <a:rPr lang="en-US" dirty="0"/>
              <a:t>Souls in Human Form</a:t>
            </a:r>
          </a:p>
        </p:txBody>
      </p:sp>
      <p:sp>
        <p:nvSpPr>
          <p:cNvPr id="3" name="Segnaposto contenuto 2"/>
          <p:cNvSpPr>
            <a:spLocks noGrp="1"/>
          </p:cNvSpPr>
          <p:nvPr>
            <p:ph idx="1"/>
          </p:nvPr>
        </p:nvSpPr>
        <p:spPr>
          <a:xfrm>
            <a:off x="6698224" y="3253273"/>
            <a:ext cx="4667584" cy="2167812"/>
          </a:xfrm>
        </p:spPr>
        <p:txBody>
          <a:bodyPr/>
          <a:lstStyle/>
          <a:p>
            <a:r>
              <a:rPr lang="en-US" dirty="0"/>
              <a:t>Art historian Horst Waldemar Janson (1913-1982) claimed that, in his prolific funerary work, Flaxman was the first to depict the soul in human form, an idea that later became common but was clearly based on Swedenborg</a:t>
            </a:r>
          </a:p>
        </p:txBody>
      </p:sp>
      <p:pic>
        <p:nvPicPr>
          <p:cNvPr id="5" name="Immagine 4"/>
          <p:cNvPicPr>
            <a:picLocks noChangeAspect="1"/>
          </p:cNvPicPr>
          <p:nvPr/>
        </p:nvPicPr>
        <p:blipFill rotWithShape="1">
          <a:blip r:embed="rId2"/>
          <a:srcRect l="13565" t="2584" r="10597" b="28707"/>
          <a:stretch/>
        </p:blipFill>
        <p:spPr>
          <a:xfrm>
            <a:off x="2220686" y="383707"/>
            <a:ext cx="3834882" cy="6185706"/>
          </a:xfrm>
          <a:prstGeom prst="rect">
            <a:avLst/>
          </a:prstGeom>
        </p:spPr>
      </p:pic>
    </p:spTree>
    <p:extLst>
      <p:ext uri="{BB962C8B-B14F-4D97-AF65-F5344CB8AC3E}">
        <p14:creationId xmlns:p14="http://schemas.microsoft.com/office/powerpoint/2010/main" val="1804970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01020" y="512143"/>
            <a:ext cx="8911687" cy="738159"/>
          </a:xfrm>
        </p:spPr>
        <p:txBody>
          <a:bodyPr/>
          <a:lstStyle/>
          <a:p>
            <a:pPr algn="ctr"/>
            <a:r>
              <a:rPr lang="en-US" i="1" dirty="0"/>
              <a:t>Evil Spirits Thrust Down by a Little Child</a:t>
            </a:r>
            <a:endParaRPr lang="en-US" dirty="0"/>
          </a:p>
        </p:txBody>
      </p:sp>
      <p:sp>
        <p:nvSpPr>
          <p:cNvPr id="3" name="Segnaposto contenuto 2"/>
          <p:cNvSpPr>
            <a:spLocks noGrp="1"/>
          </p:cNvSpPr>
          <p:nvPr>
            <p:ph idx="1"/>
          </p:nvPr>
        </p:nvSpPr>
        <p:spPr>
          <a:xfrm>
            <a:off x="1866796" y="2588765"/>
            <a:ext cx="4083717" cy="2664368"/>
          </a:xfrm>
        </p:spPr>
        <p:txBody>
          <a:bodyPr/>
          <a:lstStyle/>
          <a:p>
            <a:r>
              <a:rPr lang="en-US" dirty="0"/>
              <a:t>Jane Williams-Hogan analyzed this drawing by Flaxman, intended to illustrate </a:t>
            </a:r>
            <a:r>
              <a:rPr lang="en-US" i="1" dirty="0"/>
              <a:t>Arcana Cœlestia </a:t>
            </a:r>
            <a:r>
              <a:rPr lang="en-US" dirty="0"/>
              <a:t>§1271 and §1272, as true to both the letter (including the image of “women wearing black peaked hats” as part of the evil spirits) and the worldview of Swedenborg</a:t>
            </a:r>
          </a:p>
        </p:txBody>
      </p:sp>
      <p:pic>
        <p:nvPicPr>
          <p:cNvPr id="5" name="Immagine 4"/>
          <p:cNvPicPr>
            <a:picLocks noChangeAspect="1"/>
          </p:cNvPicPr>
          <p:nvPr/>
        </p:nvPicPr>
        <p:blipFill rotWithShape="1">
          <a:blip r:embed="rId2"/>
          <a:srcRect l="18906" t="16554" r="17237" b="19422"/>
          <a:stretch/>
        </p:blipFill>
        <p:spPr>
          <a:xfrm>
            <a:off x="6617030" y="1383636"/>
            <a:ext cx="4161453" cy="5074625"/>
          </a:xfrm>
          <a:prstGeom prst="rect">
            <a:avLst/>
          </a:prstGeom>
        </p:spPr>
      </p:pic>
    </p:spTree>
    <p:extLst>
      <p:ext uri="{BB962C8B-B14F-4D97-AF65-F5344CB8AC3E}">
        <p14:creationId xmlns:p14="http://schemas.microsoft.com/office/powerpoint/2010/main" val="2331850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99310" y="624110"/>
            <a:ext cx="8911687" cy="743296"/>
          </a:xfrm>
        </p:spPr>
        <p:txBody>
          <a:bodyPr/>
          <a:lstStyle/>
          <a:p>
            <a:pPr algn="ctr"/>
            <a:r>
              <a:rPr lang="en-US" dirty="0"/>
              <a:t>Other Early Swedenborgian Artists</a:t>
            </a:r>
          </a:p>
        </p:txBody>
      </p:sp>
      <p:sp>
        <p:nvSpPr>
          <p:cNvPr id="3" name="Segnaposto contenuto 2"/>
          <p:cNvSpPr>
            <a:spLocks noGrp="1"/>
          </p:cNvSpPr>
          <p:nvPr>
            <p:ph idx="1"/>
          </p:nvPr>
        </p:nvSpPr>
        <p:spPr>
          <a:xfrm>
            <a:off x="6517416" y="2427443"/>
            <a:ext cx="4506686" cy="3253414"/>
          </a:xfrm>
        </p:spPr>
        <p:txBody>
          <a:bodyPr>
            <a:normAutofit/>
          </a:bodyPr>
          <a:lstStyle/>
          <a:p>
            <a:r>
              <a:rPr lang="en-US" dirty="0"/>
              <a:t>Among the other members of the Swedenborgian Theosophical Society were painters Richard Cosway (1742-1821), Philippe-Jacques de Loutherbourg (1740-1812), Daniel Richardson (active 1783-1830), and John Sanders (1750-1825), and engravers John Emes (1762-1810) and William Sharp (1749-1824: </a:t>
            </a:r>
            <a:r>
              <a:rPr lang="en-US" i="1" dirty="0"/>
              <a:t>Mercury Putting On His Winged Sandals</a:t>
            </a:r>
            <a:r>
              <a:rPr lang="en-US" dirty="0"/>
              <a:t>, 1798, left) </a:t>
            </a:r>
          </a:p>
        </p:txBody>
      </p:sp>
      <p:pic>
        <p:nvPicPr>
          <p:cNvPr id="5" name="Immagine 4"/>
          <p:cNvPicPr>
            <a:picLocks noChangeAspect="1"/>
          </p:cNvPicPr>
          <p:nvPr/>
        </p:nvPicPr>
        <p:blipFill rotWithShape="1">
          <a:blip r:embed="rId2"/>
          <a:srcRect l="5321" t="1995" r="4843" b="8462"/>
          <a:stretch/>
        </p:blipFill>
        <p:spPr>
          <a:xfrm>
            <a:off x="2395732" y="1707501"/>
            <a:ext cx="3641174" cy="4693298"/>
          </a:xfrm>
          <a:prstGeom prst="rect">
            <a:avLst/>
          </a:prstGeom>
        </p:spPr>
      </p:pic>
    </p:spTree>
    <p:extLst>
      <p:ext uri="{BB962C8B-B14F-4D97-AF65-F5344CB8AC3E}">
        <p14:creationId xmlns:p14="http://schemas.microsoft.com/office/powerpoint/2010/main" val="1836803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90253" y="556998"/>
            <a:ext cx="8911687" cy="667795"/>
          </a:xfrm>
        </p:spPr>
        <p:txBody>
          <a:bodyPr/>
          <a:lstStyle/>
          <a:p>
            <a:pPr algn="ctr"/>
            <a:r>
              <a:rPr lang="en-US" dirty="0"/>
              <a:t>William Blake</a:t>
            </a:r>
            <a:r>
              <a:rPr lang="en-US" i="1" dirty="0"/>
              <a:t> </a:t>
            </a:r>
            <a:r>
              <a:rPr lang="en-US" dirty="0"/>
              <a:t>and Swedenborg</a:t>
            </a:r>
          </a:p>
        </p:txBody>
      </p:sp>
      <p:sp>
        <p:nvSpPr>
          <p:cNvPr id="3" name="Segnaposto contenuto 2"/>
          <p:cNvSpPr>
            <a:spLocks noGrp="1"/>
          </p:cNvSpPr>
          <p:nvPr>
            <p:ph idx="1"/>
          </p:nvPr>
        </p:nvSpPr>
        <p:spPr>
          <a:xfrm>
            <a:off x="1861927" y="2051465"/>
            <a:ext cx="4847126" cy="3497424"/>
          </a:xfrm>
        </p:spPr>
        <p:txBody>
          <a:bodyPr/>
          <a:lstStyle/>
          <a:p>
            <a:r>
              <a:rPr lang="en-US" dirty="0"/>
              <a:t>William Blake (1757-1827: </a:t>
            </a:r>
            <a:r>
              <a:rPr lang="en-US" i="1" dirty="0"/>
              <a:t>Angel of Revelation</a:t>
            </a:r>
            <a:r>
              <a:rPr lang="en-US" dirty="0"/>
              <a:t>, ca. 1803-1805, right), one of the leading artists associated with Swedenborg, was a friend of both Flaxman and Sharp. Both he and his wife Catherine Boucher (1762-1831) signed the minutes of the General Conference, which convened in 1789 as a development of the early Theosophical Society, to establish a church based on Swedenborg’s writings</a:t>
            </a:r>
          </a:p>
        </p:txBody>
      </p:sp>
      <p:pic>
        <p:nvPicPr>
          <p:cNvPr id="5" name="Immagine 4"/>
          <p:cNvPicPr>
            <a:picLocks noChangeAspect="1"/>
          </p:cNvPicPr>
          <p:nvPr/>
        </p:nvPicPr>
        <p:blipFill>
          <a:blip r:embed="rId2"/>
          <a:stretch>
            <a:fillRect/>
          </a:stretch>
        </p:blipFill>
        <p:spPr>
          <a:xfrm>
            <a:off x="7262588" y="1425785"/>
            <a:ext cx="3387522" cy="5169159"/>
          </a:xfrm>
          <a:prstGeom prst="rect">
            <a:avLst/>
          </a:prstGeom>
        </p:spPr>
      </p:pic>
    </p:spTree>
    <p:extLst>
      <p:ext uri="{BB962C8B-B14F-4D97-AF65-F5344CB8AC3E}">
        <p14:creationId xmlns:p14="http://schemas.microsoft.com/office/powerpoint/2010/main" val="4057108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94945" y="402059"/>
            <a:ext cx="8911687" cy="877519"/>
          </a:xfrm>
        </p:spPr>
        <p:txBody>
          <a:bodyPr/>
          <a:lstStyle/>
          <a:p>
            <a:pPr algn="ctr"/>
            <a:r>
              <a:rPr lang="en-US" dirty="0"/>
              <a:t>A Complicated Relationship</a:t>
            </a:r>
          </a:p>
        </p:txBody>
      </p:sp>
      <p:sp>
        <p:nvSpPr>
          <p:cNvPr id="3" name="Segnaposto contenuto 2"/>
          <p:cNvSpPr>
            <a:spLocks noGrp="1"/>
          </p:cNvSpPr>
          <p:nvPr>
            <p:ph idx="1"/>
          </p:nvPr>
        </p:nvSpPr>
        <p:spPr>
          <a:xfrm>
            <a:off x="5670958" y="2478532"/>
            <a:ext cx="5338703" cy="2901936"/>
          </a:xfrm>
        </p:spPr>
        <p:txBody>
          <a:bodyPr>
            <a:normAutofit/>
          </a:bodyPr>
          <a:lstStyle/>
          <a:p>
            <a:r>
              <a:rPr lang="en-US" dirty="0"/>
              <a:t>Later, however, Blake grew disenchanted with Swedenborg and in 1790 wrote an anti-Swedenborgian satire, </a:t>
            </a:r>
            <a:r>
              <a:rPr lang="en-US" i="1" dirty="0"/>
              <a:t>The Marriage of Heaven and Hell</a:t>
            </a:r>
            <a:r>
              <a:rPr lang="en-US" dirty="0"/>
              <a:t> (left). On the other hand, Blake remained influenced by the Swedish mystic’s doctrines, including the theory of correspondences, until the very end of his life</a:t>
            </a:r>
          </a:p>
        </p:txBody>
      </p:sp>
      <p:pic>
        <p:nvPicPr>
          <p:cNvPr id="5" name="Immagine 4"/>
          <p:cNvPicPr>
            <a:picLocks noChangeAspect="1"/>
          </p:cNvPicPr>
          <p:nvPr/>
        </p:nvPicPr>
        <p:blipFill>
          <a:blip r:embed="rId2"/>
          <a:stretch>
            <a:fillRect/>
          </a:stretch>
        </p:blipFill>
        <p:spPr>
          <a:xfrm>
            <a:off x="1715464" y="1352509"/>
            <a:ext cx="3633557" cy="5153982"/>
          </a:xfrm>
          <a:prstGeom prst="rect">
            <a:avLst/>
          </a:prstGeom>
        </p:spPr>
      </p:pic>
    </p:spTree>
    <p:extLst>
      <p:ext uri="{BB962C8B-B14F-4D97-AF65-F5344CB8AC3E}">
        <p14:creationId xmlns:p14="http://schemas.microsoft.com/office/powerpoint/2010/main" val="1947736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22987" y="605449"/>
            <a:ext cx="8911687" cy="738159"/>
          </a:xfrm>
        </p:spPr>
        <p:txBody>
          <a:bodyPr/>
          <a:lstStyle/>
          <a:p>
            <a:pPr algn="ctr"/>
            <a:r>
              <a:rPr lang="en-US" dirty="0"/>
              <a:t>Joseph Clover</a:t>
            </a:r>
          </a:p>
        </p:txBody>
      </p:sp>
      <p:sp>
        <p:nvSpPr>
          <p:cNvPr id="3" name="Segnaposto contenuto 2"/>
          <p:cNvSpPr>
            <a:spLocks noGrp="1"/>
          </p:cNvSpPr>
          <p:nvPr>
            <p:ph idx="1"/>
          </p:nvPr>
        </p:nvSpPr>
        <p:spPr>
          <a:xfrm>
            <a:off x="7122510" y="2294390"/>
            <a:ext cx="4441372" cy="3433665"/>
          </a:xfrm>
        </p:spPr>
        <p:txBody>
          <a:bodyPr>
            <a:normAutofit/>
          </a:bodyPr>
          <a:lstStyle/>
          <a:p>
            <a:r>
              <a:rPr lang="en-US" dirty="0"/>
              <a:t>Another early member of the General Conference was Joseph Clover (1779-1853), a British painter and the uncle of Victorian pioneer of anesthesia, Joseph T. Clover (1825-1882), also a Swedenborgian. Clover (</a:t>
            </a:r>
            <a:r>
              <a:rPr lang="en-US" i="1" dirty="0"/>
              <a:t>River Landscape with Rock on the Foreground</a:t>
            </a:r>
            <a:r>
              <a:rPr lang="en-US" dirty="0"/>
              <a:t>, n.d.) was one of the founders of the Norwich School of landscape art</a:t>
            </a:r>
          </a:p>
        </p:txBody>
      </p:sp>
      <p:pic>
        <p:nvPicPr>
          <p:cNvPr id="5" name="Immagine 4"/>
          <p:cNvPicPr>
            <a:picLocks noChangeAspect="1"/>
          </p:cNvPicPr>
          <p:nvPr/>
        </p:nvPicPr>
        <p:blipFill>
          <a:blip r:embed="rId2"/>
          <a:stretch>
            <a:fillRect/>
          </a:stretch>
        </p:blipFill>
        <p:spPr>
          <a:xfrm>
            <a:off x="1300293" y="1782917"/>
            <a:ext cx="5427440" cy="4256018"/>
          </a:xfrm>
          <a:prstGeom prst="rect">
            <a:avLst/>
          </a:prstGeom>
        </p:spPr>
      </p:pic>
    </p:spTree>
    <p:extLst>
      <p:ext uri="{BB962C8B-B14F-4D97-AF65-F5344CB8AC3E}">
        <p14:creationId xmlns:p14="http://schemas.microsoft.com/office/powerpoint/2010/main" val="4255398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97765" y="676139"/>
            <a:ext cx="8911687" cy="850657"/>
          </a:xfrm>
        </p:spPr>
        <p:txBody>
          <a:bodyPr/>
          <a:lstStyle/>
          <a:p>
            <a:pPr algn="ctr"/>
            <a:r>
              <a:rPr lang="en-US" dirty="0"/>
              <a:t>Joseph Clark</a:t>
            </a:r>
          </a:p>
        </p:txBody>
      </p:sp>
      <p:sp>
        <p:nvSpPr>
          <p:cNvPr id="3" name="Segnaposto contenuto 2"/>
          <p:cNvSpPr>
            <a:spLocks noGrp="1"/>
          </p:cNvSpPr>
          <p:nvPr>
            <p:ph idx="1"/>
          </p:nvPr>
        </p:nvSpPr>
        <p:spPr>
          <a:xfrm>
            <a:off x="7048767" y="2335784"/>
            <a:ext cx="4734357" cy="3100282"/>
          </a:xfrm>
        </p:spPr>
        <p:txBody>
          <a:bodyPr>
            <a:normAutofit/>
          </a:bodyPr>
          <a:lstStyle/>
          <a:p>
            <a:r>
              <a:rPr lang="en-US" dirty="0"/>
              <a:t>Joseph Clark (1834-1926), a member of the Argyle Square and later Willesden Swedenborgian churches in London, was mostly well-known for his paintings of family life. In his painting and etching </a:t>
            </a:r>
            <a:r>
              <a:rPr lang="en-US" i="1" dirty="0"/>
              <a:t>Hagar and Ishmael </a:t>
            </a:r>
            <a:r>
              <a:rPr lang="en-US" dirty="0"/>
              <a:t>(1860, left), Clark interpreted the biblical story according to </a:t>
            </a:r>
            <a:r>
              <a:rPr lang="en-US" i="1" dirty="0"/>
              <a:t>Arcana Cœlestia </a:t>
            </a:r>
            <a:r>
              <a:rPr lang="en-US" dirty="0"/>
              <a:t>§ 2661, with reference to the Spiritual Church</a:t>
            </a:r>
          </a:p>
        </p:txBody>
      </p:sp>
      <p:pic>
        <p:nvPicPr>
          <p:cNvPr id="5" name="Immagine 4"/>
          <p:cNvPicPr>
            <a:picLocks noChangeAspect="1"/>
          </p:cNvPicPr>
          <p:nvPr/>
        </p:nvPicPr>
        <p:blipFill>
          <a:blip r:embed="rId2"/>
          <a:stretch>
            <a:fillRect/>
          </a:stretch>
        </p:blipFill>
        <p:spPr>
          <a:xfrm>
            <a:off x="947116" y="1738470"/>
            <a:ext cx="5856694" cy="4294909"/>
          </a:xfrm>
          <a:prstGeom prst="rect">
            <a:avLst/>
          </a:prstGeom>
        </p:spPr>
      </p:pic>
    </p:spTree>
    <p:extLst>
      <p:ext uri="{BB962C8B-B14F-4D97-AF65-F5344CB8AC3E}">
        <p14:creationId xmlns:p14="http://schemas.microsoft.com/office/powerpoint/2010/main" val="755181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1" name="Group 10"/>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4" name="Immagine 3"/>
          <p:cNvPicPr>
            <a:picLocks noChangeAspect="1"/>
          </p:cNvPicPr>
          <p:nvPr/>
        </p:nvPicPr>
        <p:blipFill rotWithShape="1">
          <a:blip r:embed="rId2"/>
          <a:srcRect l="14566" r="4107"/>
          <a:stretch/>
        </p:blipFill>
        <p:spPr>
          <a:xfrm>
            <a:off x="-1555" y="1731"/>
            <a:ext cx="4887261" cy="6858000"/>
          </a:xfrm>
          <a:prstGeom prst="rect">
            <a:avLst/>
          </a:prstGeom>
        </p:spPr>
      </p:pic>
      <p:sp>
        <p:nvSpPr>
          <p:cNvPr id="2" name="Titolo 1"/>
          <p:cNvSpPr>
            <a:spLocks noGrp="1"/>
          </p:cNvSpPr>
          <p:nvPr>
            <p:ph type="title"/>
          </p:nvPr>
        </p:nvSpPr>
        <p:spPr>
          <a:xfrm>
            <a:off x="6217427" y="1527260"/>
            <a:ext cx="5021516" cy="860741"/>
          </a:xfrm>
        </p:spPr>
        <p:txBody>
          <a:bodyPr>
            <a:normAutofit/>
          </a:bodyPr>
          <a:lstStyle/>
          <a:p>
            <a:pPr algn="ctr"/>
            <a:r>
              <a:rPr lang="en-US" dirty="0"/>
              <a:t>The Ecksteins</a:t>
            </a:r>
          </a:p>
        </p:txBody>
      </p:sp>
      <p:sp>
        <p:nvSpPr>
          <p:cNvPr id="3" name="Segnaposto contenuto 2"/>
          <p:cNvSpPr>
            <a:spLocks noGrp="1"/>
          </p:cNvSpPr>
          <p:nvPr>
            <p:ph idx="1"/>
          </p:nvPr>
        </p:nvSpPr>
        <p:spPr>
          <a:xfrm>
            <a:off x="6194976" y="2640601"/>
            <a:ext cx="5066419" cy="2829754"/>
          </a:xfrm>
        </p:spPr>
        <p:txBody>
          <a:bodyPr>
            <a:normAutofit/>
          </a:bodyPr>
          <a:lstStyle/>
          <a:p>
            <a:r>
              <a:rPr lang="en-US" dirty="0"/>
              <a:t>John Eckstein (1735-1817) might have been the first American Swedenborgian artist. A well-known Prussian sculptor, he moved to Philadelphia in 1793, where he became a member of the local branch of New Church together with his son, Frederick Eckstein (1787-1832). John Eckstein also sculpted the first known bust of Swedenborg, in 1817 (left)</a:t>
            </a:r>
          </a:p>
        </p:txBody>
      </p:sp>
    </p:spTree>
    <p:extLst>
      <p:ext uri="{BB962C8B-B14F-4D97-AF65-F5344CB8AC3E}">
        <p14:creationId xmlns:p14="http://schemas.microsoft.com/office/powerpoint/2010/main" val="4028006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a:srcRect l="119" r="-1" b="-1"/>
          <a:stretch/>
        </p:blipFill>
        <p:spPr>
          <a:xfrm>
            <a:off x="6301026" y="915508"/>
            <a:ext cx="2640877" cy="5288032"/>
          </a:xfrm>
          <a:prstGeom prst="rect">
            <a:avLst/>
          </a:prstGeom>
        </p:spPr>
      </p:pic>
      <p:pic>
        <p:nvPicPr>
          <p:cNvPr id="5" name="Immagine 4"/>
          <p:cNvPicPr>
            <a:picLocks noChangeAspect="1"/>
          </p:cNvPicPr>
          <p:nvPr/>
        </p:nvPicPr>
        <p:blipFill rotWithShape="1">
          <a:blip r:embed="rId3"/>
          <a:srcRect l="21459" r="17495" b="-1"/>
          <a:stretch/>
        </p:blipFill>
        <p:spPr>
          <a:xfrm>
            <a:off x="9083784" y="902055"/>
            <a:ext cx="2647024" cy="5288032"/>
          </a:xfrm>
          <a:prstGeom prst="rect">
            <a:avLst/>
          </a:prstGeom>
        </p:spPr>
      </p:pic>
      <p:sp>
        <p:nvSpPr>
          <p:cNvPr id="2" name="Titolo 1"/>
          <p:cNvSpPr>
            <a:spLocks noGrp="1"/>
          </p:cNvSpPr>
          <p:nvPr>
            <p:ph type="title"/>
          </p:nvPr>
        </p:nvSpPr>
        <p:spPr>
          <a:xfrm>
            <a:off x="1360498" y="1320397"/>
            <a:ext cx="4137059" cy="692962"/>
          </a:xfrm>
        </p:spPr>
        <p:txBody>
          <a:bodyPr>
            <a:normAutofit/>
          </a:bodyPr>
          <a:lstStyle/>
          <a:p>
            <a:pPr algn="ctr"/>
            <a:r>
              <a:rPr lang="en-US" sz="3200" dirty="0"/>
              <a:t>The Powers</a:t>
            </a:r>
          </a:p>
        </p:txBody>
      </p:sp>
      <p:sp>
        <p:nvSpPr>
          <p:cNvPr id="3" name="Segnaposto contenuto 2"/>
          <p:cNvSpPr>
            <a:spLocks noGrp="1"/>
          </p:cNvSpPr>
          <p:nvPr>
            <p:ph idx="1"/>
          </p:nvPr>
        </p:nvSpPr>
        <p:spPr>
          <a:xfrm>
            <a:off x="1005530" y="2276214"/>
            <a:ext cx="5014023" cy="3418788"/>
          </a:xfrm>
        </p:spPr>
        <p:txBody>
          <a:bodyPr>
            <a:normAutofit/>
          </a:bodyPr>
          <a:lstStyle/>
          <a:p>
            <a:r>
              <a:rPr lang="en-US" sz="2000" dirty="0">
                <a:solidFill>
                  <a:srgbClr val="000000"/>
                </a:solidFill>
              </a:rPr>
              <a:t>Eckstein Jr. was also an artist and the teacher of Hiram Powers (1805-1873), who would become the leading American neoclassical sculptor (</a:t>
            </a:r>
            <a:r>
              <a:rPr lang="en-US" sz="2000" i="1" dirty="0">
                <a:solidFill>
                  <a:srgbClr val="000000"/>
                </a:solidFill>
              </a:rPr>
              <a:t>Greek Slave</a:t>
            </a:r>
            <a:r>
              <a:rPr lang="en-US" sz="2000" dirty="0">
                <a:solidFill>
                  <a:srgbClr val="000000"/>
                </a:solidFill>
              </a:rPr>
              <a:t>, 1843: 1)</a:t>
            </a:r>
            <a:r>
              <a:rPr lang="en-US" sz="2000" i="1" dirty="0">
                <a:solidFill>
                  <a:srgbClr val="000000"/>
                </a:solidFill>
              </a:rPr>
              <a:t>.</a:t>
            </a:r>
            <a:r>
              <a:rPr lang="en-US" sz="2000" dirty="0">
                <a:solidFill>
                  <a:srgbClr val="000000"/>
                </a:solidFill>
              </a:rPr>
              <a:t> Hiram was in turn a devoted Swedenborgian, unlike his son Preston Powers (1843-1931), who however sculpted another popular bust of Swedenborg (1879: 2)</a:t>
            </a:r>
          </a:p>
          <a:p>
            <a:endParaRPr lang="en-US" sz="1600" dirty="0">
              <a:solidFill>
                <a:srgbClr val="000000"/>
              </a:solidFill>
            </a:endParaRPr>
          </a:p>
        </p:txBody>
      </p:sp>
      <p:sp>
        <p:nvSpPr>
          <p:cNvPr id="7" name="CasellaDiTesto 6"/>
          <p:cNvSpPr txBox="1"/>
          <p:nvPr/>
        </p:nvSpPr>
        <p:spPr>
          <a:xfrm>
            <a:off x="8380602" y="1320397"/>
            <a:ext cx="360726" cy="369332"/>
          </a:xfrm>
          <a:prstGeom prst="rect">
            <a:avLst/>
          </a:prstGeom>
          <a:noFill/>
        </p:spPr>
        <p:txBody>
          <a:bodyPr wrap="square" rtlCol="0">
            <a:spAutoFit/>
          </a:bodyPr>
          <a:lstStyle/>
          <a:p>
            <a:r>
              <a:rPr lang="en-US" b="1" dirty="0">
                <a:solidFill>
                  <a:srgbClr val="FF0000"/>
                </a:solidFill>
              </a:rPr>
              <a:t>1</a:t>
            </a:r>
          </a:p>
        </p:txBody>
      </p:sp>
      <p:sp>
        <p:nvSpPr>
          <p:cNvPr id="8" name="CasellaDiTesto 7"/>
          <p:cNvSpPr txBox="1"/>
          <p:nvPr/>
        </p:nvSpPr>
        <p:spPr>
          <a:xfrm>
            <a:off x="11199303" y="1182848"/>
            <a:ext cx="335559" cy="369332"/>
          </a:xfrm>
          <a:prstGeom prst="rect">
            <a:avLst/>
          </a:prstGeom>
          <a:noFill/>
        </p:spPr>
        <p:txBody>
          <a:bodyPr wrap="square" rtlCol="0">
            <a:spAutoFit/>
          </a:bodyPr>
          <a:lstStyle/>
          <a:p>
            <a:r>
              <a:rPr lang="en-US" b="1" dirty="0">
                <a:solidFill>
                  <a:srgbClr val="FF0000"/>
                </a:solidFill>
              </a:rPr>
              <a:t>2</a:t>
            </a:r>
          </a:p>
        </p:txBody>
      </p:sp>
    </p:spTree>
    <p:extLst>
      <p:ext uri="{BB962C8B-B14F-4D97-AF65-F5344CB8AC3E}">
        <p14:creationId xmlns:p14="http://schemas.microsoft.com/office/powerpoint/2010/main" val="3101761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US" dirty="0"/>
              <a:t>Sculpting Swedenborg</a:t>
            </a:r>
          </a:p>
        </p:txBody>
      </p:sp>
      <p:sp>
        <p:nvSpPr>
          <p:cNvPr id="3" name="Segnaposto contenuto 2"/>
          <p:cNvSpPr>
            <a:spLocks noGrp="1"/>
          </p:cNvSpPr>
          <p:nvPr>
            <p:ph idx="1"/>
          </p:nvPr>
        </p:nvSpPr>
        <p:spPr>
          <a:xfrm>
            <a:off x="7340367" y="2391911"/>
            <a:ext cx="4446165" cy="3999663"/>
          </a:xfrm>
        </p:spPr>
        <p:txBody>
          <a:bodyPr>
            <a:normAutofit fontScale="77500" lnSpcReduction="20000"/>
          </a:bodyPr>
          <a:lstStyle/>
          <a:p>
            <a:r>
              <a:rPr lang="en-US" sz="2600" dirty="0"/>
              <a:t>Sculptors often took Swedenborg as a subject. Caroline Shawk Brooks (1840-1913: 1), famous for her sculptures in butter, was not a Swedenborgian, but Swedish Adolf Jonsson (1872-1945), whose bust is in Chicago’s Lincoln Park (2) was a reader of Swedenborg and Swiss Fanny Lee Byse (1849-1911: 3) was a devout Swedenborgian</a:t>
            </a:r>
          </a:p>
          <a:p>
            <a:pPr marL="0" indent="0">
              <a:buNone/>
            </a:pPr>
            <a:r>
              <a:rPr lang="en-US" dirty="0"/>
              <a:t> </a:t>
            </a:r>
          </a:p>
        </p:txBody>
      </p:sp>
      <p:pic>
        <p:nvPicPr>
          <p:cNvPr id="4" name="Immagine 3"/>
          <p:cNvPicPr>
            <a:picLocks noChangeAspect="1"/>
          </p:cNvPicPr>
          <p:nvPr/>
        </p:nvPicPr>
        <p:blipFill>
          <a:blip r:embed="rId2"/>
          <a:stretch>
            <a:fillRect/>
          </a:stretch>
        </p:blipFill>
        <p:spPr>
          <a:xfrm>
            <a:off x="1691700" y="362865"/>
            <a:ext cx="2212716" cy="3844212"/>
          </a:xfrm>
          <a:prstGeom prst="rect">
            <a:avLst/>
          </a:prstGeom>
        </p:spPr>
      </p:pic>
      <p:pic>
        <p:nvPicPr>
          <p:cNvPr id="5" name="Immagine 4"/>
          <p:cNvPicPr>
            <a:picLocks noChangeAspect="1"/>
          </p:cNvPicPr>
          <p:nvPr/>
        </p:nvPicPr>
        <p:blipFill>
          <a:blip r:embed="rId3"/>
          <a:stretch>
            <a:fillRect/>
          </a:stretch>
        </p:blipFill>
        <p:spPr>
          <a:xfrm>
            <a:off x="2390723" y="3668210"/>
            <a:ext cx="2413879" cy="2998556"/>
          </a:xfrm>
          <a:prstGeom prst="rect">
            <a:avLst/>
          </a:prstGeom>
        </p:spPr>
      </p:pic>
      <p:pic>
        <p:nvPicPr>
          <p:cNvPr id="7" name="Immagine 6"/>
          <p:cNvPicPr>
            <a:picLocks noChangeAspect="1"/>
          </p:cNvPicPr>
          <p:nvPr/>
        </p:nvPicPr>
        <p:blipFill>
          <a:blip r:embed="rId4"/>
          <a:stretch>
            <a:fillRect/>
          </a:stretch>
        </p:blipFill>
        <p:spPr>
          <a:xfrm>
            <a:off x="4353672" y="1763485"/>
            <a:ext cx="2744755" cy="3293706"/>
          </a:xfrm>
          <a:prstGeom prst="rect">
            <a:avLst/>
          </a:prstGeom>
        </p:spPr>
      </p:pic>
      <p:sp>
        <p:nvSpPr>
          <p:cNvPr id="8" name="CasellaDiTesto 7"/>
          <p:cNvSpPr txBox="1"/>
          <p:nvPr/>
        </p:nvSpPr>
        <p:spPr>
          <a:xfrm>
            <a:off x="1937532" y="895223"/>
            <a:ext cx="409562" cy="369332"/>
          </a:xfrm>
          <a:prstGeom prst="rect">
            <a:avLst/>
          </a:prstGeom>
          <a:noFill/>
        </p:spPr>
        <p:txBody>
          <a:bodyPr wrap="square" rtlCol="0">
            <a:spAutoFit/>
          </a:bodyPr>
          <a:lstStyle/>
          <a:p>
            <a:r>
              <a:rPr lang="en-US" b="1" dirty="0">
                <a:solidFill>
                  <a:srgbClr val="FF0000"/>
                </a:solidFill>
              </a:rPr>
              <a:t>1</a:t>
            </a:r>
          </a:p>
        </p:txBody>
      </p:sp>
      <p:sp>
        <p:nvSpPr>
          <p:cNvPr id="9" name="CasellaDiTesto 8"/>
          <p:cNvSpPr txBox="1"/>
          <p:nvPr/>
        </p:nvSpPr>
        <p:spPr>
          <a:xfrm>
            <a:off x="4840880" y="2286000"/>
            <a:ext cx="469352" cy="369332"/>
          </a:xfrm>
          <a:prstGeom prst="rect">
            <a:avLst/>
          </a:prstGeom>
          <a:noFill/>
        </p:spPr>
        <p:txBody>
          <a:bodyPr wrap="square" rtlCol="0">
            <a:spAutoFit/>
          </a:bodyPr>
          <a:lstStyle/>
          <a:p>
            <a:r>
              <a:rPr lang="en-US" b="1" dirty="0">
                <a:solidFill>
                  <a:srgbClr val="FF0000"/>
                </a:solidFill>
              </a:rPr>
              <a:t>2</a:t>
            </a:r>
          </a:p>
        </p:txBody>
      </p:sp>
      <p:sp>
        <p:nvSpPr>
          <p:cNvPr id="10" name="CasellaDiTesto 9"/>
          <p:cNvSpPr txBox="1"/>
          <p:nvPr/>
        </p:nvSpPr>
        <p:spPr>
          <a:xfrm>
            <a:off x="2592925" y="4022411"/>
            <a:ext cx="175442" cy="369332"/>
          </a:xfrm>
          <a:prstGeom prst="rect">
            <a:avLst/>
          </a:prstGeom>
          <a:noFill/>
        </p:spPr>
        <p:txBody>
          <a:bodyPr wrap="square" rtlCol="0">
            <a:spAutoFit/>
          </a:bodyPr>
          <a:lstStyle/>
          <a:p>
            <a:r>
              <a:rPr lang="en-US" b="1" dirty="0">
                <a:solidFill>
                  <a:srgbClr val="FF0000"/>
                </a:solidFill>
              </a:rPr>
              <a:t>3</a:t>
            </a:r>
          </a:p>
        </p:txBody>
      </p:sp>
    </p:spTree>
    <p:extLst>
      <p:ext uri="{BB962C8B-B14F-4D97-AF65-F5344CB8AC3E}">
        <p14:creationId xmlns:p14="http://schemas.microsoft.com/office/powerpoint/2010/main" val="1740753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2" name="Group 11"/>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3" name="Freeform 11"/>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6" name="Group 25"/>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7" name="Freeform 27"/>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0" name="Rectangle 3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Immagine 4"/>
          <p:cNvPicPr>
            <a:picLocks noChangeAspect="1"/>
          </p:cNvPicPr>
          <p:nvPr/>
        </p:nvPicPr>
        <p:blipFill rotWithShape="1">
          <a:blip r:embed="rId2"/>
          <a:srcRect r="-2" b="12275"/>
          <a:stretch/>
        </p:blipFill>
        <p:spPr>
          <a:xfrm>
            <a:off x="-1555" y="1731"/>
            <a:ext cx="4671091" cy="6858000"/>
          </a:xfrm>
          <a:prstGeom prst="rect">
            <a:avLst/>
          </a:prstGeom>
        </p:spPr>
      </p:pic>
      <p:sp>
        <p:nvSpPr>
          <p:cNvPr id="2" name="Titolo 1"/>
          <p:cNvSpPr>
            <a:spLocks noGrp="1"/>
          </p:cNvSpPr>
          <p:nvPr>
            <p:ph type="title"/>
          </p:nvPr>
        </p:nvSpPr>
        <p:spPr>
          <a:xfrm>
            <a:off x="5920867" y="1415914"/>
            <a:ext cx="5638996" cy="773185"/>
          </a:xfrm>
        </p:spPr>
        <p:txBody>
          <a:bodyPr>
            <a:normAutofit/>
          </a:bodyPr>
          <a:lstStyle/>
          <a:p>
            <a:r>
              <a:rPr lang="en-US" dirty="0"/>
              <a:t>Swedenborg in Florence</a:t>
            </a:r>
          </a:p>
        </p:txBody>
      </p:sp>
      <p:sp>
        <p:nvSpPr>
          <p:cNvPr id="3" name="Segnaposto contenuto 2"/>
          <p:cNvSpPr>
            <a:spLocks noGrp="1"/>
          </p:cNvSpPr>
          <p:nvPr>
            <p:ph idx="1"/>
          </p:nvPr>
        </p:nvSpPr>
        <p:spPr>
          <a:xfrm>
            <a:off x="6208305" y="2393380"/>
            <a:ext cx="5066419" cy="3777622"/>
          </a:xfrm>
        </p:spPr>
        <p:txBody>
          <a:bodyPr>
            <a:normAutofit/>
          </a:bodyPr>
          <a:lstStyle/>
          <a:p>
            <a:r>
              <a:rPr lang="en-US" dirty="0"/>
              <a:t>Hiram Powers spent a good part of his life in Italy and hosted the first New Church services there in his home in Florence. Among those in attendance was American painter William Page (1811-1885: </a:t>
            </a:r>
            <a:r>
              <a:rPr lang="en-US" i="1" dirty="0"/>
              <a:t>Self Portrait</a:t>
            </a:r>
            <a:r>
              <a:rPr lang="en-US" dirty="0"/>
              <a:t>, 1860-1861, left), who was deeply influenced by Swedenborg’s doctrine of correspondences, although he was also a Spiritualist</a:t>
            </a:r>
          </a:p>
        </p:txBody>
      </p:sp>
    </p:spTree>
    <p:extLst>
      <p:ext uri="{BB962C8B-B14F-4D97-AF65-F5344CB8AC3E}">
        <p14:creationId xmlns:p14="http://schemas.microsoft.com/office/powerpoint/2010/main" val="3611776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20634" y="448619"/>
            <a:ext cx="8911687" cy="659745"/>
          </a:xfrm>
        </p:spPr>
        <p:txBody>
          <a:bodyPr/>
          <a:lstStyle/>
          <a:p>
            <a:pPr algn="ctr"/>
            <a:r>
              <a:rPr lang="en-US" dirty="0"/>
              <a:t>Adelia Gates, Botanical Missionary</a:t>
            </a:r>
          </a:p>
        </p:txBody>
      </p:sp>
      <p:sp>
        <p:nvSpPr>
          <p:cNvPr id="3" name="Segnaposto contenuto 2"/>
          <p:cNvSpPr>
            <a:spLocks noGrp="1"/>
          </p:cNvSpPr>
          <p:nvPr>
            <p:ph idx="1"/>
          </p:nvPr>
        </p:nvSpPr>
        <p:spPr>
          <a:xfrm>
            <a:off x="4597167" y="2133600"/>
            <a:ext cx="4362276" cy="3777622"/>
          </a:xfrm>
        </p:spPr>
        <p:txBody>
          <a:bodyPr/>
          <a:lstStyle/>
          <a:p>
            <a:r>
              <a:rPr lang="en-US" dirty="0"/>
              <a:t>A special case of Swedenborgian artist was Adelia Gates (1825-1912). A specialized botanical painter whose drawings (now at the Smithsonian Institution) greatly helped the science of botany, Gates was a pious Swedenborgian who traveled through several continents in search of plants, always trying to spread at the same time the knowledge of Swedenborg</a:t>
            </a:r>
          </a:p>
        </p:txBody>
      </p:sp>
      <p:pic>
        <p:nvPicPr>
          <p:cNvPr id="6" name="Immagine 5"/>
          <p:cNvPicPr>
            <a:picLocks noChangeAspect="1"/>
          </p:cNvPicPr>
          <p:nvPr/>
        </p:nvPicPr>
        <p:blipFill>
          <a:blip r:embed="rId2"/>
          <a:stretch>
            <a:fillRect/>
          </a:stretch>
        </p:blipFill>
        <p:spPr>
          <a:xfrm>
            <a:off x="1262551" y="1397356"/>
            <a:ext cx="3232093" cy="5076825"/>
          </a:xfrm>
          <a:prstGeom prst="rect">
            <a:avLst/>
          </a:prstGeom>
        </p:spPr>
      </p:pic>
      <p:pic>
        <p:nvPicPr>
          <p:cNvPr id="7" name="Immagine 6"/>
          <p:cNvPicPr>
            <a:picLocks noChangeAspect="1"/>
          </p:cNvPicPr>
          <p:nvPr/>
        </p:nvPicPr>
        <p:blipFill rotWithShape="1">
          <a:blip r:embed="rId3"/>
          <a:srcRect r="1303"/>
          <a:stretch/>
        </p:blipFill>
        <p:spPr>
          <a:xfrm>
            <a:off x="9061966" y="1960317"/>
            <a:ext cx="2796278" cy="3950905"/>
          </a:xfrm>
          <a:prstGeom prst="rect">
            <a:avLst/>
          </a:prstGeom>
        </p:spPr>
      </p:pic>
    </p:spTree>
    <p:extLst>
      <p:ext uri="{BB962C8B-B14F-4D97-AF65-F5344CB8AC3E}">
        <p14:creationId xmlns:p14="http://schemas.microsoft.com/office/powerpoint/2010/main" val="3242638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03971" y="552389"/>
            <a:ext cx="6019229" cy="718457"/>
          </a:xfrm>
        </p:spPr>
        <p:txBody>
          <a:bodyPr/>
          <a:lstStyle/>
          <a:p>
            <a:pPr algn="ctr"/>
            <a:r>
              <a:rPr lang="en-US" dirty="0"/>
              <a:t>George Inness</a:t>
            </a:r>
          </a:p>
        </p:txBody>
      </p:sp>
      <p:sp>
        <p:nvSpPr>
          <p:cNvPr id="3" name="Segnaposto contenuto 2"/>
          <p:cNvSpPr>
            <a:spLocks noGrp="1"/>
          </p:cNvSpPr>
          <p:nvPr>
            <p:ph idx="1"/>
          </p:nvPr>
        </p:nvSpPr>
        <p:spPr>
          <a:xfrm>
            <a:off x="7952764" y="2139259"/>
            <a:ext cx="3940173" cy="3457387"/>
          </a:xfrm>
        </p:spPr>
        <p:txBody>
          <a:bodyPr>
            <a:normAutofit/>
          </a:bodyPr>
          <a:lstStyle/>
          <a:p>
            <a:r>
              <a:rPr lang="en-US" dirty="0"/>
              <a:t>Perhaps America’s greatest Swedenborgian artist was George Inness (1825-1894), formally baptized in the New Church in 1868. He offered Swedenborgian interpretations of some of his paintings, including </a:t>
            </a:r>
            <a:r>
              <a:rPr lang="en-US" i="1" dirty="0"/>
              <a:t>The Valley of the Shadow of Death </a:t>
            </a:r>
            <a:r>
              <a:rPr lang="en-US" dirty="0"/>
              <a:t>(1867), which he explained through Swedenborg’s notion of spiritual rebirth</a:t>
            </a:r>
          </a:p>
        </p:txBody>
      </p:sp>
      <p:pic>
        <p:nvPicPr>
          <p:cNvPr id="5" name="Immagine 4"/>
          <p:cNvPicPr>
            <a:picLocks noChangeAspect="1"/>
          </p:cNvPicPr>
          <p:nvPr/>
        </p:nvPicPr>
        <p:blipFill>
          <a:blip r:embed="rId2"/>
          <a:stretch>
            <a:fillRect/>
          </a:stretch>
        </p:blipFill>
        <p:spPr>
          <a:xfrm>
            <a:off x="847288" y="1574049"/>
            <a:ext cx="6881713" cy="4587808"/>
          </a:xfrm>
          <a:prstGeom prst="rect">
            <a:avLst/>
          </a:prstGeom>
        </p:spPr>
      </p:pic>
    </p:spTree>
    <p:extLst>
      <p:ext uri="{BB962C8B-B14F-4D97-AF65-F5344CB8AC3E}">
        <p14:creationId xmlns:p14="http://schemas.microsoft.com/office/powerpoint/2010/main" val="2267778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00303" y="846076"/>
            <a:ext cx="8911687" cy="803474"/>
          </a:xfrm>
        </p:spPr>
        <p:txBody>
          <a:bodyPr/>
          <a:lstStyle/>
          <a:p>
            <a:pPr algn="ctr"/>
            <a:r>
              <a:rPr lang="en-US" dirty="0"/>
              <a:t>Ralph Albert Blakelock</a:t>
            </a:r>
          </a:p>
        </p:txBody>
      </p:sp>
      <p:sp>
        <p:nvSpPr>
          <p:cNvPr id="3" name="Segnaposto contenuto 2"/>
          <p:cNvSpPr>
            <a:spLocks noGrp="1"/>
          </p:cNvSpPr>
          <p:nvPr>
            <p:ph idx="1"/>
          </p:nvPr>
        </p:nvSpPr>
        <p:spPr>
          <a:xfrm>
            <a:off x="1022686" y="2557065"/>
            <a:ext cx="4488025" cy="2734469"/>
          </a:xfrm>
        </p:spPr>
        <p:txBody>
          <a:bodyPr>
            <a:normAutofit/>
          </a:bodyPr>
          <a:lstStyle/>
          <a:p>
            <a:r>
              <a:rPr lang="en-US" dirty="0"/>
              <a:t>R.A. Blakelock (1847-1919: </a:t>
            </a:r>
            <a:r>
              <a:rPr lang="en-US" i="1" dirty="0"/>
              <a:t>Rising Moon</a:t>
            </a:r>
            <a:r>
              <a:rPr lang="en-US" dirty="0"/>
              <a:t>, n.d., right), a member of the Swedenborgian church of East Orange, New Jersey, was rediscovered recently and hailed as the American Van Gogh, both for his color palette and for the fact that he spent part of his life in psychiatric institutions</a:t>
            </a:r>
          </a:p>
        </p:txBody>
      </p:sp>
      <p:pic>
        <p:nvPicPr>
          <p:cNvPr id="5" name="Immagine 4"/>
          <p:cNvPicPr>
            <a:picLocks noChangeAspect="1"/>
          </p:cNvPicPr>
          <p:nvPr/>
        </p:nvPicPr>
        <p:blipFill>
          <a:blip r:embed="rId2"/>
          <a:stretch>
            <a:fillRect/>
          </a:stretch>
        </p:blipFill>
        <p:spPr>
          <a:xfrm>
            <a:off x="5827952" y="1904999"/>
            <a:ext cx="6090610" cy="4038600"/>
          </a:xfrm>
          <a:prstGeom prst="rect">
            <a:avLst/>
          </a:prstGeom>
        </p:spPr>
      </p:pic>
    </p:spTree>
    <p:extLst>
      <p:ext uri="{BB962C8B-B14F-4D97-AF65-F5344CB8AC3E}">
        <p14:creationId xmlns:p14="http://schemas.microsoft.com/office/powerpoint/2010/main" val="534373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16616" y="390082"/>
            <a:ext cx="8911687" cy="668980"/>
          </a:xfrm>
        </p:spPr>
        <p:txBody>
          <a:bodyPr/>
          <a:lstStyle/>
          <a:p>
            <a:pPr algn="ctr"/>
            <a:r>
              <a:rPr lang="en-US" dirty="0"/>
              <a:t>Swedenborg in San Francisco</a:t>
            </a:r>
          </a:p>
        </p:txBody>
      </p:sp>
      <p:sp>
        <p:nvSpPr>
          <p:cNvPr id="3" name="Segnaposto contenuto 2"/>
          <p:cNvSpPr>
            <a:spLocks noGrp="1"/>
          </p:cNvSpPr>
          <p:nvPr>
            <p:ph idx="1"/>
          </p:nvPr>
        </p:nvSpPr>
        <p:spPr>
          <a:xfrm>
            <a:off x="1048624" y="5226849"/>
            <a:ext cx="10845355" cy="1350119"/>
          </a:xfrm>
        </p:spPr>
        <p:txBody>
          <a:bodyPr/>
          <a:lstStyle/>
          <a:p>
            <a:r>
              <a:rPr lang="en-US" dirty="0"/>
              <a:t>The construction of the Swedenborgian Church of San Francisco in 1867 saw the cooperation of several Swedenborgian artists: Joseph Worcester (1836-1913), minister of that church and decorator; Bruce Porter (1865-1953), painter and stained glass artist, and William Keith (1838-1911, right), a Scottish-American painter</a:t>
            </a:r>
          </a:p>
          <a:p>
            <a:endParaRPr lang="en-US" dirty="0"/>
          </a:p>
          <a:p>
            <a:pPr marL="0" indent="0">
              <a:buNone/>
            </a:pPr>
            <a:endParaRPr lang="en-US" dirty="0"/>
          </a:p>
        </p:txBody>
      </p:sp>
      <p:pic>
        <p:nvPicPr>
          <p:cNvPr id="5" name="Immagine 4"/>
          <p:cNvPicPr>
            <a:picLocks noChangeAspect="1"/>
          </p:cNvPicPr>
          <p:nvPr/>
        </p:nvPicPr>
        <p:blipFill rotWithShape="1">
          <a:blip r:embed="rId2"/>
          <a:srcRect b="9239"/>
          <a:stretch/>
        </p:blipFill>
        <p:spPr>
          <a:xfrm>
            <a:off x="6081489" y="1300679"/>
            <a:ext cx="5118916" cy="3484472"/>
          </a:xfrm>
          <a:prstGeom prst="rect">
            <a:avLst/>
          </a:prstGeom>
        </p:spPr>
      </p:pic>
      <p:pic>
        <p:nvPicPr>
          <p:cNvPr id="7" name="Immagine 6"/>
          <p:cNvPicPr>
            <a:picLocks noChangeAspect="1"/>
          </p:cNvPicPr>
          <p:nvPr/>
        </p:nvPicPr>
        <p:blipFill>
          <a:blip r:embed="rId3"/>
          <a:stretch>
            <a:fillRect/>
          </a:stretch>
        </p:blipFill>
        <p:spPr>
          <a:xfrm>
            <a:off x="1999086" y="1259142"/>
            <a:ext cx="3567546" cy="3567546"/>
          </a:xfrm>
          <a:prstGeom prst="rect">
            <a:avLst/>
          </a:prstGeom>
        </p:spPr>
      </p:pic>
    </p:spTree>
    <p:extLst>
      <p:ext uri="{BB962C8B-B14F-4D97-AF65-F5344CB8AC3E}">
        <p14:creationId xmlns:p14="http://schemas.microsoft.com/office/powerpoint/2010/main" val="2510639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83114" y="746350"/>
            <a:ext cx="8911687" cy="766151"/>
          </a:xfrm>
        </p:spPr>
        <p:txBody>
          <a:bodyPr/>
          <a:lstStyle/>
          <a:p>
            <a:pPr algn="ctr"/>
            <a:r>
              <a:rPr lang="en-US" dirty="0"/>
              <a:t>Winfred Hyatt</a:t>
            </a:r>
          </a:p>
        </p:txBody>
      </p:sp>
      <p:sp>
        <p:nvSpPr>
          <p:cNvPr id="3" name="Segnaposto contenuto 2"/>
          <p:cNvSpPr>
            <a:spLocks noGrp="1"/>
          </p:cNvSpPr>
          <p:nvPr>
            <p:ph idx="1"/>
          </p:nvPr>
        </p:nvSpPr>
        <p:spPr>
          <a:xfrm>
            <a:off x="1397881" y="2524827"/>
            <a:ext cx="4521666" cy="2686459"/>
          </a:xfrm>
        </p:spPr>
        <p:txBody>
          <a:bodyPr/>
          <a:lstStyle/>
          <a:p>
            <a:r>
              <a:rPr lang="en-US" dirty="0"/>
              <a:t>A Canadian artist engaged in multiple Swedenborgian projects was Winfred Hyatt (1891-1959). The principal stained glass artist and designer for Bryn Athyn Cathedral and later Glencairn, he also produced Nativity scenes, including one for the Eisenhower White House (right)</a:t>
            </a:r>
          </a:p>
        </p:txBody>
      </p:sp>
      <p:pic>
        <p:nvPicPr>
          <p:cNvPr id="12" name="Immagine 11"/>
          <p:cNvPicPr>
            <a:picLocks noChangeAspect="1"/>
          </p:cNvPicPr>
          <p:nvPr/>
        </p:nvPicPr>
        <p:blipFill>
          <a:blip r:embed="rId2"/>
          <a:stretch>
            <a:fillRect/>
          </a:stretch>
        </p:blipFill>
        <p:spPr>
          <a:xfrm>
            <a:off x="6014907" y="1904999"/>
            <a:ext cx="5614343" cy="3926114"/>
          </a:xfrm>
          <a:prstGeom prst="rect">
            <a:avLst/>
          </a:prstGeom>
        </p:spPr>
      </p:pic>
    </p:spTree>
    <p:extLst>
      <p:ext uri="{BB962C8B-B14F-4D97-AF65-F5344CB8AC3E}">
        <p14:creationId xmlns:p14="http://schemas.microsoft.com/office/powerpoint/2010/main" val="4208261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2" name="Group 11"/>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3" name="Freeform 11"/>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6" name="Group 25"/>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7" name="Freeform 27"/>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0" name="Rectangle 3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Immagine 4"/>
          <p:cNvPicPr>
            <a:picLocks noChangeAspect="1"/>
          </p:cNvPicPr>
          <p:nvPr/>
        </p:nvPicPr>
        <p:blipFill rotWithShape="1">
          <a:blip r:embed="rId2"/>
          <a:srcRect l="27405" r="30366" b="-1"/>
          <a:stretch/>
        </p:blipFill>
        <p:spPr>
          <a:xfrm>
            <a:off x="-1555" y="1731"/>
            <a:ext cx="4845045" cy="6858000"/>
          </a:xfrm>
          <a:prstGeom prst="rect">
            <a:avLst/>
          </a:prstGeom>
        </p:spPr>
      </p:pic>
      <p:sp>
        <p:nvSpPr>
          <p:cNvPr id="2" name="Titolo 1"/>
          <p:cNvSpPr>
            <a:spLocks noGrp="1"/>
          </p:cNvSpPr>
          <p:nvPr>
            <p:ph type="title"/>
          </p:nvPr>
        </p:nvSpPr>
        <p:spPr>
          <a:xfrm>
            <a:off x="6382613" y="1160907"/>
            <a:ext cx="5177601" cy="913804"/>
          </a:xfrm>
        </p:spPr>
        <p:txBody>
          <a:bodyPr>
            <a:normAutofit/>
          </a:bodyPr>
          <a:lstStyle/>
          <a:p>
            <a:pPr algn="ctr">
              <a:lnSpc>
                <a:spcPct val="80000"/>
              </a:lnSpc>
            </a:pPr>
            <a:r>
              <a:rPr lang="en-US" sz="3100" dirty="0"/>
              <a:t>D.H. Burnham, Swedenborgian Architect</a:t>
            </a:r>
          </a:p>
        </p:txBody>
      </p:sp>
      <p:sp>
        <p:nvSpPr>
          <p:cNvPr id="3" name="Segnaposto contenuto 2"/>
          <p:cNvSpPr>
            <a:spLocks noGrp="1"/>
          </p:cNvSpPr>
          <p:nvPr>
            <p:ph idx="1"/>
          </p:nvPr>
        </p:nvSpPr>
        <p:spPr>
          <a:xfrm>
            <a:off x="6438205" y="2456764"/>
            <a:ext cx="5066419" cy="3543871"/>
          </a:xfrm>
        </p:spPr>
        <p:txBody>
          <a:bodyPr>
            <a:normAutofit/>
          </a:bodyPr>
          <a:lstStyle/>
          <a:p>
            <a:r>
              <a:rPr lang="en-US" dirty="0"/>
              <a:t>Architects have not been absent among Swedenborgian artists. Daniel H. Burnham (1846-1912) was for forty years a member of the Swedenborgian Church of Chicago. Hailed as “the father of urban planning,” his 1909 Plan of Chicago was influenced by Swedenborg’s idea that the structure of a city should reflect the divine order. He was also called “the father of the Chicago skyscraper” (see the now demolished Rand McNally building, left)</a:t>
            </a:r>
          </a:p>
        </p:txBody>
      </p:sp>
    </p:spTree>
    <p:extLst>
      <p:ext uri="{BB962C8B-B14F-4D97-AF65-F5344CB8AC3E}">
        <p14:creationId xmlns:p14="http://schemas.microsoft.com/office/powerpoint/2010/main" val="169057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22474" y="548609"/>
            <a:ext cx="8911687" cy="651017"/>
          </a:xfrm>
        </p:spPr>
        <p:txBody>
          <a:bodyPr/>
          <a:lstStyle/>
          <a:p>
            <a:pPr algn="ctr"/>
            <a:r>
              <a:rPr lang="en-US" dirty="0"/>
              <a:t>Swedenborgian Art Teachers</a:t>
            </a:r>
          </a:p>
        </p:txBody>
      </p:sp>
      <p:sp>
        <p:nvSpPr>
          <p:cNvPr id="3" name="Segnaposto contenuto 2"/>
          <p:cNvSpPr>
            <a:spLocks noGrp="1"/>
          </p:cNvSpPr>
          <p:nvPr>
            <p:ph idx="1"/>
          </p:nvPr>
        </p:nvSpPr>
        <p:spPr>
          <a:xfrm>
            <a:off x="1626493" y="1888704"/>
            <a:ext cx="5162216" cy="3917585"/>
          </a:xfrm>
        </p:spPr>
        <p:txBody>
          <a:bodyPr>
            <a:normAutofit/>
          </a:bodyPr>
          <a:lstStyle/>
          <a:p>
            <a:r>
              <a:rPr lang="en-US" dirty="0"/>
              <a:t>Thomas Pollock Anshutz (1851-1912), Howard Pyle, Alice Archer Sewall James (1870-1955), and Howard Giles (1876-1955), were Swedenborgian artists who mostly excelled as art teachers. Giles had between his students the Hungarian-American painter Emil Bisttram (1895-1976), who maintained throughout his life a serious interest in Swedenborg, although he was mostly inclined towards Theosophy and Agni Yoga. His encaustics (right) were intended as portals leading into an imminent New Age</a:t>
            </a:r>
          </a:p>
        </p:txBody>
      </p:sp>
      <p:pic>
        <p:nvPicPr>
          <p:cNvPr id="4" name="Picture 2" descr="http://galleryplus.ebayimg.com/ws/web/281199357896_1_0_1/1000x1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987" y="1525546"/>
            <a:ext cx="3756584" cy="4643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143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07699" y="632499"/>
            <a:ext cx="8911687" cy="734907"/>
          </a:xfrm>
        </p:spPr>
        <p:txBody>
          <a:bodyPr/>
          <a:lstStyle/>
          <a:p>
            <a:pPr algn="ctr"/>
            <a:r>
              <a:rPr lang="en-US" dirty="0"/>
              <a:t>John William Cavanaugh</a:t>
            </a:r>
          </a:p>
        </p:txBody>
      </p:sp>
      <p:sp>
        <p:nvSpPr>
          <p:cNvPr id="3" name="Segnaposto contenuto 2"/>
          <p:cNvSpPr>
            <a:spLocks noGrp="1"/>
          </p:cNvSpPr>
          <p:nvPr>
            <p:ph idx="1"/>
          </p:nvPr>
        </p:nvSpPr>
        <p:spPr>
          <a:xfrm>
            <a:off x="1439752" y="2348109"/>
            <a:ext cx="4121981" cy="2969963"/>
          </a:xfrm>
        </p:spPr>
        <p:txBody>
          <a:bodyPr/>
          <a:lstStyle/>
          <a:p>
            <a:r>
              <a:rPr lang="en-US" dirty="0"/>
              <a:t>Among the pupils of Alice James was John William Cavanaugh (1921-1985: </a:t>
            </a:r>
            <a:r>
              <a:rPr lang="en-US" i="1" dirty="0"/>
              <a:t>Alegro</a:t>
            </a:r>
            <a:r>
              <a:rPr lang="en-US" dirty="0"/>
              <a:t> [sic]</a:t>
            </a:r>
            <a:r>
              <a:rPr lang="en-US" i="1" dirty="0"/>
              <a:t>: Dance in Motion</a:t>
            </a:r>
            <a:r>
              <a:rPr lang="en-US" dirty="0"/>
              <a:t>, n.d. right), "the 20th century's master of hammered lead." The artist studied at the Swedenborgian Theological School in Cambridge, although later he went through a religious crisis </a:t>
            </a:r>
          </a:p>
        </p:txBody>
      </p:sp>
      <p:pic>
        <p:nvPicPr>
          <p:cNvPr id="5" name="Immagine 4"/>
          <p:cNvPicPr>
            <a:picLocks noChangeAspect="1"/>
          </p:cNvPicPr>
          <p:nvPr/>
        </p:nvPicPr>
        <p:blipFill>
          <a:blip r:embed="rId2"/>
          <a:stretch>
            <a:fillRect/>
          </a:stretch>
        </p:blipFill>
        <p:spPr>
          <a:xfrm>
            <a:off x="5926102" y="1616364"/>
            <a:ext cx="5911272" cy="4433454"/>
          </a:xfrm>
          <a:prstGeom prst="rect">
            <a:avLst/>
          </a:prstGeom>
        </p:spPr>
      </p:pic>
    </p:spTree>
    <p:extLst>
      <p:ext uri="{BB962C8B-B14F-4D97-AF65-F5344CB8AC3E}">
        <p14:creationId xmlns:p14="http://schemas.microsoft.com/office/powerpoint/2010/main" val="104949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47639" y="859002"/>
            <a:ext cx="8911687" cy="810407"/>
          </a:xfrm>
        </p:spPr>
        <p:txBody>
          <a:bodyPr>
            <a:normAutofit fontScale="90000"/>
          </a:bodyPr>
          <a:lstStyle/>
          <a:p>
            <a:pPr algn="ctr"/>
            <a:r>
              <a:rPr lang="en-US" dirty="0"/>
              <a:t>Swedish Artists and Swedenborg: Bergman</a:t>
            </a:r>
          </a:p>
        </p:txBody>
      </p:sp>
      <p:sp>
        <p:nvSpPr>
          <p:cNvPr id="3" name="Segnaposto contenuto 2"/>
          <p:cNvSpPr>
            <a:spLocks noGrp="1"/>
          </p:cNvSpPr>
          <p:nvPr>
            <p:ph idx="1"/>
          </p:nvPr>
        </p:nvSpPr>
        <p:spPr>
          <a:xfrm>
            <a:off x="6895750" y="1895913"/>
            <a:ext cx="5008228" cy="4093828"/>
          </a:xfrm>
        </p:spPr>
        <p:txBody>
          <a:bodyPr>
            <a:normAutofit/>
          </a:bodyPr>
          <a:lstStyle/>
          <a:p>
            <a:r>
              <a:rPr lang="en-US" dirty="0"/>
              <a:t>In Sweden, artists with Swedenborgian connections included sculptors Adolf Jonsson and Carl Milles (1875-1945), and painters Carl August Tholander (1835-1910), Ivan Aguéli (1869-1917), who eventually converted to Islam, and Oskar Bergman (1879-1963: </a:t>
            </a:r>
            <a:r>
              <a:rPr lang="en-US" i="1" dirty="0"/>
              <a:t>Västkust</a:t>
            </a:r>
            <a:r>
              <a:rPr lang="en-US" dirty="0"/>
              <a:t>, n.d., above). Bergman also collected valuable first editions of Swedenborg but, when Ethiopian Emperor Haile Selassie (1892-1975) visited Sweden in 1954, he gave all these books to him, believing he was somewhat connected with Swedenborg’s prophecies</a:t>
            </a:r>
          </a:p>
        </p:txBody>
      </p:sp>
      <p:pic>
        <p:nvPicPr>
          <p:cNvPr id="6" name="Immagine 5"/>
          <p:cNvPicPr>
            <a:picLocks noChangeAspect="1"/>
          </p:cNvPicPr>
          <p:nvPr/>
        </p:nvPicPr>
        <p:blipFill>
          <a:blip r:embed="rId2"/>
          <a:stretch>
            <a:fillRect/>
          </a:stretch>
        </p:blipFill>
        <p:spPr>
          <a:xfrm>
            <a:off x="1057013" y="2047614"/>
            <a:ext cx="5595457" cy="3412203"/>
          </a:xfrm>
          <a:prstGeom prst="rect">
            <a:avLst/>
          </a:prstGeom>
        </p:spPr>
      </p:pic>
    </p:spTree>
    <p:extLst>
      <p:ext uri="{BB962C8B-B14F-4D97-AF65-F5344CB8AC3E}">
        <p14:creationId xmlns:p14="http://schemas.microsoft.com/office/powerpoint/2010/main" val="2261776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02469" y="768797"/>
            <a:ext cx="8911687" cy="696690"/>
          </a:xfrm>
        </p:spPr>
        <p:txBody>
          <a:bodyPr/>
          <a:lstStyle/>
          <a:p>
            <a:pPr algn="ctr"/>
            <a:r>
              <a:rPr lang="en-US" dirty="0"/>
              <a:t>Swedenborg in Belgium</a:t>
            </a:r>
          </a:p>
        </p:txBody>
      </p:sp>
      <p:sp>
        <p:nvSpPr>
          <p:cNvPr id="3" name="Segnaposto contenuto 2"/>
          <p:cNvSpPr>
            <a:spLocks noGrp="1"/>
          </p:cNvSpPr>
          <p:nvPr>
            <p:ph idx="1"/>
          </p:nvPr>
        </p:nvSpPr>
        <p:spPr>
          <a:xfrm>
            <a:off x="1216398" y="5285657"/>
            <a:ext cx="10883827" cy="1121328"/>
          </a:xfrm>
        </p:spPr>
        <p:txBody>
          <a:bodyPr/>
          <a:lstStyle/>
          <a:p>
            <a:r>
              <a:rPr lang="en-US" dirty="0"/>
              <a:t>In Belgium, a number of symbolist painters were interest in Swedenborg as part of their eclectic explorations of esotericism. They included Delville and Fernand Khnopff (</a:t>
            </a:r>
            <a:r>
              <a:rPr lang="en-US" i="1" dirty="0"/>
              <a:t>The Sphinx</a:t>
            </a:r>
            <a:r>
              <a:rPr lang="en-US" dirty="0"/>
              <a:t>, 1896, above), who for some years attended Swedenborgian services in Brussels</a:t>
            </a:r>
          </a:p>
        </p:txBody>
      </p:sp>
      <p:pic>
        <p:nvPicPr>
          <p:cNvPr id="7" name="Immagine 6"/>
          <p:cNvPicPr>
            <a:picLocks noChangeAspect="1"/>
          </p:cNvPicPr>
          <p:nvPr/>
        </p:nvPicPr>
        <p:blipFill>
          <a:blip r:embed="rId2"/>
          <a:stretch>
            <a:fillRect/>
          </a:stretch>
        </p:blipFill>
        <p:spPr>
          <a:xfrm>
            <a:off x="1786132" y="1709907"/>
            <a:ext cx="9744363" cy="3128854"/>
          </a:xfrm>
          <a:prstGeom prst="rect">
            <a:avLst/>
          </a:prstGeom>
        </p:spPr>
      </p:pic>
    </p:spTree>
    <p:extLst>
      <p:ext uri="{BB962C8B-B14F-4D97-AF65-F5344CB8AC3E}">
        <p14:creationId xmlns:p14="http://schemas.microsoft.com/office/powerpoint/2010/main" val="2935154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91589" y="665780"/>
            <a:ext cx="8911687" cy="835235"/>
          </a:xfrm>
        </p:spPr>
        <p:txBody>
          <a:bodyPr/>
          <a:lstStyle/>
          <a:p>
            <a:pPr algn="ctr"/>
            <a:r>
              <a:rPr lang="en-US" dirty="0"/>
              <a:t>Jean-Jacques Gailliard</a:t>
            </a:r>
          </a:p>
        </p:txBody>
      </p:sp>
      <p:sp>
        <p:nvSpPr>
          <p:cNvPr id="3" name="Segnaposto contenuto 2"/>
          <p:cNvSpPr>
            <a:spLocks noGrp="1"/>
          </p:cNvSpPr>
          <p:nvPr>
            <p:ph idx="1"/>
          </p:nvPr>
        </p:nvSpPr>
        <p:spPr>
          <a:xfrm>
            <a:off x="6467912" y="1974209"/>
            <a:ext cx="5120590" cy="1507222"/>
          </a:xfrm>
        </p:spPr>
        <p:txBody>
          <a:bodyPr/>
          <a:lstStyle/>
          <a:p>
            <a:r>
              <a:rPr lang="en-US" dirty="0"/>
              <a:t>Belgian painter Jean-Jacques Gailliard (1890-1976), a student of Delville, was a member of the Swedenborgian Church and decorated its Brussels chapel in Rue Gachard, inaugurated in 1925.</a:t>
            </a:r>
          </a:p>
        </p:txBody>
      </p:sp>
      <p:pic>
        <p:nvPicPr>
          <p:cNvPr id="4" name="Immagine 3"/>
          <p:cNvPicPr>
            <a:picLocks noChangeAspect="1"/>
          </p:cNvPicPr>
          <p:nvPr/>
        </p:nvPicPr>
        <p:blipFill>
          <a:blip r:embed="rId2"/>
          <a:stretch>
            <a:fillRect/>
          </a:stretch>
        </p:blipFill>
        <p:spPr>
          <a:xfrm>
            <a:off x="984751" y="1810273"/>
            <a:ext cx="5196323" cy="4135073"/>
          </a:xfrm>
          <a:prstGeom prst="rect">
            <a:avLst/>
          </a:prstGeom>
        </p:spPr>
      </p:pic>
      <p:pic>
        <p:nvPicPr>
          <p:cNvPr id="6" name="Immagine 5"/>
          <p:cNvPicPr>
            <a:picLocks noChangeAspect="1"/>
          </p:cNvPicPr>
          <p:nvPr/>
        </p:nvPicPr>
        <p:blipFill>
          <a:blip r:embed="rId3"/>
          <a:stretch>
            <a:fillRect/>
          </a:stretch>
        </p:blipFill>
        <p:spPr>
          <a:xfrm>
            <a:off x="7153687" y="3592585"/>
            <a:ext cx="3749040" cy="2499360"/>
          </a:xfrm>
          <a:prstGeom prst="rect">
            <a:avLst/>
          </a:prstGeom>
        </p:spPr>
      </p:pic>
    </p:spTree>
    <p:extLst>
      <p:ext uri="{BB962C8B-B14F-4D97-AF65-F5344CB8AC3E}">
        <p14:creationId xmlns:p14="http://schemas.microsoft.com/office/powerpoint/2010/main" val="290884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35225" y="568509"/>
            <a:ext cx="8911687" cy="753335"/>
          </a:xfrm>
        </p:spPr>
        <p:txBody>
          <a:bodyPr/>
          <a:lstStyle/>
          <a:p>
            <a:pPr algn="ctr"/>
            <a:r>
              <a:rPr lang="it-IT" dirty="0"/>
              <a:t>Swedenborg in Mauritius </a:t>
            </a:r>
            <a:endParaRPr lang="en-US" dirty="0"/>
          </a:p>
        </p:txBody>
      </p:sp>
      <p:sp>
        <p:nvSpPr>
          <p:cNvPr id="3" name="Segnaposto contenuto 2"/>
          <p:cNvSpPr>
            <a:spLocks noGrp="1"/>
          </p:cNvSpPr>
          <p:nvPr>
            <p:ph idx="1"/>
          </p:nvPr>
        </p:nvSpPr>
        <p:spPr>
          <a:xfrm>
            <a:off x="1048625" y="5130724"/>
            <a:ext cx="10960814" cy="1463023"/>
          </a:xfrm>
        </p:spPr>
        <p:txBody>
          <a:bodyPr>
            <a:normAutofit/>
          </a:bodyPr>
          <a:lstStyle/>
          <a:p>
            <a:r>
              <a:rPr lang="en-US" dirty="0"/>
              <a:t>Perhaps the most influential 20</a:t>
            </a:r>
            <a:r>
              <a:rPr lang="en-US" baseline="30000" dirty="0"/>
              <a:t>th</a:t>
            </a:r>
            <a:r>
              <a:rPr lang="en-US" dirty="0"/>
              <a:t> century artist of Mauritius was poet ad painter Malcom de Chazal (1902-1981: </a:t>
            </a:r>
            <a:r>
              <a:rPr lang="en-US" i="1" dirty="0"/>
              <a:t>World Before Fragmentation</a:t>
            </a:r>
            <a:r>
              <a:rPr lang="en-US" dirty="0"/>
              <a:t>, left, and </a:t>
            </a:r>
            <a:r>
              <a:rPr lang="en-US" i="1" dirty="0"/>
              <a:t>Dodo</a:t>
            </a:r>
            <a:r>
              <a:rPr lang="en-US" dirty="0"/>
              <a:t>, right, n.d.). He was raised a Swedenborgian and continued to attend for several years Mauritius’ Swedenborgian Church, whose founder had been his great uncle Joseph Antoine Edmond de Chazal (1809-1879)</a:t>
            </a:r>
          </a:p>
        </p:txBody>
      </p:sp>
      <p:pic>
        <p:nvPicPr>
          <p:cNvPr id="5" name="Immagine 4"/>
          <p:cNvPicPr>
            <a:picLocks noChangeAspect="1"/>
          </p:cNvPicPr>
          <p:nvPr/>
        </p:nvPicPr>
        <p:blipFill>
          <a:blip r:embed="rId2"/>
          <a:stretch>
            <a:fillRect/>
          </a:stretch>
        </p:blipFill>
        <p:spPr>
          <a:xfrm>
            <a:off x="2225856" y="1652631"/>
            <a:ext cx="3916295" cy="3147306"/>
          </a:xfrm>
          <a:prstGeom prst="rect">
            <a:avLst/>
          </a:prstGeom>
        </p:spPr>
      </p:pic>
      <p:pic>
        <p:nvPicPr>
          <p:cNvPr id="7" name="Immagine 6"/>
          <p:cNvPicPr>
            <a:picLocks noChangeAspect="1"/>
          </p:cNvPicPr>
          <p:nvPr/>
        </p:nvPicPr>
        <p:blipFill>
          <a:blip r:embed="rId3"/>
          <a:stretch>
            <a:fillRect/>
          </a:stretch>
        </p:blipFill>
        <p:spPr>
          <a:xfrm>
            <a:off x="6748456" y="1652631"/>
            <a:ext cx="4272362" cy="3147306"/>
          </a:xfrm>
          <a:prstGeom prst="rect">
            <a:avLst/>
          </a:prstGeom>
        </p:spPr>
      </p:pic>
    </p:spTree>
    <p:extLst>
      <p:ext uri="{BB962C8B-B14F-4D97-AF65-F5344CB8AC3E}">
        <p14:creationId xmlns:p14="http://schemas.microsoft.com/office/powerpoint/2010/main" val="4227587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79761" y="257302"/>
            <a:ext cx="8911687" cy="632035"/>
          </a:xfrm>
        </p:spPr>
        <p:txBody>
          <a:bodyPr>
            <a:normAutofit fontScale="90000"/>
          </a:bodyPr>
          <a:lstStyle/>
          <a:p>
            <a:pPr algn="ctr"/>
            <a:r>
              <a:rPr lang="en-US" dirty="0"/>
              <a:t>Philippe Smit</a:t>
            </a:r>
          </a:p>
        </p:txBody>
      </p:sp>
      <p:sp>
        <p:nvSpPr>
          <p:cNvPr id="3" name="Segnaposto contenuto 2"/>
          <p:cNvSpPr>
            <a:spLocks noGrp="1"/>
          </p:cNvSpPr>
          <p:nvPr>
            <p:ph idx="1"/>
          </p:nvPr>
        </p:nvSpPr>
        <p:spPr>
          <a:xfrm>
            <a:off x="1107348" y="5017209"/>
            <a:ext cx="10726892" cy="1649836"/>
          </a:xfrm>
        </p:spPr>
        <p:txBody>
          <a:bodyPr/>
          <a:lstStyle/>
          <a:p>
            <a:r>
              <a:rPr lang="en-US" dirty="0"/>
              <a:t>In the Netherlands, painter Philippe Smit (1886-1948: </a:t>
            </a:r>
            <a:r>
              <a:rPr lang="en-US" i="1" dirty="0"/>
              <a:t>Legend of a Vagabond Triptych</a:t>
            </a:r>
            <a:r>
              <a:rPr lang="en-US" dirty="0"/>
              <a:t>, above) became acquainted with the New Church when Theodore Pitcairn (1893-1973) commissioned him to paint several portraits of Swedenborgian ministers. He ended up being baptized in 1926, and believed that Swedenborg has solved the problems he had struggled with in his previous study of the Bible</a:t>
            </a:r>
          </a:p>
        </p:txBody>
      </p:sp>
      <p:pic>
        <p:nvPicPr>
          <p:cNvPr id="4" name="Immagine 3"/>
          <p:cNvPicPr>
            <a:picLocks noChangeAspect="1"/>
          </p:cNvPicPr>
          <p:nvPr/>
        </p:nvPicPr>
        <p:blipFill>
          <a:blip r:embed="rId2"/>
          <a:stretch>
            <a:fillRect/>
          </a:stretch>
        </p:blipFill>
        <p:spPr>
          <a:xfrm>
            <a:off x="3086893" y="1103457"/>
            <a:ext cx="6767801" cy="3699632"/>
          </a:xfrm>
          <a:prstGeom prst="rect">
            <a:avLst/>
          </a:prstGeom>
        </p:spPr>
      </p:pic>
    </p:spTree>
    <p:extLst>
      <p:ext uri="{BB962C8B-B14F-4D97-AF65-F5344CB8AC3E}">
        <p14:creationId xmlns:p14="http://schemas.microsoft.com/office/powerpoint/2010/main" val="2129576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5" name="Rectangle 13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37" name="Group 136"/>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38" name="Freeform 11"/>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9" name="Freeform 12"/>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0" name="Freeform 13"/>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41" name="Freeform 14"/>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42" name="Freeform 15"/>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43" name="Freeform 16"/>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4" name="Freeform 17"/>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45" name="Freeform 18"/>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46" name="Freeform 19"/>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47" name="Freeform 20"/>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48" name="Freeform 21"/>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49" name="Freeform 22"/>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51" name="Group 150"/>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152" name="Freeform 27"/>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53" name="Freeform 28"/>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54" name="Freeform 29"/>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55" name="Freeform 30"/>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6" name="Freeform 31"/>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57" name="Freeform 32"/>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58" name="Freeform 33"/>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59" name="Freeform 34"/>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60" name="Freeform 35"/>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61" name="Freeform 36"/>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62" name="Freeform 37"/>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63" name="Freeform 38"/>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65" name="Rectangle 16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67"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1026" name="Picture 2" descr="Andre Girard, Stations of the Cross, No. 10. (195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2363"/>
          <a:stretch/>
        </p:blipFill>
        <p:spPr bwMode="auto">
          <a:xfrm>
            <a:off x="-1555" y="1731"/>
            <a:ext cx="467109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6174774" y="2094879"/>
            <a:ext cx="5021516" cy="766105"/>
          </a:xfrm>
        </p:spPr>
        <p:txBody>
          <a:bodyPr>
            <a:normAutofit/>
          </a:bodyPr>
          <a:lstStyle/>
          <a:p>
            <a:pPr algn="ctr"/>
            <a:r>
              <a:rPr lang="en-US" sz="3300" dirty="0"/>
              <a:t>The Girard Connection</a:t>
            </a:r>
          </a:p>
        </p:txBody>
      </p:sp>
      <p:sp>
        <p:nvSpPr>
          <p:cNvPr id="3" name="Segnaposto contenuto 2"/>
          <p:cNvSpPr>
            <a:spLocks noGrp="1"/>
          </p:cNvSpPr>
          <p:nvPr>
            <p:ph idx="1"/>
          </p:nvPr>
        </p:nvSpPr>
        <p:spPr>
          <a:xfrm>
            <a:off x="6134552" y="3038338"/>
            <a:ext cx="5313997" cy="1984797"/>
          </a:xfrm>
        </p:spPr>
        <p:txBody>
          <a:bodyPr>
            <a:normAutofit/>
          </a:bodyPr>
          <a:lstStyle/>
          <a:p>
            <a:pPr>
              <a:lnSpc>
                <a:spcPct val="90000"/>
              </a:lnSpc>
            </a:pPr>
            <a:r>
              <a:rPr lang="en-US" dirty="0"/>
              <a:t>French painter André Girard (1901-1968: </a:t>
            </a:r>
            <a:r>
              <a:rPr lang="en-US" i="1" dirty="0"/>
              <a:t>Station of the Cross X</a:t>
            </a:r>
            <a:r>
              <a:rPr lang="en-US" dirty="0"/>
              <a:t>, 1952 Saint Ann Chapel, Palo Alto, left) also met Pitcairn through Swedenborgian composer Richard Yardumian (1917-1985), and came to accept Swedenborg’s writings as the “true light”</a:t>
            </a:r>
          </a:p>
        </p:txBody>
      </p:sp>
    </p:spTree>
    <p:extLst>
      <p:ext uri="{BB962C8B-B14F-4D97-AF65-F5344CB8AC3E}">
        <p14:creationId xmlns:p14="http://schemas.microsoft.com/office/powerpoint/2010/main" val="2811729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86246" y="691222"/>
            <a:ext cx="8911687" cy="634239"/>
          </a:xfrm>
        </p:spPr>
        <p:txBody>
          <a:bodyPr>
            <a:normAutofit fontScale="90000"/>
          </a:bodyPr>
          <a:lstStyle/>
          <a:p>
            <a:pPr algn="ctr"/>
            <a:r>
              <a:rPr lang="it-IT" dirty="0"/>
              <a:t>Nishan Yardumian</a:t>
            </a:r>
            <a:endParaRPr lang="en-US" dirty="0"/>
          </a:p>
        </p:txBody>
      </p:sp>
      <p:sp>
        <p:nvSpPr>
          <p:cNvPr id="3" name="Segnaposto contenuto 2"/>
          <p:cNvSpPr>
            <a:spLocks noGrp="1"/>
          </p:cNvSpPr>
          <p:nvPr>
            <p:ph idx="1"/>
          </p:nvPr>
        </p:nvSpPr>
        <p:spPr>
          <a:xfrm>
            <a:off x="4053831" y="2525257"/>
            <a:ext cx="3892491" cy="2656514"/>
          </a:xfrm>
        </p:spPr>
        <p:txBody>
          <a:bodyPr>
            <a:normAutofit/>
          </a:bodyPr>
          <a:lstStyle/>
          <a:p>
            <a:r>
              <a:rPr lang="en-US" dirty="0"/>
              <a:t>The composer’s son, Nishan Yardumian(1947-1986: </a:t>
            </a:r>
            <a:r>
              <a:rPr lang="en-US" i="1" dirty="0"/>
              <a:t>Self-Portrait</a:t>
            </a:r>
            <a:r>
              <a:rPr lang="en-US" dirty="0"/>
              <a:t>, 1977, left), studied under Girard and later taught art at the Bryn Athyn College, becoming himself a Swedenborgian painter (</a:t>
            </a:r>
            <a:r>
              <a:rPr lang="en-US" i="1" dirty="0"/>
              <a:t>Annunciation to the Shepherds</a:t>
            </a:r>
            <a:r>
              <a:rPr lang="en-US" dirty="0"/>
              <a:t>, 1975, right)</a:t>
            </a:r>
          </a:p>
        </p:txBody>
      </p:sp>
      <p:pic>
        <p:nvPicPr>
          <p:cNvPr id="5" name="Immagine 4"/>
          <p:cNvPicPr>
            <a:picLocks noChangeAspect="1"/>
          </p:cNvPicPr>
          <p:nvPr/>
        </p:nvPicPr>
        <p:blipFill rotWithShape="1">
          <a:blip r:embed="rId2"/>
          <a:srcRect t="3700"/>
          <a:stretch/>
        </p:blipFill>
        <p:spPr>
          <a:xfrm rot="5400000">
            <a:off x="-22862" y="2199806"/>
            <a:ext cx="4580545" cy="3308290"/>
          </a:xfrm>
          <a:prstGeom prst="rect">
            <a:avLst/>
          </a:prstGeom>
        </p:spPr>
      </p:pic>
      <p:pic>
        <p:nvPicPr>
          <p:cNvPr id="7" name="Immagine 6" descr="Immagine che contiene interni, libro, testo, gatto&#10;&#10;Descrizione generata con affidabilità molto elevata"/>
          <p:cNvPicPr>
            <a:picLocks noChangeAspect="1"/>
          </p:cNvPicPr>
          <p:nvPr/>
        </p:nvPicPr>
        <p:blipFill rotWithShape="1">
          <a:blip r:embed="rId3"/>
          <a:srcRect r="5717"/>
          <a:stretch/>
        </p:blipFill>
        <p:spPr>
          <a:xfrm rot="5400000">
            <a:off x="7610097" y="2031306"/>
            <a:ext cx="4581418" cy="3644417"/>
          </a:xfrm>
          <a:prstGeom prst="rect">
            <a:avLst/>
          </a:prstGeom>
        </p:spPr>
      </p:pic>
    </p:spTree>
    <p:extLst>
      <p:ext uri="{BB962C8B-B14F-4D97-AF65-F5344CB8AC3E}">
        <p14:creationId xmlns:p14="http://schemas.microsoft.com/office/powerpoint/2010/main" val="3617455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4"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magine 4"/>
          <p:cNvPicPr>
            <a:picLocks noChangeAspect="1"/>
          </p:cNvPicPr>
          <p:nvPr/>
        </p:nvPicPr>
        <p:blipFill rotWithShape="1">
          <a:blip r:embed="rId2"/>
          <a:srcRect l="21831" r="13241"/>
          <a:stretch/>
        </p:blipFill>
        <p:spPr>
          <a:xfrm>
            <a:off x="6091916" y="645106"/>
            <a:ext cx="5451627" cy="5247747"/>
          </a:xfrm>
          <a:prstGeom prst="rect">
            <a:avLst/>
          </a:prstGeom>
        </p:spPr>
      </p:pic>
      <p:sp>
        <p:nvSpPr>
          <p:cNvPr id="2" name="Titolo 1"/>
          <p:cNvSpPr>
            <a:spLocks noGrp="1"/>
          </p:cNvSpPr>
          <p:nvPr>
            <p:ph type="title"/>
          </p:nvPr>
        </p:nvSpPr>
        <p:spPr>
          <a:xfrm>
            <a:off x="633127" y="1261674"/>
            <a:ext cx="5122652" cy="663577"/>
          </a:xfrm>
        </p:spPr>
        <p:txBody>
          <a:bodyPr>
            <a:normAutofit/>
          </a:bodyPr>
          <a:lstStyle/>
          <a:p>
            <a:pPr algn="ctr"/>
            <a:r>
              <a:rPr lang="en-US" dirty="0"/>
              <a:t>Lee Bontecou</a:t>
            </a:r>
          </a:p>
        </p:txBody>
      </p:sp>
      <p:sp>
        <p:nvSpPr>
          <p:cNvPr id="3" name="Segnaposto contenuto 2"/>
          <p:cNvSpPr>
            <a:spLocks noGrp="1"/>
          </p:cNvSpPr>
          <p:nvPr>
            <p:ph idx="1"/>
          </p:nvPr>
        </p:nvSpPr>
        <p:spPr>
          <a:xfrm>
            <a:off x="633127" y="2047971"/>
            <a:ext cx="5122652" cy="3396484"/>
          </a:xfrm>
        </p:spPr>
        <p:txBody>
          <a:bodyPr>
            <a:noAutofit/>
          </a:bodyPr>
          <a:lstStyle/>
          <a:p>
            <a:pPr>
              <a:lnSpc>
                <a:spcPct val="90000"/>
              </a:lnSpc>
            </a:pPr>
            <a:r>
              <a:rPr lang="en-US" dirty="0"/>
              <a:t>In the early 1980s, American sculptor Lee Bontecou (b. 1931: </a:t>
            </a:r>
            <a:r>
              <a:rPr lang="en-US" i="1" dirty="0"/>
              <a:t>Untitled</a:t>
            </a:r>
            <a:r>
              <a:rPr lang="en-US" dirty="0"/>
              <a:t>, 1980-1998, right) moved to Bryn Athyn, where she remained until 1988. She described in an interview the community as “Swedenborg-governed,” a positive feature since Swedenborg was “a wonderful character”. She was regarded by the New York art community as “missing in action” and got the definite impression that critics did not like that an avant-garde artist was so much involved in esoteric spirituality</a:t>
            </a:r>
          </a:p>
        </p:txBody>
      </p:sp>
    </p:spTree>
    <p:extLst>
      <p:ext uri="{BB962C8B-B14F-4D97-AF65-F5344CB8AC3E}">
        <p14:creationId xmlns:p14="http://schemas.microsoft.com/office/powerpoint/2010/main" val="6376914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25813" y="351609"/>
            <a:ext cx="8911687" cy="642628"/>
          </a:xfrm>
        </p:spPr>
        <p:txBody>
          <a:bodyPr/>
          <a:lstStyle/>
          <a:p>
            <a:pPr algn="ctr"/>
            <a:r>
              <a:rPr lang="en-US" dirty="0"/>
              <a:t>Contemporary Experiments</a:t>
            </a:r>
          </a:p>
        </p:txBody>
      </p:sp>
      <p:sp>
        <p:nvSpPr>
          <p:cNvPr id="3" name="Segnaposto contenuto 2"/>
          <p:cNvSpPr>
            <a:spLocks noGrp="1"/>
          </p:cNvSpPr>
          <p:nvPr>
            <p:ph idx="1"/>
          </p:nvPr>
        </p:nvSpPr>
        <p:spPr>
          <a:xfrm>
            <a:off x="7875037" y="2096277"/>
            <a:ext cx="3956179" cy="4360100"/>
          </a:xfrm>
        </p:spPr>
        <p:txBody>
          <a:bodyPr/>
          <a:lstStyle/>
          <a:p>
            <a:r>
              <a:rPr lang="en-US" dirty="0"/>
              <a:t>Swedenborg, however, remains a fascinating reference for contemporary artists, as evidenced by </a:t>
            </a:r>
            <a:r>
              <a:rPr lang="en-US" i="1" dirty="0"/>
              <a:t>Angels of Swedenborg</a:t>
            </a:r>
            <a:r>
              <a:rPr lang="en-US" dirty="0"/>
              <a:t> (1985) by American video and installation artist Ping Chong (1), </a:t>
            </a:r>
            <a:r>
              <a:rPr lang="en-US" i="1" dirty="0"/>
              <a:t>The Swedenborg Room </a:t>
            </a:r>
            <a:r>
              <a:rPr lang="en-US" dirty="0"/>
              <a:t>installation (2011) by Mexican Pablo Sigg (2), and the 2012 multimedia show in Strasbourg </a:t>
            </a:r>
            <a:r>
              <a:rPr lang="en-US" i="1" dirty="0"/>
              <a:t>La chambre de Swedenborg </a:t>
            </a:r>
            <a:r>
              <a:rPr lang="en-US" dirty="0"/>
              <a:t>by French Jean-Jacques Birgé (3)</a:t>
            </a:r>
          </a:p>
        </p:txBody>
      </p:sp>
      <p:pic>
        <p:nvPicPr>
          <p:cNvPr id="5" name="Immagine 4"/>
          <p:cNvPicPr>
            <a:picLocks noChangeAspect="1"/>
          </p:cNvPicPr>
          <p:nvPr/>
        </p:nvPicPr>
        <p:blipFill>
          <a:blip r:embed="rId2"/>
          <a:stretch>
            <a:fillRect/>
          </a:stretch>
        </p:blipFill>
        <p:spPr>
          <a:xfrm>
            <a:off x="4647378" y="2920551"/>
            <a:ext cx="3240606" cy="2073988"/>
          </a:xfrm>
          <a:prstGeom prst="rect">
            <a:avLst/>
          </a:prstGeom>
        </p:spPr>
      </p:pic>
      <p:pic>
        <p:nvPicPr>
          <p:cNvPr id="7" name="Immagine 6"/>
          <p:cNvPicPr>
            <a:picLocks noChangeAspect="1"/>
          </p:cNvPicPr>
          <p:nvPr/>
        </p:nvPicPr>
        <p:blipFill>
          <a:blip r:embed="rId3"/>
          <a:stretch>
            <a:fillRect/>
          </a:stretch>
        </p:blipFill>
        <p:spPr>
          <a:xfrm>
            <a:off x="1102998" y="3797153"/>
            <a:ext cx="3545632" cy="2659224"/>
          </a:xfrm>
          <a:prstGeom prst="rect">
            <a:avLst/>
          </a:prstGeom>
        </p:spPr>
      </p:pic>
      <p:pic>
        <p:nvPicPr>
          <p:cNvPr id="9" name="Immagine 8"/>
          <p:cNvPicPr>
            <a:picLocks noChangeAspect="1"/>
          </p:cNvPicPr>
          <p:nvPr/>
        </p:nvPicPr>
        <p:blipFill>
          <a:blip r:embed="rId4"/>
          <a:stretch>
            <a:fillRect/>
          </a:stretch>
        </p:blipFill>
        <p:spPr>
          <a:xfrm>
            <a:off x="1102998" y="1338241"/>
            <a:ext cx="3557327" cy="2340347"/>
          </a:xfrm>
          <a:prstGeom prst="rect">
            <a:avLst/>
          </a:prstGeom>
        </p:spPr>
      </p:pic>
      <p:sp>
        <p:nvSpPr>
          <p:cNvPr id="10" name="CasellaDiTesto 9"/>
          <p:cNvSpPr txBox="1"/>
          <p:nvPr/>
        </p:nvSpPr>
        <p:spPr>
          <a:xfrm>
            <a:off x="3903244" y="1505528"/>
            <a:ext cx="412978" cy="369332"/>
          </a:xfrm>
          <a:prstGeom prst="rect">
            <a:avLst/>
          </a:prstGeom>
          <a:noFill/>
        </p:spPr>
        <p:txBody>
          <a:bodyPr wrap="square" rtlCol="0">
            <a:spAutoFit/>
          </a:bodyPr>
          <a:lstStyle/>
          <a:p>
            <a:r>
              <a:rPr lang="en-US" b="1" dirty="0">
                <a:solidFill>
                  <a:srgbClr val="FF0000"/>
                </a:solidFill>
              </a:rPr>
              <a:t>1</a:t>
            </a:r>
          </a:p>
        </p:txBody>
      </p:sp>
      <p:sp>
        <p:nvSpPr>
          <p:cNvPr id="11" name="CasellaDiTesto 10"/>
          <p:cNvSpPr txBox="1"/>
          <p:nvPr/>
        </p:nvSpPr>
        <p:spPr>
          <a:xfrm>
            <a:off x="6830654" y="2990012"/>
            <a:ext cx="469783" cy="369332"/>
          </a:xfrm>
          <a:prstGeom prst="rect">
            <a:avLst/>
          </a:prstGeom>
          <a:noFill/>
        </p:spPr>
        <p:txBody>
          <a:bodyPr wrap="square" rtlCol="0">
            <a:spAutoFit/>
          </a:bodyPr>
          <a:lstStyle/>
          <a:p>
            <a:r>
              <a:rPr lang="en-US" b="1" dirty="0">
                <a:solidFill>
                  <a:srgbClr val="FF0000"/>
                </a:solidFill>
              </a:rPr>
              <a:t>2</a:t>
            </a:r>
          </a:p>
        </p:txBody>
      </p:sp>
      <p:sp>
        <p:nvSpPr>
          <p:cNvPr id="12" name="CasellaDiTesto 11"/>
          <p:cNvSpPr txBox="1"/>
          <p:nvPr/>
        </p:nvSpPr>
        <p:spPr>
          <a:xfrm>
            <a:off x="4280034" y="3876217"/>
            <a:ext cx="509365" cy="400110"/>
          </a:xfrm>
          <a:prstGeom prst="rect">
            <a:avLst/>
          </a:prstGeom>
          <a:noFill/>
        </p:spPr>
        <p:txBody>
          <a:bodyPr wrap="square" rtlCol="0">
            <a:spAutoFit/>
          </a:bodyPr>
          <a:lstStyle/>
          <a:p>
            <a:r>
              <a:rPr lang="en-US" sz="2000" b="1" dirty="0"/>
              <a:t>3</a:t>
            </a:r>
          </a:p>
        </p:txBody>
      </p:sp>
    </p:spTree>
    <p:extLst>
      <p:ext uri="{BB962C8B-B14F-4D97-AF65-F5344CB8AC3E}">
        <p14:creationId xmlns:p14="http://schemas.microsoft.com/office/powerpoint/2010/main" val="1515196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70376" y="351450"/>
            <a:ext cx="8911687" cy="610801"/>
          </a:xfrm>
        </p:spPr>
        <p:txBody>
          <a:bodyPr>
            <a:normAutofit fontScale="90000"/>
          </a:bodyPr>
          <a:lstStyle/>
          <a:p>
            <a:pPr algn="ctr"/>
            <a:r>
              <a:rPr lang="en-US" dirty="0"/>
              <a:t>But Are They “Swedenborgian”?</a:t>
            </a:r>
          </a:p>
        </p:txBody>
      </p:sp>
      <p:sp>
        <p:nvSpPr>
          <p:cNvPr id="3" name="Segnaposto contenuto 2"/>
          <p:cNvSpPr>
            <a:spLocks noGrp="1"/>
          </p:cNvSpPr>
          <p:nvPr>
            <p:ph idx="1"/>
          </p:nvPr>
        </p:nvSpPr>
        <p:spPr>
          <a:xfrm>
            <a:off x="5997523" y="1410391"/>
            <a:ext cx="5740924" cy="4081806"/>
          </a:xfrm>
        </p:spPr>
        <p:txBody>
          <a:bodyPr>
            <a:normAutofit/>
          </a:bodyPr>
          <a:lstStyle/>
          <a:p>
            <a:r>
              <a:rPr lang="en-US" dirty="0"/>
              <a:t>Jane Williams-Hogan reminds us, quoting art historian Abraham A. Davidson (1935-2011), that Swedenborg did not offer “aesthetic prescriptions.” But she adds that “his writings provide a radically new way of seeing reality,” which includes an “aesthetic judgment.” There is no “Swedenborgian art,” just as there is no “Theosophical art” or “Catholic art.” But there were and are Swedenborgian </a:t>
            </a:r>
            <a:r>
              <a:rPr lang="en-US" i="1" dirty="0"/>
              <a:t>artists</a:t>
            </a:r>
            <a:r>
              <a:rPr lang="en-US" dirty="0"/>
              <a:t>, who were inspired in different way, and with different results, by Swedenborg’s worldview, particularly by his theory of correspondences, to produce an art with deep spiritual implications </a:t>
            </a:r>
          </a:p>
        </p:txBody>
      </p:sp>
      <p:pic>
        <p:nvPicPr>
          <p:cNvPr id="5" name="Immagine 4"/>
          <p:cNvPicPr>
            <a:picLocks noChangeAspect="1"/>
          </p:cNvPicPr>
          <p:nvPr/>
        </p:nvPicPr>
        <p:blipFill>
          <a:blip r:embed="rId2"/>
          <a:stretch>
            <a:fillRect/>
          </a:stretch>
        </p:blipFill>
        <p:spPr>
          <a:xfrm>
            <a:off x="1531740" y="1376315"/>
            <a:ext cx="4147088" cy="5170602"/>
          </a:xfrm>
          <a:prstGeom prst="rect">
            <a:avLst/>
          </a:prstGeom>
        </p:spPr>
      </p:pic>
      <p:sp>
        <p:nvSpPr>
          <p:cNvPr id="6" name="CasellaDiTesto 5"/>
          <p:cNvSpPr txBox="1"/>
          <p:nvPr/>
        </p:nvSpPr>
        <p:spPr>
          <a:xfrm>
            <a:off x="6315959" y="6177585"/>
            <a:ext cx="4233851" cy="369332"/>
          </a:xfrm>
          <a:prstGeom prst="rect">
            <a:avLst/>
          </a:prstGeom>
          <a:noFill/>
        </p:spPr>
        <p:txBody>
          <a:bodyPr wrap="none" rtlCol="0">
            <a:spAutoFit/>
          </a:bodyPr>
          <a:lstStyle/>
          <a:p>
            <a:r>
              <a:rPr lang="en-US" dirty="0"/>
              <a:t>R.A. Blakelock, </a:t>
            </a:r>
            <a:r>
              <a:rPr lang="en-US" i="1" dirty="0"/>
              <a:t>Moonlight</a:t>
            </a:r>
            <a:r>
              <a:rPr lang="en-US" dirty="0"/>
              <a:t>, 1883-1889</a:t>
            </a:r>
          </a:p>
        </p:txBody>
      </p:sp>
    </p:spTree>
    <p:extLst>
      <p:ext uri="{BB962C8B-B14F-4D97-AF65-F5344CB8AC3E}">
        <p14:creationId xmlns:p14="http://schemas.microsoft.com/office/powerpoint/2010/main" val="3026289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54459" y="5284167"/>
            <a:ext cx="8915400" cy="566738"/>
          </a:xfrm>
        </p:spPr>
        <p:txBody>
          <a:bodyPr/>
          <a:lstStyle/>
          <a:p>
            <a:pPr algn="ctr"/>
            <a:r>
              <a:rPr lang="en-US" dirty="0"/>
              <a:t>For further information: maxintrovigne@gmail.com</a:t>
            </a:r>
          </a:p>
        </p:txBody>
      </p:sp>
      <p:pic>
        <p:nvPicPr>
          <p:cNvPr id="6" name="Segnaposto immagine 5"/>
          <p:cNvPicPr>
            <a:picLocks noGrp="1" noChangeAspect="1"/>
          </p:cNvPicPr>
          <p:nvPr>
            <p:ph type="pic" idx="1"/>
          </p:nvPr>
        </p:nvPicPr>
        <p:blipFill>
          <a:blip r:embed="rId2"/>
          <a:srcRect t="3921" b="3921"/>
          <a:stretch>
            <a:fillRect/>
          </a:stretch>
        </p:blipFill>
        <p:spPr>
          <a:xfrm>
            <a:off x="1224790" y="276086"/>
            <a:ext cx="10374737" cy="4485979"/>
          </a:xfrm>
        </p:spPr>
      </p:pic>
      <p:sp>
        <p:nvSpPr>
          <p:cNvPr id="4" name="Segnaposto testo 3"/>
          <p:cNvSpPr>
            <a:spLocks noGrp="1"/>
          </p:cNvSpPr>
          <p:nvPr>
            <p:ph type="body" sz="half" idx="2"/>
          </p:nvPr>
        </p:nvSpPr>
        <p:spPr>
          <a:xfrm>
            <a:off x="8601672" y="6129725"/>
            <a:ext cx="2997856" cy="493712"/>
          </a:xfrm>
        </p:spPr>
        <p:txBody>
          <a:bodyPr/>
          <a:lstStyle/>
          <a:p>
            <a:r>
              <a:rPr lang="en-US" dirty="0"/>
              <a:t>Above: George Inness, </a:t>
            </a:r>
            <a:r>
              <a:rPr lang="en-US" i="1" dirty="0"/>
              <a:t>Ariccia</a:t>
            </a:r>
            <a:r>
              <a:rPr lang="en-US" dirty="0"/>
              <a:t>, 1874</a:t>
            </a:r>
          </a:p>
        </p:txBody>
      </p:sp>
    </p:spTree>
    <p:extLst>
      <p:ext uri="{BB962C8B-B14F-4D97-AF65-F5344CB8AC3E}">
        <p14:creationId xmlns:p14="http://schemas.microsoft.com/office/powerpoint/2010/main" val="3999749748"/>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1385</TotalTime>
  <Words>3141</Words>
  <Application>Microsoft Macintosh PowerPoint</Application>
  <PresentationFormat>Widescreen</PresentationFormat>
  <Paragraphs>115</Paragraphs>
  <Slides>49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49</vt:i4>
      </vt:variant>
    </vt:vector>
  </HeadingPairs>
  <TitlesOfParts>
    <vt:vector size="54" baseType="lpstr">
      <vt:lpstr>Arial</vt:lpstr>
      <vt:lpstr>Calibri</vt:lpstr>
      <vt:lpstr>Century Gothic</vt:lpstr>
      <vt:lpstr>Wingdings 3</vt:lpstr>
      <vt:lpstr>Filo</vt:lpstr>
      <vt:lpstr>Concentric Circles</vt:lpstr>
      <vt:lpstr>The Swedenborg Paradox</vt:lpstr>
      <vt:lpstr>Believe It or Not…</vt:lpstr>
      <vt:lpstr>Implicit Aesthetics</vt:lpstr>
      <vt:lpstr>1. Beauty and Truth</vt:lpstr>
      <vt:lpstr>2. The Lost Sight of the Ancients</vt:lpstr>
      <vt:lpstr>3. Correspondences</vt:lpstr>
      <vt:lpstr>4. The Artist’s Mission</vt:lpstr>
      <vt:lpstr>Concentric Circles</vt:lpstr>
      <vt:lpstr>The Third Circle</vt:lpstr>
      <vt:lpstr>Mikalojus Konstantinas Čiurlionis</vt:lpstr>
      <vt:lpstr>Edvard Munch</vt:lpstr>
      <vt:lpstr>Swedenborg in Finland</vt:lpstr>
      <vt:lpstr>Newell Convers Wyeth</vt:lpstr>
      <vt:lpstr>The Second Circle: Gauguin</vt:lpstr>
      <vt:lpstr>Dante Gabriel Rossetti</vt:lpstr>
      <vt:lpstr>Sophia de Morgan</vt:lpstr>
      <vt:lpstr>Elihu Vedder</vt:lpstr>
      <vt:lpstr>The First Circle: John Flaxman</vt:lpstr>
      <vt:lpstr>Souls in Human Form</vt:lpstr>
      <vt:lpstr>Evil Spirits Thrust Down by a Little Child</vt:lpstr>
      <vt:lpstr>Other Early Swedenborgian Artists</vt:lpstr>
      <vt:lpstr>William Blake and Swedenborg</vt:lpstr>
      <vt:lpstr>A Complicated Relationship</vt:lpstr>
      <vt:lpstr>Joseph Clover</vt:lpstr>
      <vt:lpstr>Joseph Clark</vt:lpstr>
      <vt:lpstr>The Ecksteins</vt:lpstr>
      <vt:lpstr>The Powers</vt:lpstr>
      <vt:lpstr>Sculpting Swedenborg</vt:lpstr>
      <vt:lpstr>Swedenborg in Florence</vt:lpstr>
      <vt:lpstr>Adelia Gates, Botanical Missionary</vt:lpstr>
      <vt:lpstr>George Inness</vt:lpstr>
      <vt:lpstr>Ralph Albert Blakelock</vt:lpstr>
      <vt:lpstr>Swedenborg in San Francisco</vt:lpstr>
      <vt:lpstr>Winfred Hyatt</vt:lpstr>
      <vt:lpstr>D.H. Burnham, Swedenborgian Architect</vt:lpstr>
      <vt:lpstr>Swedenborgian Art Teachers</vt:lpstr>
      <vt:lpstr>John William Cavanaugh</vt:lpstr>
      <vt:lpstr>Swedish Artists and Swedenborg: Bergman</vt:lpstr>
      <vt:lpstr>Swedenborg in Belgium</vt:lpstr>
      <vt:lpstr>Jean-Jacques Gailliard</vt:lpstr>
      <vt:lpstr>Swedenborg in Mauritius </vt:lpstr>
      <vt:lpstr>Philippe Smit</vt:lpstr>
      <vt:lpstr>The Girard Connection</vt:lpstr>
      <vt:lpstr>Nishan Yardumian</vt:lpstr>
      <vt:lpstr>Lee Bontecou</vt:lpstr>
      <vt:lpstr>Contemporary Experiments</vt:lpstr>
      <vt:lpstr>But Are They “Swedenborgian”?</vt:lpstr>
      <vt:lpstr>For further information: maxintrovigne@gmail.com</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Concentric Circles</dc:title>
  <dc:creator>Massimo Introvigne</dc:creator>
  <cp:lastModifiedBy>Daniela Bovolenta</cp:lastModifiedBy>
  <cp:revision>63</cp:revision>
  <dcterms:created xsi:type="dcterms:W3CDTF">2017-04-12T18:11:09Z</dcterms:created>
  <dcterms:modified xsi:type="dcterms:W3CDTF">2017-06-09T08:11:43Z</dcterms:modified>
</cp:coreProperties>
</file>