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2" r:id="rId2"/>
    <p:sldId id="429" r:id="rId3"/>
    <p:sldId id="305" r:id="rId4"/>
    <p:sldId id="371" r:id="rId5"/>
    <p:sldId id="376" r:id="rId6"/>
    <p:sldId id="359" r:id="rId7"/>
    <p:sldId id="415" r:id="rId8"/>
    <p:sldId id="369" r:id="rId9"/>
    <p:sldId id="417" r:id="rId10"/>
    <p:sldId id="338" r:id="rId11"/>
    <p:sldId id="313" r:id="rId12"/>
    <p:sldId id="428" r:id="rId13"/>
    <p:sldId id="422" r:id="rId14"/>
    <p:sldId id="389" r:id="rId15"/>
    <p:sldId id="354" r:id="rId16"/>
    <p:sldId id="409" r:id="rId17"/>
    <p:sldId id="375" r:id="rId18"/>
    <p:sldId id="348" r:id="rId19"/>
    <p:sldId id="403" r:id="rId20"/>
    <p:sldId id="321" r:id="rId21"/>
    <p:sldId id="318" r:id="rId22"/>
    <p:sldId id="414" r:id="rId23"/>
    <p:sldId id="367" r:id="rId24"/>
    <p:sldId id="323" r:id="rId25"/>
    <p:sldId id="324" r:id="rId26"/>
    <p:sldId id="325" r:id="rId27"/>
    <p:sldId id="365" r:id="rId28"/>
    <p:sldId id="407" r:id="rId29"/>
    <p:sldId id="327" r:id="rId30"/>
    <p:sldId id="326" r:id="rId31"/>
    <p:sldId id="366" r:id="rId32"/>
    <p:sldId id="329" r:id="rId33"/>
    <p:sldId id="360" r:id="rId34"/>
    <p:sldId id="332" r:id="rId35"/>
    <p:sldId id="424" r:id="rId36"/>
    <p:sldId id="346" r:id="rId37"/>
    <p:sldId id="425" r:id="rId38"/>
    <p:sldId id="331" r:id="rId39"/>
    <p:sldId id="290" r:id="rId40"/>
  </p:sldIdLst>
  <p:sldSz cx="9144000" cy="6858000" type="screen4x3"/>
  <p:notesSz cx="7045325" cy="9345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7"/>
    <p:restoredTop sz="94674"/>
  </p:normalViewPr>
  <p:slideViewPr>
    <p:cSldViewPr>
      <p:cViewPr varScale="1">
        <p:scale>
          <a:sx n="87" d="100"/>
          <a:sy n="87" d="100"/>
        </p:scale>
        <p:origin x="208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7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6464568-0EDF-1C44-BC1F-D79FA59826F3}" type="datetimeFigureOut">
              <a:rPr lang="en-US" altLang="x-none"/>
              <a:pPr>
                <a:defRPr/>
              </a:pPr>
              <a:t>7/23/18</a:t>
            </a:fld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C5C21AF-E8F9-C241-A130-9C09303A4895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wrap="square" lIns="93662" tIns="46831" rIns="93662" bIns="468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E65ACB7-51AA-2747-941F-4EDE571C4E75}" type="datetimeFigureOut">
              <a:rPr lang="en-US" altLang="x-none"/>
              <a:pPr>
                <a:defRPr/>
              </a:pPr>
              <a:t>7/23/18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62" tIns="46831" rIns="93662" bIns="468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38650"/>
            <a:ext cx="5635625" cy="4205288"/>
          </a:xfrm>
          <a:prstGeom prst="rect">
            <a:avLst/>
          </a:prstGeom>
        </p:spPr>
        <p:txBody>
          <a:bodyPr vert="horz" lIns="93662" tIns="46831" rIns="93662" bIns="468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9865D6A-F398-5D4F-A9ED-7A937A8FC1C0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ranslate.googleusercontent.com/translate_c?depth=1&amp;hl=en&amp;prev=search&amp;rurl=translate.google.com&amp;sl=vi&amp;sp=nmt4&amp;u=https://vi.wikipedia.org/wiki/%C4%90%C3%A0i_Loan&amp;xid=17259,15700022,15700124,15700149,15700168,15700173,15700186,15700189,15700190,15700201,15700205&amp;usg=ALkJrhj_5zMPOHMNuHCQVJo4JaO-EFOrDg" TargetMode="External"/><Relationship Id="rId3" Type="http://schemas.openxmlformats.org/officeDocument/2006/relationships/hyperlink" Target="https://translate.googleusercontent.com/translate_c?depth=1&amp;hl=en&amp;prev=search&amp;rurl=translate.google.com&amp;sl=vi&amp;sp=nmt4&amp;u=https://vi.wikipedia.org/wiki/T%C3%AAn_g%E1%BB%8Di_Trung_Qu%E1%BB%91c&amp;xid=17259,15700022,15700124,15700149,15700168,15700173,15700186,15700189,15700190,15700201,15700205&amp;usg=ALkJrhiqYvAQWvVKM-ukaYcVmR70mAz-Zg" TargetMode="External"/><Relationship Id="rId7" Type="http://schemas.openxmlformats.org/officeDocument/2006/relationships/hyperlink" Target="https://translate.googleusercontent.com/translate_c?depth=1&amp;hl=en&amp;prev=search&amp;rurl=translate.google.com&amp;sl=vi&amp;sp=nmt4&amp;u=https://vi.wikipedia.org/wiki/%C4%90%C3%B4ng_%C3%81&amp;xid=17259,15700022,15700124,15700149,15700168,15700173,15700186,15700189,15700190,15700201,15700205&amp;usg=ALkJrhjOPIq2zelw96OW0VZepIomqFk23Q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ranslate.googleusercontent.com/translate_c?depth=1&amp;hl=en&amp;prev=search&amp;rurl=translate.google.com&amp;sl=vi&amp;sp=nmt4&amp;u=https://vi.wikipedia.org/wiki/%C4%90%E1%BA%A1o_gi%C3%A1o&amp;xid=17259,15700022,15700124,15700149,15700168,15700173,15700186,15700189,15700190,15700201,15700205&amp;usg=ALkJrhg6E0CddoswyV9QSc2HJEO5oN7Byw" TargetMode="External"/><Relationship Id="rId5" Type="http://schemas.openxmlformats.org/officeDocument/2006/relationships/hyperlink" Target="https://translate.googleusercontent.com/translate_c?depth=1&amp;hl=en&amp;prev=search&amp;rurl=translate.google.com&amp;sl=vi&amp;sp=nmt4&amp;u=https://vi.wikipedia.org/wiki/Ph%E1%BA%ADt_gi%C3%A1o&amp;xid=17259,15700022,15700124,15700149,15700168,15700173,15700186,15700189,15700190,15700201,15700205&amp;usg=ALkJrhinMrJnT9rAZrSYNQwUw8leI1i52w" TargetMode="External"/><Relationship Id="rId10" Type="http://schemas.openxmlformats.org/officeDocument/2006/relationships/hyperlink" Target="https://translate.googleusercontent.com/translate_c?depth=1&amp;hl=en&amp;prev=search&amp;rurl=translate.google.com&amp;sl=vi&amp;sp=nmt4&amp;u=https://vi.wikipedia.org/wiki/%C3%82m_l%E1%BB%8Bch&amp;xid=17259,15700022,15700124,15700149,15700168,15700173,15700186,15700189,15700190,15700201,15700205&amp;usg=ALkJrhg7YxwY6Ap8rNSw_pbPna_xBqQ5Ag" TargetMode="External"/><Relationship Id="rId4" Type="http://schemas.openxmlformats.org/officeDocument/2006/relationships/hyperlink" Target="https://translate.googleusercontent.com/translate_c?depth=1&amp;hl=en&amp;prev=search&amp;rurl=translate.google.com&amp;sl=vi&amp;sp=nmt4&amp;u=https://vi.wikipedia.org/wiki/Minh_H%C6%B0%C6%A1ng&amp;xid=17259,15700022,15700124,15700149,15700168,15700173,15700186,15700189,15700190,15700201,15700205&amp;usg=ALkJrhgJ0KEfyxVCaTD5-5u3T-n9V6EaaQ" TargetMode="External"/><Relationship Id="rId9" Type="http://schemas.openxmlformats.org/officeDocument/2006/relationships/hyperlink" Target="https://translate.googleusercontent.com/translate_c?depth=1&amp;hl=en&amp;prev=search&amp;rurl=translate.google.com&amp;sl=vi&amp;sp=nmt4&amp;u=https://vi.wikipedia.org/wiki/23_th%C3%A1ng_3&amp;xid=17259,15700022,15700124,15700149,15700168,15700173,15700186,15700189,15700190,15700201,15700205&amp;usg=ALkJrhhfOoiZWZVmFWCX1JsKqJTxuN3m7g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ingwomeninhistory.com/trieu-thi-trinh-the-vietnamese-joan-of-arc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x-none">
                <a:ea typeface="ＭＳ Ｐゴシック" charset="-128"/>
              </a:rPr>
              <a:t>Golden statue of Thien Hau in Taiwan</a:t>
            </a:r>
          </a:p>
          <a:p>
            <a:r>
              <a:rPr lang="en-US" altLang="x-none" b="1">
                <a:ea typeface="ＭＳ Ｐゴシック" charset="-128"/>
              </a:rPr>
              <a:t>The Ma form</a:t>
            </a:r>
            <a:r>
              <a:rPr lang="en-US" altLang="x-none">
                <a:ea typeface="ＭＳ Ｐゴシック" charset="-128"/>
              </a:rPr>
              <a:t> ( 天后 聖母 ) or </a:t>
            </a:r>
            <a:r>
              <a:rPr lang="en-US" altLang="x-none" b="1">
                <a:ea typeface="ＭＳ Ｐゴシック" charset="-128"/>
              </a:rPr>
              <a:t>Thiên Hậu</a:t>
            </a:r>
            <a:r>
              <a:rPr lang="en-US" altLang="x-none">
                <a:ea typeface="ＭＳ Ｐゴシック" charset="-128"/>
              </a:rPr>
              <a:t> , also known as "Ma" (媽祖), "Mẫu Tổ" (母 祖), or "Heavenly Mother" (天上 聖母); is an important god in the belief of </a:t>
            </a:r>
            <a:r>
              <a:rPr lang="en-US" altLang="x-none">
                <a:ea typeface="ＭＳ Ｐゴシック" charset="-128"/>
                <a:hlinkClick r:id="rId3"/>
              </a:rPr>
              <a:t>Chinese</a:t>
            </a:r>
            <a:r>
              <a:rPr lang="en-US" altLang="x-none">
                <a:ea typeface="ＭＳ Ｐゴシック" charset="-128"/>
              </a:rPr>
              <a:t> and </a:t>
            </a:r>
            <a:r>
              <a:rPr lang="en-US" altLang="x-none">
                <a:ea typeface="ＭＳ Ｐゴシック" charset="-128"/>
                <a:hlinkClick r:id="rId4"/>
              </a:rPr>
              <a:t>Vietnamese Chinese</a:t>
            </a:r>
            <a:r>
              <a:rPr lang="en-US" altLang="x-none">
                <a:ea typeface="ＭＳ Ｐゴシック" charset="-128"/>
              </a:rPr>
              <a:t> .</a:t>
            </a:r>
          </a:p>
          <a:p>
            <a:r>
              <a:rPr lang="en-US" altLang="x-none">
                <a:ea typeface="ＭＳ Ｐゴシック" charset="-128"/>
              </a:rPr>
              <a:t>She is considered as the patron deity of fishermen and seafarers, especially revered in </a:t>
            </a:r>
            <a:r>
              <a:rPr lang="en-US" altLang="x-none">
                <a:ea typeface="ＭＳ Ｐゴシック" charset="-128"/>
                <a:hlinkClick r:id="rId5"/>
              </a:rPr>
              <a:t>Buddhism</a:t>
            </a:r>
            <a:r>
              <a:rPr lang="en-US" altLang="x-none">
                <a:ea typeface="ＭＳ Ｐゴシック" charset="-128"/>
              </a:rPr>
              <a:t> and </a:t>
            </a:r>
            <a:r>
              <a:rPr lang="en-US" altLang="x-none">
                <a:ea typeface="ＭＳ Ｐゴシック" charset="-128"/>
                <a:hlinkClick r:id="rId6"/>
              </a:rPr>
              <a:t>Taoism</a:t>
            </a:r>
            <a:r>
              <a:rPr lang="en-US" altLang="x-none">
                <a:ea typeface="ＭＳ Ｐゴシック" charset="-128"/>
              </a:rPr>
              <a:t> in </a:t>
            </a:r>
            <a:r>
              <a:rPr lang="en-US" altLang="x-none">
                <a:ea typeface="ＭＳ Ｐゴシック" charset="-128"/>
                <a:hlinkClick r:id="rId7"/>
              </a:rPr>
              <a:t>East Asian countries</a:t>
            </a:r>
            <a:r>
              <a:rPr lang="en-US" altLang="x-none">
                <a:ea typeface="ＭＳ Ｐゴシック" charset="-128"/>
              </a:rPr>
              <a:t> , and especially in </a:t>
            </a:r>
            <a:r>
              <a:rPr lang="en-US" altLang="x-none">
                <a:ea typeface="ＭＳ Ｐゴシック" charset="-128"/>
                <a:hlinkClick r:id="rId8"/>
              </a:rPr>
              <a:t>Taiwan</a:t>
            </a:r>
            <a:r>
              <a:rPr lang="en-US" altLang="x-none">
                <a:ea typeface="ＭＳ Ｐゴシック" charset="-128"/>
              </a:rPr>
              <a:t> . The memorial day is March </a:t>
            </a:r>
            <a:r>
              <a:rPr lang="en-US" altLang="x-none">
                <a:ea typeface="ＭＳ Ｐゴシック" charset="-128"/>
                <a:hlinkClick r:id="rId9"/>
              </a:rPr>
              <a:t>23rd of the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>
                <a:ea typeface="ＭＳ Ｐゴシック" charset="-128"/>
                <a:hlinkClick r:id="rId10"/>
              </a:rPr>
              <a:t>lunar calendar</a:t>
            </a:r>
            <a:r>
              <a:rPr lang="en-US" altLang="x-none">
                <a:ea typeface="ＭＳ Ｐゴシック" charset="-128"/>
              </a:rPr>
              <a:t> .</a:t>
            </a:r>
          </a:p>
          <a:p>
            <a:r>
              <a:rPr lang="en-US" altLang="x-none" b="1">
                <a:ea typeface="ＭＳ Ｐゴシック" charset="-128"/>
              </a:rPr>
              <a:t>Địa Mẫu: Mother on Earth (see in figures). Mother Nature</a:t>
            </a:r>
            <a:r>
              <a:rPr lang="en-US" altLang="x-none">
                <a:ea typeface="ＭＳ Ｐゴシック" charset="-128"/>
              </a:rPr>
              <a:t> is a god governed in the mythology of Vietnam, she is the head of the atomic power responsible for judging the soul of the dead.</a:t>
            </a:r>
          </a:p>
          <a:p>
            <a:r>
              <a:rPr lang="en-US" altLang="x-none">
                <a:ea typeface="ＭＳ Ｐゴシック" charset="-128"/>
              </a:rPr>
              <a:t> </a:t>
            </a:r>
          </a:p>
          <a:p>
            <a:r>
              <a:rPr lang="en-US" altLang="x-none" b="1">
                <a:ea typeface="ＭＳ Ｐゴシック" charset="-128"/>
              </a:rPr>
              <a:t> </a:t>
            </a:r>
            <a:endParaRPr lang="en-US" altLang="x-none">
              <a:ea typeface="ＭＳ Ｐゴシック" charset="-128"/>
            </a:endParaRPr>
          </a:p>
          <a:p>
            <a:endParaRPr lang="en-US" altLang="x-none">
              <a:ea typeface="ＭＳ Ｐゴシック" charset="-128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C45D54B-7DD5-4043-9EEF-A30E02E6F621}" type="slidenum">
              <a:rPr lang="en-US" altLang="x-none"/>
              <a:pPr/>
              <a:t>8</a:t>
            </a:fld>
            <a:endParaRPr lang="en-US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x-none">
                <a:ea typeface="ＭＳ Ｐゴシック" charset="-128"/>
              </a:rPr>
              <a:t>So I have been researching heroic women in Asian history, and I must say, I am extremely impressed at the record of Asian women who defied traditional conventions and fought against a society which was very patriarchal. One such woman is  </a:t>
            </a:r>
            <a:r>
              <a:rPr lang="en-US" altLang="x-none" i="1">
                <a:ea typeface="ＭＳ Ｐゴシック" charset="-128"/>
                <a:hlinkClick r:id="rId3"/>
              </a:rPr>
              <a:t>Trieu Thi Trinh, also called Lady Trieu (Ba Trieu), </a:t>
            </a:r>
            <a:r>
              <a:rPr lang="en-US" altLang="x-none">
                <a:ea typeface="ＭＳ Ｐゴシック" charset="-128"/>
              </a:rPr>
              <a:t>who is considered as the Joan of Arc of Vietnam, led a rebellion against the Chinese in the year 43. Orphaned as a toddler, Lady Trieu lived with her brother in a small village in Vietnam.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E264395-9DB3-2441-AA70-A6D63186518A}" type="slidenum">
              <a:rPr lang="en-US" altLang="x-none"/>
              <a:pPr/>
              <a:t>16</a:t>
            </a:fld>
            <a:endParaRPr lang="en-US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x-none" altLang="x-none">
              <a:ea typeface="ＭＳ Ｐゴシック" charset="-128"/>
            </a:endParaRP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81E6144-062E-664C-80EC-A811300A43F7}" type="slidenum">
              <a:rPr lang="en-US" altLang="x-none">
                <a:latin typeface="Arial" charset="0"/>
              </a:rPr>
              <a:pPr>
                <a:spcBef>
                  <a:spcPct val="0"/>
                </a:spcBef>
              </a:pPr>
              <a:t>39</a:t>
            </a:fld>
            <a:endParaRPr lang="en-US" altLang="x-none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43F1E-E84E-AE41-8159-657A12889233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0774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07009-C697-C14C-AC01-61690F68E864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504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720D7-E4D9-B24D-9E1A-BC4AA2EA2E87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487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F60BA-20A8-4B4D-82AB-2B7DF4B3E0D5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09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3CE1-3929-7C4B-B8CC-2494A2FF595F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217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D2870-CCF6-7A48-8DFB-2D425AD673E2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226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D13EC-9E0C-1E40-A5A8-DF0671A70069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9426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4E9EE-58E7-6042-9373-C72E1819E4F8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9102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1A2FA-E082-874B-B3FA-58E12517A021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631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E682F-2BDA-B944-9A05-5C3FF83BFDD6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25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A10FF-3A3C-6D49-9F3C-64F01A53B1B2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470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9450CC1D-1371-F543-9EAF-DB6AEFAA0DE7}" type="slidenum">
              <a:rPr lang="en-US" altLang="x-none"/>
              <a:pPr>
                <a:defRPr/>
              </a:pPr>
              <a:t>‹N›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vietnam.institute@yahoo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-652463"/>
            <a:ext cx="9144000" cy="6062663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endParaRPr lang="en-US" altLang="x-none" sz="4400" dirty="0">
              <a:solidFill>
                <a:srgbClr val="26262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4400" dirty="0"/>
              <a:t>The Mother Goddess (</a:t>
            </a:r>
            <a:r>
              <a:rPr lang="en-US" sz="4400" dirty="0" err="1"/>
              <a:t>Diêu</a:t>
            </a:r>
            <a:r>
              <a:rPr lang="en-US" sz="4400" dirty="0"/>
              <a:t> </a:t>
            </a:r>
            <a:r>
              <a:rPr lang="en-US" sz="4400" dirty="0" err="1"/>
              <a:t>Trì</a:t>
            </a:r>
            <a:r>
              <a:rPr lang="en-US" sz="4400" dirty="0"/>
              <a:t> Kim </a:t>
            </a:r>
            <a:r>
              <a:rPr lang="en-US" sz="4400" dirty="0" err="1"/>
              <a:t>Mẫu</a:t>
            </a:r>
            <a:r>
              <a:rPr lang="en-US" sz="4400" dirty="0"/>
              <a:t>, </a:t>
            </a:r>
            <a:r>
              <a:rPr lang="en-US" sz="4400" dirty="0" err="1"/>
              <a:t>Đức</a:t>
            </a:r>
            <a:r>
              <a:rPr lang="en-US" sz="4400" dirty="0"/>
              <a:t> </a:t>
            </a:r>
            <a:r>
              <a:rPr lang="en-US" sz="4400" dirty="0" err="1"/>
              <a:t>Phật</a:t>
            </a:r>
            <a:r>
              <a:rPr lang="en-US" sz="4400" dirty="0"/>
              <a:t> </a:t>
            </a:r>
            <a:r>
              <a:rPr lang="en-US" sz="4400" dirty="0" err="1"/>
              <a:t>Mẫu</a:t>
            </a:r>
            <a:r>
              <a:rPr lang="en-US" sz="4400" dirty="0"/>
              <a:t>) of the Cao Dai Religion</a:t>
            </a:r>
          </a:p>
          <a:p>
            <a:pPr algn="ctr" eaLnBrk="1" hangingPunct="1">
              <a:defRPr/>
            </a:pPr>
            <a:endParaRPr lang="en-US" altLang="x-none" sz="4400" dirty="0">
              <a:solidFill>
                <a:srgbClr val="26262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altLang="x-none" sz="4400" dirty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Joe Hobbs</a:t>
            </a:r>
          </a:p>
          <a:p>
            <a:pPr algn="ctr" eaLnBrk="1" hangingPunct="1">
              <a:defRPr/>
            </a:pPr>
            <a:endParaRPr lang="en-US" altLang="x-none" sz="4400" dirty="0">
              <a:solidFill>
                <a:srgbClr val="26262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altLang="x-none" sz="2000" dirty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Director of the Vietnam Institute</a:t>
            </a:r>
          </a:p>
          <a:p>
            <a:pPr algn="ctr" eaLnBrk="1" hangingPunct="1">
              <a:defRPr/>
            </a:pPr>
            <a:r>
              <a:rPr lang="en-US" altLang="x-none" sz="2000" dirty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Professor of Geography</a:t>
            </a:r>
          </a:p>
          <a:p>
            <a:pPr algn="ctr" eaLnBrk="1" hangingPunct="1">
              <a:defRPr/>
            </a:pPr>
            <a:r>
              <a:rPr lang="en-US" altLang="x-none" sz="2000" dirty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University of Missouri</a:t>
            </a:r>
          </a:p>
          <a:p>
            <a:pPr algn="ctr" eaLnBrk="1" hangingPunct="1">
              <a:defRPr/>
            </a:pPr>
            <a:r>
              <a:rPr lang="en-US" altLang="x-none" sz="2000" dirty="0" err="1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HobbsJ@missouri.edu</a:t>
            </a:r>
            <a:endParaRPr lang="en-US" altLang="x-none" sz="2000" dirty="0">
              <a:solidFill>
                <a:srgbClr val="26262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3433763" y="5564188"/>
            <a:ext cx="275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x-none" sz="2000"/>
              <a:t>CESNUR Conference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x-none" sz="2000"/>
              <a:t>Taiwan, June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457739"/>
            <a:ext cx="79175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This PowerPoint represents the position of the author as presented in</a:t>
            </a:r>
          </a:p>
          <a:p>
            <a:r>
              <a:rPr lang="en-US" i="1" dirty="0"/>
              <a:t> the CESNUR 2018 conference, rather than of CESNUR or its directors.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i="1" dirty="0"/>
              <a:t> Do not reproduce or quote without the consent of the author</a:t>
            </a:r>
          </a:p>
        </p:txBody>
      </p:sp>
    </p:spTree>
    <p:extLst>
      <p:ext uri="{BB962C8B-B14F-4D97-AF65-F5344CB8AC3E}">
        <p14:creationId xmlns:p14="http://schemas.microsoft.com/office/powerpoint/2010/main" val="2023052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9425" y="1295400"/>
            <a:ext cx="4854575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" y="68263"/>
            <a:ext cx="4459288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67000" y="-3019425"/>
            <a:ext cx="14706600" cy="919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200" y="-581025"/>
            <a:ext cx="118872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0600" y="-1223963"/>
            <a:ext cx="11314113" cy="754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200" y="-76200"/>
            <a:ext cx="97155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-28575"/>
            <a:ext cx="8528050" cy="638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0600" y="-1219200"/>
            <a:ext cx="11544300" cy="768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37973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52400" y="24384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1800" b="0">
                <a:solidFill>
                  <a:srgbClr val="666666"/>
                </a:solidFill>
                <a:latin typeface="Open Sans" charset="0"/>
              </a:rPr>
              <a:t>Two men performing a séance using a corbeille à bec</a:t>
            </a:r>
            <a:endParaRPr lang="en-US" altLang="x-none" sz="1800"/>
          </a:p>
        </p:txBody>
      </p:sp>
      <p:pic>
        <p:nvPicPr>
          <p:cNvPr id="2457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228600"/>
            <a:ext cx="22352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5691188" y="3505200"/>
            <a:ext cx="3300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1800" b="0"/>
              <a:t>The holy scripture of Cao Dai,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1800" b="0"/>
              <a:t>Thánh Ngôn Hiệp Tuyển</a:t>
            </a:r>
            <a:endParaRPr lang="en-US" altLang="x-none" sz="1800"/>
          </a:p>
        </p:txBody>
      </p:sp>
      <p:pic>
        <p:nvPicPr>
          <p:cNvPr id="2458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124200"/>
            <a:ext cx="53848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442913" y="5867400"/>
            <a:ext cx="1878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1800" b="0"/>
              <a:t>A corbeille à bec</a:t>
            </a:r>
            <a:endParaRPr lang="en-US" altLang="x-none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143000" y="336550"/>
            <a:ext cx="5715000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x-none" sz="3600" dirty="0" err="1"/>
              <a:t>Caodai</a:t>
            </a:r>
            <a:r>
              <a:rPr lang="en-US" altLang="x-none" sz="3600" dirty="0"/>
              <a:t> Names of God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x-none" sz="2400" dirty="0"/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Venerable God the Father or Venerable High Lord (</a:t>
            </a:r>
            <a:r>
              <a:rPr lang="en-US" altLang="x-none" sz="2400" i="1" dirty="0" err="1"/>
              <a:t>Đức</a:t>
            </a:r>
            <a:r>
              <a:rPr lang="en-US" altLang="x-none" sz="2400" i="1" dirty="0"/>
              <a:t> Cao </a:t>
            </a:r>
            <a:r>
              <a:rPr lang="en-US" altLang="x-none" sz="2400" i="1" dirty="0" err="1"/>
              <a:t>Đài</a:t>
            </a:r>
            <a:r>
              <a:rPr lang="en-US" altLang="x-none" sz="2400" dirty="0"/>
              <a:t>)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Jade Emperor (</a:t>
            </a:r>
            <a:r>
              <a:rPr lang="en-US" altLang="x-none" sz="2400" i="1" dirty="0" err="1"/>
              <a:t>Đức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Chí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Tôn</a:t>
            </a:r>
            <a:r>
              <a:rPr lang="en-US" altLang="x-none" sz="2400" dirty="0"/>
              <a:t>)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Highest Power [the] Ancient Immortal [and] Great Bodhisattva" (</a:t>
            </a:r>
            <a:r>
              <a:rPr lang="en-US" altLang="x-none" sz="2400" i="1" dirty="0"/>
              <a:t>Cao </a:t>
            </a:r>
            <a:r>
              <a:rPr lang="en-US" altLang="x-none" sz="2400" i="1" dirty="0" err="1"/>
              <a:t>Đài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Tiên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Ông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Đại</a:t>
            </a:r>
            <a:r>
              <a:rPr lang="en-US" altLang="x-none" sz="2400" i="1" dirty="0"/>
              <a:t> 	</a:t>
            </a:r>
            <a:r>
              <a:rPr lang="en-US" altLang="x-none" sz="2400" i="1" dirty="0" err="1"/>
              <a:t>Bồ</a:t>
            </a:r>
            <a:r>
              <a:rPr lang="en-US" altLang="x-none" sz="2400" i="1" dirty="0"/>
              <a:t> </a:t>
            </a:r>
            <a:r>
              <a:rPr lang="en-US" altLang="x-none" sz="2400" i="1" dirty="0" err="1"/>
              <a:t>Tát</a:t>
            </a:r>
            <a:r>
              <a:rPr lang="en-US" altLang="x-none" sz="2400" i="1" dirty="0"/>
              <a:t> Ma Ha </a:t>
            </a:r>
            <a:r>
              <a:rPr lang="en-US" altLang="x-none" sz="2400" i="1" dirty="0" err="1"/>
              <a:t>Tát</a:t>
            </a:r>
            <a:r>
              <a:rPr lang="en-US" altLang="x-none" sz="2400" dirty="0"/>
              <a:t>)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Highest Lord or Highest Power (</a:t>
            </a:r>
            <a:r>
              <a:rPr lang="en-US" altLang="x-none" sz="2400" i="1" dirty="0"/>
              <a:t>Cao </a:t>
            </a:r>
            <a:r>
              <a:rPr lang="en-US" altLang="x-none" sz="2400" i="1" dirty="0" err="1"/>
              <a:t>Đài</a:t>
            </a:r>
            <a:r>
              <a:rPr lang="en-US" altLang="x-none" sz="2400" i="1" dirty="0"/>
              <a:t>)</a:t>
            </a:r>
            <a:r>
              <a:rPr lang="en-US" altLang="x-none" sz="2400" dirty="0"/>
              <a:t>,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Supreme Being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Supreme God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Supreme Spirit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x-none" sz="2400" dirty="0"/>
              <a:t>The Master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x-none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6248400" cy="62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-76200"/>
            <a:ext cx="8759825" cy="76946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/>
              <a:t> CAO DAI MOTHER GODDESS NAMES AND ROLES</a:t>
            </a:r>
          </a:p>
          <a:p>
            <a:pPr>
              <a:defRPr/>
            </a:pP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Buddha Mother </a:t>
            </a:r>
            <a:r>
              <a:rPr lang="en-US" sz="1400" dirty="0" err="1"/>
              <a:t>Đức</a:t>
            </a:r>
            <a:r>
              <a:rPr lang="en-US" sz="1400" dirty="0"/>
              <a:t> </a:t>
            </a:r>
            <a:r>
              <a:rPr lang="en-US" sz="1400" dirty="0" err="1"/>
              <a:t>Phật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r>
              <a:rPr lang="en-US" sz="1400" dirty="0"/>
              <a:t>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 Goddess (</a:t>
            </a:r>
            <a:r>
              <a:rPr lang="en-US" sz="1400" dirty="0" err="1"/>
              <a:t>Đức</a:t>
            </a:r>
            <a:r>
              <a:rPr lang="en-US" sz="1400" dirty="0"/>
              <a:t> </a:t>
            </a:r>
            <a:r>
              <a:rPr lang="en-US" sz="1400" dirty="0" err="1"/>
              <a:t>Phật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r>
              <a:rPr lang="en-US" sz="1400" dirty="0"/>
              <a:t>)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 Goddess, </a:t>
            </a:r>
            <a:r>
              <a:rPr lang="en-US" sz="1400" dirty="0" err="1"/>
              <a:t>Phật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r>
              <a:rPr lang="en-US" sz="1400" dirty="0"/>
              <a:t>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Mother, </a:t>
            </a:r>
            <a:r>
              <a:rPr lang="en-US" sz="1400" dirty="0" err="1"/>
              <a:t>Đức</a:t>
            </a:r>
            <a:r>
              <a:rPr lang="en-US" sz="1400" dirty="0"/>
              <a:t> </a:t>
            </a:r>
            <a:r>
              <a:rPr lang="en-US" sz="1400" dirty="0" err="1"/>
              <a:t>Mẹ</a:t>
            </a:r>
            <a:r>
              <a:rPr lang="en-US" sz="1400" dirty="0"/>
              <a:t> </a:t>
            </a:r>
            <a:r>
              <a:rPr lang="en-US" sz="1400" dirty="0" err="1"/>
              <a:t>Thiêng</a:t>
            </a:r>
            <a:r>
              <a:rPr lang="en-US" sz="1400" dirty="0"/>
              <a:t> </a:t>
            </a:r>
            <a:r>
              <a:rPr lang="en-US" sz="1400" dirty="0" err="1"/>
              <a:t>Liêng</a:t>
            </a: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Mother in Heaven, </a:t>
            </a:r>
            <a:r>
              <a:rPr lang="en-US" sz="1400" dirty="0" err="1"/>
              <a:t>Thiên</a:t>
            </a:r>
            <a:r>
              <a:rPr lang="en-US" sz="1400" dirty="0"/>
              <a:t> </a:t>
            </a:r>
            <a:r>
              <a:rPr lang="en-US" sz="1400" dirty="0" err="1"/>
              <a:t>Hậu</a:t>
            </a: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Mother on Earth, </a:t>
            </a:r>
            <a:r>
              <a:rPr lang="en-US" sz="1400" dirty="0" err="1"/>
              <a:t>Địa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Mother Goddess, </a:t>
            </a:r>
            <a:r>
              <a:rPr lang="en-US" sz="1400" dirty="0" err="1"/>
              <a:t>Diêu</a:t>
            </a:r>
            <a:r>
              <a:rPr lang="en-US" sz="1400" dirty="0"/>
              <a:t> </a:t>
            </a:r>
            <a:r>
              <a:rPr lang="en-US" sz="1400" dirty="0" err="1"/>
              <a:t>Trì</a:t>
            </a:r>
            <a:r>
              <a:rPr lang="en-US" sz="1400" dirty="0"/>
              <a:t> Kim </a:t>
            </a:r>
            <a:r>
              <a:rPr lang="en-US" sz="1400" dirty="0" err="1"/>
              <a:t>Mẫu</a:t>
            </a:r>
            <a:r>
              <a:rPr lang="en-US" sz="1400" dirty="0"/>
              <a:t> in the Jade Pond Palace, </a:t>
            </a:r>
            <a:r>
              <a:rPr lang="en-US" sz="1400" dirty="0" err="1"/>
              <a:t>Diêu</a:t>
            </a:r>
            <a:r>
              <a:rPr lang="en-US" sz="1400" dirty="0"/>
              <a:t> </a:t>
            </a:r>
            <a:r>
              <a:rPr lang="en-US" sz="1400" dirty="0" err="1"/>
              <a:t>Trì</a:t>
            </a:r>
            <a:r>
              <a:rPr lang="en-US" sz="1400" dirty="0"/>
              <a:t> </a:t>
            </a:r>
            <a:r>
              <a:rPr lang="en-US" sz="1400" dirty="0" err="1"/>
              <a:t>Cung</a:t>
            </a:r>
            <a:r>
              <a:rPr lang="en-US" sz="1400" dirty="0"/>
              <a:t> </a:t>
            </a:r>
          </a:p>
          <a:p>
            <a:pPr>
              <a:defRPr/>
            </a:pPr>
            <a:r>
              <a:rPr lang="en-US" sz="1400" dirty="0"/>
              <a:t>on the Celestial Plane of Creation or Heaven of Creation, </a:t>
            </a:r>
            <a:r>
              <a:rPr lang="en-US" sz="1400" dirty="0" err="1"/>
              <a:t>Tạo</a:t>
            </a:r>
            <a:r>
              <a:rPr lang="en-US" sz="1400" dirty="0"/>
              <a:t> </a:t>
            </a:r>
            <a:r>
              <a:rPr lang="en-US" sz="1400" dirty="0" err="1"/>
              <a:t>Hóa</a:t>
            </a:r>
            <a:r>
              <a:rPr lang="en-US" sz="1400" dirty="0"/>
              <a:t> </a:t>
            </a:r>
            <a:r>
              <a:rPr lang="en-US" sz="1400" dirty="0" err="1"/>
              <a:t>Thiên</a:t>
            </a:r>
            <a:r>
              <a:rPr lang="en-US" sz="1400" dirty="0"/>
              <a:t>, </a:t>
            </a:r>
          </a:p>
          <a:p>
            <a:pPr>
              <a:defRPr/>
            </a:pPr>
            <a:r>
              <a:rPr lang="en-US" sz="1400" dirty="0"/>
              <a:t>the ninth/highest  level of the Nine Celestial Heavens (“</a:t>
            </a:r>
            <a:r>
              <a:rPr lang="en-US" sz="1400" dirty="0" err="1"/>
              <a:t>Cửu</a:t>
            </a:r>
            <a:r>
              <a:rPr lang="en-US" sz="1400" dirty="0"/>
              <a:t> </a:t>
            </a:r>
            <a:r>
              <a:rPr lang="en-US" sz="1400" dirty="0" err="1"/>
              <a:t>Trùng</a:t>
            </a:r>
            <a:r>
              <a:rPr lang="en-US" sz="1400" dirty="0"/>
              <a:t> </a:t>
            </a:r>
            <a:r>
              <a:rPr lang="en-US" sz="1400" dirty="0" err="1"/>
              <a:t>Thiên</a:t>
            </a:r>
            <a:r>
              <a:rPr lang="en-US" sz="1400" dirty="0"/>
              <a:t>”). </a:t>
            </a:r>
          </a:p>
          <a:p>
            <a:pPr>
              <a:defRPr/>
            </a:pPr>
            <a:r>
              <a:rPr lang="en-US" sz="1400" dirty="0"/>
              <a:t>This is on the first level or plane in the fourth layer of heaven. a place said to </a:t>
            </a:r>
          </a:p>
          <a:p>
            <a:pPr>
              <a:defRPr/>
            </a:pPr>
            <a:r>
              <a:rPr lang="en-US" sz="1400" dirty="0"/>
              <a:t>be filled with miracles. </a:t>
            </a:r>
            <a:r>
              <a:rPr lang="vi-VN" sz="1400" dirty="0"/>
              <a:t>She facilitates access to heaven </a:t>
            </a: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Chief Administrator of the Jade Pond Palace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Buddha Mother, </a:t>
            </a:r>
            <a:r>
              <a:rPr lang="en-US" sz="1400" dirty="0" err="1"/>
              <a:t>Cửu</a:t>
            </a:r>
            <a:r>
              <a:rPr lang="en-US" sz="1400" dirty="0"/>
              <a:t> </a:t>
            </a:r>
            <a:r>
              <a:rPr lang="en-US" sz="1400" dirty="0" err="1"/>
              <a:t>Thiên</a:t>
            </a:r>
            <a:r>
              <a:rPr lang="en-US" sz="1400" dirty="0"/>
              <a:t> </a:t>
            </a:r>
            <a:r>
              <a:rPr lang="en-US" sz="1400" dirty="0" err="1"/>
              <a:t>Huyền</a:t>
            </a:r>
            <a:r>
              <a:rPr lang="en-US" sz="1400" dirty="0"/>
              <a:t> </a:t>
            </a:r>
            <a:r>
              <a:rPr lang="en-US" sz="1400" dirty="0" err="1"/>
              <a:t>Nữ</a:t>
            </a:r>
            <a:r>
              <a:rPr lang="en-US" sz="1400" dirty="0"/>
              <a:t>, in the Heaven of Creation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 err="1"/>
              <a:t>Namo</a:t>
            </a:r>
            <a:r>
              <a:rPr lang="en-US" sz="1400" dirty="0"/>
              <a:t> Golden Vase Mother Goddess, Nam </a:t>
            </a:r>
            <a:r>
              <a:rPr lang="en-US" sz="1400" dirty="0" err="1"/>
              <a:t>Mô</a:t>
            </a:r>
            <a:r>
              <a:rPr lang="en-US" sz="1400" dirty="0"/>
              <a:t> Kim </a:t>
            </a:r>
            <a:r>
              <a:rPr lang="en-US" sz="1400" dirty="0" err="1"/>
              <a:t>Bàn</a:t>
            </a:r>
            <a:r>
              <a:rPr lang="en-US" sz="1400" dirty="0"/>
              <a:t> </a:t>
            </a:r>
            <a:r>
              <a:rPr lang="en-US" sz="1400" dirty="0" err="1"/>
              <a:t>Phật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r>
              <a:rPr lang="en-US" sz="1400" dirty="0"/>
              <a:t> in the </a:t>
            </a:r>
          </a:p>
          <a:p>
            <a:pPr>
              <a:defRPr/>
            </a:pPr>
            <a:r>
              <a:rPr lang="en-US" sz="1400" dirty="0"/>
              <a:t>Jade Pond Palace, </a:t>
            </a:r>
            <a:r>
              <a:rPr lang="en-US" sz="1400" dirty="0" err="1"/>
              <a:t>Diêu</a:t>
            </a:r>
            <a:r>
              <a:rPr lang="en-US" sz="1400" dirty="0"/>
              <a:t> </a:t>
            </a:r>
            <a:r>
              <a:rPr lang="en-US" sz="1400" dirty="0" err="1"/>
              <a:t>Trì</a:t>
            </a:r>
            <a:r>
              <a:rPr lang="en-US" sz="1400" dirty="0"/>
              <a:t> </a:t>
            </a:r>
            <a:r>
              <a:rPr lang="en-US" sz="1400" dirty="0" err="1"/>
              <a:t>Cung</a:t>
            </a:r>
            <a:endParaRPr lang="en-US" sz="1400" dirty="0"/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Chief Administrator of the Golden Vase (Kim </a:t>
            </a:r>
            <a:r>
              <a:rPr lang="en-US" sz="1400" dirty="0" err="1"/>
              <a:t>Bàn</a:t>
            </a:r>
            <a:r>
              <a:rPr lang="en-US" sz="1400" dirty="0"/>
              <a:t> or Kim </a:t>
            </a:r>
            <a:r>
              <a:rPr lang="en-US" sz="1400" dirty="0" err="1"/>
              <a:t>Bồn</a:t>
            </a:r>
            <a:r>
              <a:rPr lang="en-US" sz="1400" dirty="0"/>
              <a:t>)</a:t>
            </a:r>
            <a:r>
              <a:rPr lang="vi-VN" sz="1400" dirty="0"/>
              <a:t> Palace,</a:t>
            </a:r>
          </a:p>
          <a:p>
            <a:pPr>
              <a:defRPr/>
            </a:pPr>
            <a:r>
              <a:rPr lang="vi-VN" sz="1400" dirty="0"/>
              <a:t> </a:t>
            </a:r>
            <a:r>
              <a:rPr lang="en-US" sz="1400" dirty="0"/>
              <a:t>where The Holy Mother Goddess stores the original substance to create </a:t>
            </a:r>
          </a:p>
          <a:p>
            <a:pPr>
              <a:defRPr/>
            </a:pPr>
            <a:r>
              <a:rPr lang="vi-VN" sz="1400" dirty="0"/>
              <a:t> a </a:t>
            </a:r>
            <a:r>
              <a:rPr lang="en-US" sz="1400" dirty="0"/>
              <a:t>spirit (holy body) for all beings in the invisible world.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 Goddess (</a:t>
            </a:r>
            <a:r>
              <a:rPr lang="en-US" sz="1400" dirty="0" err="1"/>
              <a:t>Đức</a:t>
            </a:r>
            <a:r>
              <a:rPr lang="en-US" sz="1400" dirty="0"/>
              <a:t> </a:t>
            </a:r>
            <a:r>
              <a:rPr lang="en-US" sz="1400" dirty="0" err="1"/>
              <a:t>Phật</a:t>
            </a:r>
            <a:r>
              <a:rPr lang="en-US" sz="1400" dirty="0"/>
              <a:t> </a:t>
            </a:r>
            <a:r>
              <a:rPr lang="en-US" sz="1400" dirty="0" err="1"/>
              <a:t>Mẫu</a:t>
            </a:r>
            <a:r>
              <a:rPr lang="en-US" sz="1400" dirty="0"/>
              <a:t>) as the Creator and Chief </a:t>
            </a:r>
          </a:p>
          <a:p>
            <a:pPr>
              <a:defRPr/>
            </a:pPr>
            <a:r>
              <a:rPr lang="en-US" sz="1400" dirty="0"/>
              <a:t>Administrator of the Immortal Peach Garden (</a:t>
            </a:r>
            <a:r>
              <a:rPr lang="en-US" sz="1400" dirty="0" err="1"/>
              <a:t>Chưởng</a:t>
            </a:r>
            <a:r>
              <a:rPr lang="en-US" sz="1400" dirty="0"/>
              <a:t> </a:t>
            </a:r>
            <a:r>
              <a:rPr lang="en-US" sz="1400" dirty="0" err="1"/>
              <a:t>quản</a:t>
            </a:r>
            <a:r>
              <a:rPr lang="en-US" sz="1400" dirty="0"/>
              <a:t> </a:t>
            </a:r>
            <a:r>
              <a:rPr lang="en-US" sz="1400" dirty="0" err="1"/>
              <a:t>Vườn</a:t>
            </a:r>
            <a:r>
              <a:rPr lang="en-US" sz="1400" dirty="0"/>
              <a:t> </a:t>
            </a:r>
            <a:r>
              <a:rPr lang="en-US" sz="1400" dirty="0" err="1"/>
              <a:t>Đào</a:t>
            </a:r>
            <a:r>
              <a:rPr lang="en-US" sz="1400" dirty="0"/>
              <a:t> </a:t>
            </a:r>
            <a:r>
              <a:rPr lang="en-US" sz="1400" dirty="0" err="1"/>
              <a:t>Tiên</a:t>
            </a:r>
            <a:r>
              <a:rPr lang="en-US" sz="1400" dirty="0"/>
              <a:t>) in the celestial</a:t>
            </a:r>
          </a:p>
          <a:p>
            <a:pPr>
              <a:defRPr/>
            </a:pPr>
            <a:r>
              <a:rPr lang="en-US" sz="1400" dirty="0"/>
              <a:t> first level/plane. Her purpose is to give </a:t>
            </a:r>
            <a:r>
              <a:rPr lang="vi-VN" sz="1400" dirty="0"/>
              <a:t>“</a:t>
            </a:r>
            <a:r>
              <a:rPr lang="en-US" sz="1400" dirty="0"/>
              <a:t>immortal peach fruit</a:t>
            </a:r>
            <a:r>
              <a:rPr lang="vi-VN" sz="1400" dirty="0"/>
              <a:t>”</a:t>
            </a:r>
            <a:r>
              <a:rPr lang="en-US" sz="1400" dirty="0"/>
              <a:t> to those initial spirits who have made </a:t>
            </a:r>
          </a:p>
          <a:p>
            <a:pPr>
              <a:defRPr/>
            </a:pPr>
            <a:r>
              <a:rPr lang="en-US" sz="1400" dirty="0"/>
              <a:t> enough great achievements to reclaim their primordial positions in Nirvana or Paradise, </a:t>
            </a:r>
          </a:p>
          <a:p>
            <a:pPr>
              <a:defRPr/>
            </a:pPr>
            <a:r>
              <a:rPr lang="en-US" sz="1400" dirty="0"/>
              <a:t>“</a:t>
            </a:r>
            <a:r>
              <a:rPr lang="en-US" sz="1400" dirty="0" err="1"/>
              <a:t>Cõi</a:t>
            </a:r>
            <a:r>
              <a:rPr lang="en-US" sz="1400" dirty="0"/>
              <a:t> </a:t>
            </a:r>
            <a:r>
              <a:rPr lang="en-US" sz="1400" dirty="0" err="1"/>
              <a:t>Thiêng</a:t>
            </a:r>
            <a:r>
              <a:rPr lang="en-US" sz="1400" dirty="0"/>
              <a:t> </a:t>
            </a:r>
            <a:r>
              <a:rPr lang="en-US" sz="1400" dirty="0" err="1"/>
              <a:t>Liêng</a:t>
            </a:r>
            <a:r>
              <a:rPr lang="en-US" sz="1400" dirty="0"/>
              <a:t> </a:t>
            </a:r>
            <a:r>
              <a:rPr lang="en-US" sz="1400" dirty="0" err="1"/>
              <a:t>Hằng</a:t>
            </a:r>
            <a:r>
              <a:rPr lang="en-US" sz="1400" dirty="0"/>
              <a:t> </a:t>
            </a:r>
            <a:r>
              <a:rPr lang="en-US" sz="1400" dirty="0" err="1"/>
              <a:t>Sống</a:t>
            </a:r>
            <a:r>
              <a:rPr lang="en-US" sz="1400" dirty="0"/>
              <a:t>.”</a:t>
            </a:r>
            <a:r>
              <a:rPr lang="vi-VN" sz="1400" dirty="0"/>
              <a:t> Every year when the peaches ripen, she hosts the Peach Feast in the</a:t>
            </a:r>
          </a:p>
          <a:p>
            <a:pPr>
              <a:defRPr/>
            </a:pPr>
            <a:r>
              <a:rPr lang="vi-VN" sz="1400" dirty="0"/>
              <a:t> Jade Pond Palace, </a:t>
            </a:r>
            <a:r>
              <a:rPr lang="en-US" sz="1400" dirty="0"/>
              <a:t>treating Immortals and </a:t>
            </a:r>
            <a:r>
              <a:rPr lang="en-US" sz="1400" dirty="0" err="1"/>
              <a:t>Buddhas</a:t>
            </a:r>
            <a:r>
              <a:rPr lang="en-US" sz="1400" dirty="0"/>
              <a:t> with immortal peach fruits and wine.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Mother of Benevolence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The Global Divine/Blessed Mother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 of all Living Beings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Holy Mother Goddess of the Dharma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1400" dirty="0"/>
              <a:t> </a:t>
            </a:r>
          </a:p>
          <a:p>
            <a:pPr>
              <a:defRPr/>
            </a:pPr>
            <a:r>
              <a:rPr lang="en-US" sz="1400" dirty="0"/>
              <a:t>	 </a:t>
            </a:r>
          </a:p>
          <a:p>
            <a:pPr>
              <a:defRPr/>
            </a:pPr>
            <a:r>
              <a:rPr lang="en-US" sz="1400" dirty="0"/>
              <a:t> </a:t>
            </a:r>
          </a:p>
          <a:p>
            <a:pPr>
              <a:defRPr/>
            </a:pPr>
            <a:r>
              <a:rPr lang="en-US" sz="1400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42863"/>
            <a:ext cx="9131300" cy="609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50900"/>
            <a:ext cx="91440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14400" y="-2438400"/>
            <a:ext cx="14020800" cy="876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2583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295400" y="-381000"/>
            <a:ext cx="5562600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1. A Chinese scholar from the third millennium BC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2. The ancient Egyptian goddess Isis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3. Hera or Juno, the wife of Zeus in ancient Greek tradition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4. Demeter, the Greek Goddess of the Harvest (again, a symbol of fertility.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5. Maya, Mother of Gautama Buddha (India, approximately 400 B.C.)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6. Devibhayava or Our Lady Devi Bhagava (or Jagadambâ) in India, the embodiment of maternal love and charity, full of compassion, always caring for beings and things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7. Mary, Mother of Jesus (Israel, first century B.C.)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8. Bodhisattva (China, approximately 95 B.C., during the Emperor Wu of the Han dynasty)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9. The Mother Goddess Dieu Tri Kim Mau (Vietnam, in 1925).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2000"/>
              <a:t>	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x-none"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10045700" cy="753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86900" cy="632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63" y="914400"/>
            <a:ext cx="9024937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0600" y="-609600"/>
            <a:ext cx="11399838" cy="712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6800" y="-457200"/>
            <a:ext cx="11277600" cy="70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14400" y="-952500"/>
            <a:ext cx="11095038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28863" y="-1600200"/>
            <a:ext cx="15435263" cy="966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18001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125" y="0"/>
            <a:ext cx="8169275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6688" y="0"/>
            <a:ext cx="5802312" cy="635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372600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24200" y="-3505200"/>
            <a:ext cx="20010438" cy="1250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929813" cy="662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76600" y="-2762250"/>
            <a:ext cx="15879763" cy="992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"/>
            <a:ext cx="59436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0" y="-3429000"/>
            <a:ext cx="158496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7" name="Group 19"/>
          <p:cNvGrpSpPr>
            <a:grpSpLocks/>
          </p:cNvGrpSpPr>
          <p:nvPr/>
        </p:nvGrpSpPr>
        <p:grpSpPr bwMode="auto">
          <a:xfrm>
            <a:off x="7162800" y="3657600"/>
            <a:ext cx="304800" cy="304800"/>
            <a:chOff x="2208" y="1872"/>
            <a:chExt cx="192" cy="192"/>
          </a:xfrm>
        </p:grpSpPr>
        <p:sp>
          <p:nvSpPr>
            <p:cNvPr id="55307" name="Oval 20"/>
            <p:cNvSpPr>
              <a:spLocks noChangeArrowheads="1"/>
            </p:cNvSpPr>
            <p:nvPr/>
          </p:nvSpPr>
          <p:spPr bwMode="auto">
            <a:xfrm>
              <a:off x="2208" y="1872"/>
              <a:ext cx="192" cy="19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  <p:sp>
          <p:nvSpPr>
            <p:cNvPr id="55308" name="Rectangle 21"/>
            <p:cNvSpPr>
              <a:spLocks noChangeArrowheads="1"/>
            </p:cNvSpPr>
            <p:nvPr/>
          </p:nvSpPr>
          <p:spPr bwMode="auto">
            <a:xfrm>
              <a:off x="2256" y="192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</p:grpSp>
      <p:sp>
        <p:nvSpPr>
          <p:cNvPr id="15363" name="Text Box 22"/>
          <p:cNvSpPr txBox="1">
            <a:spLocks noChangeArrowheads="1"/>
          </p:cNvSpPr>
          <p:nvPr/>
        </p:nvSpPr>
        <p:spPr bwMode="auto">
          <a:xfrm>
            <a:off x="990600" y="1600200"/>
            <a:ext cx="68707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THANK YOU</a:t>
            </a:r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+mn-ea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3810000"/>
            <a:ext cx="89154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001">
            <a:schemeClr val="lt1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287338" indent="-287338" eaLnBrk="1" hangingPunct="1">
              <a:buClr>
                <a:srgbClr val="FF9900"/>
              </a:buClr>
              <a:defRPr/>
            </a:pPr>
            <a:r>
              <a:rPr lang="en-US" dirty="0">
                <a:solidFill>
                  <a:schemeClr val="tx1"/>
                </a:solidFill>
              </a:rPr>
              <a:t>The Vietnam Institute</a:t>
            </a: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Address: Room 212, Stewart Hall, The University of Missouri, Columbia, </a:t>
            </a: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Missouri, 65211, USA</a:t>
            </a: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Phone: +1-573-825-6190</a:t>
            </a: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Fax: +1-573-884-4239</a:t>
            </a: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Email: </a:t>
            </a:r>
            <a:r>
              <a:rPr lang="en-US" b="0" dirty="0">
                <a:solidFill>
                  <a:schemeClr val="tx1"/>
                </a:solidFill>
                <a:hlinkClick r:id="rId3"/>
              </a:rPr>
              <a:t>vietnam.institute@yahoo.com</a:t>
            </a:r>
            <a:endParaRPr lang="en-US" b="0" dirty="0">
              <a:solidFill>
                <a:schemeClr val="tx1"/>
              </a:solidFill>
            </a:endParaRP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Joe Hobbs: </a:t>
            </a:r>
            <a:r>
              <a:rPr lang="en-US" b="0" dirty="0" err="1">
                <a:solidFill>
                  <a:schemeClr val="tx1"/>
                </a:solidFill>
              </a:rPr>
              <a:t>HobbsJ@missouri.edu</a:t>
            </a:r>
            <a:endParaRPr lang="en-US" b="0" dirty="0">
              <a:solidFill>
                <a:schemeClr val="tx1"/>
              </a:solidFill>
            </a:endParaRPr>
          </a:p>
          <a:p>
            <a:pPr marL="287338" indent="-287338" eaLnBrk="1" hangingPunct="1">
              <a:buClr>
                <a:srgbClr val="FF9900"/>
              </a:buClr>
              <a:buFont typeface="Wingdings" pitchFamily="2" charset="2"/>
              <a:buChar char="v"/>
              <a:defRPr/>
            </a:pPr>
            <a:r>
              <a:rPr lang="en-US" b="0" dirty="0">
                <a:solidFill>
                  <a:schemeClr val="tx1"/>
                </a:solidFill>
              </a:rPr>
              <a:t>Website: </a:t>
            </a:r>
            <a:r>
              <a:rPr lang="en-US" dirty="0">
                <a:solidFill>
                  <a:srgbClr val="FF6600"/>
                </a:solidFill>
              </a:rPr>
              <a:t>vietnam.missouri.edu</a:t>
            </a:r>
          </a:p>
        </p:txBody>
      </p:sp>
      <p:grpSp>
        <p:nvGrpSpPr>
          <p:cNvPr id="55300" name="Group 19"/>
          <p:cNvGrpSpPr>
            <a:grpSpLocks/>
          </p:cNvGrpSpPr>
          <p:nvPr/>
        </p:nvGrpSpPr>
        <p:grpSpPr bwMode="auto">
          <a:xfrm>
            <a:off x="7543800" y="3657600"/>
            <a:ext cx="304800" cy="304800"/>
            <a:chOff x="2208" y="1872"/>
            <a:chExt cx="192" cy="192"/>
          </a:xfrm>
        </p:grpSpPr>
        <p:sp>
          <p:nvSpPr>
            <p:cNvPr id="55305" name="Oval 20"/>
            <p:cNvSpPr>
              <a:spLocks noChangeArrowheads="1"/>
            </p:cNvSpPr>
            <p:nvPr/>
          </p:nvSpPr>
          <p:spPr bwMode="auto">
            <a:xfrm>
              <a:off x="2208" y="1872"/>
              <a:ext cx="192" cy="19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  <p:sp>
          <p:nvSpPr>
            <p:cNvPr id="55306" name="Rectangle 21"/>
            <p:cNvSpPr>
              <a:spLocks noChangeArrowheads="1"/>
            </p:cNvSpPr>
            <p:nvPr/>
          </p:nvSpPr>
          <p:spPr bwMode="auto">
            <a:xfrm>
              <a:off x="2256" y="192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</p:grpSp>
      <p:grpSp>
        <p:nvGrpSpPr>
          <p:cNvPr id="55301" name="Group 19"/>
          <p:cNvGrpSpPr>
            <a:grpSpLocks/>
          </p:cNvGrpSpPr>
          <p:nvPr/>
        </p:nvGrpSpPr>
        <p:grpSpPr bwMode="auto">
          <a:xfrm>
            <a:off x="7924800" y="3657600"/>
            <a:ext cx="304800" cy="304800"/>
            <a:chOff x="2208" y="1872"/>
            <a:chExt cx="192" cy="192"/>
          </a:xfrm>
        </p:grpSpPr>
        <p:sp>
          <p:nvSpPr>
            <p:cNvPr id="55303" name="Oval 20"/>
            <p:cNvSpPr>
              <a:spLocks noChangeArrowheads="1"/>
            </p:cNvSpPr>
            <p:nvPr/>
          </p:nvSpPr>
          <p:spPr bwMode="auto">
            <a:xfrm>
              <a:off x="2208" y="1872"/>
              <a:ext cx="192" cy="19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  <p:sp>
          <p:nvSpPr>
            <p:cNvPr id="55304" name="Rectangle 21"/>
            <p:cNvSpPr>
              <a:spLocks noChangeArrowheads="1"/>
            </p:cNvSpPr>
            <p:nvPr/>
          </p:nvSpPr>
          <p:spPr bwMode="auto">
            <a:xfrm>
              <a:off x="2256" y="192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x-none" altLang="x-none" sz="1800"/>
            </a:p>
          </p:txBody>
        </p:sp>
      </p:grpSp>
      <p:sp>
        <p:nvSpPr>
          <p:cNvPr id="55302" name="TextBox 1"/>
          <p:cNvSpPr txBox="1">
            <a:spLocks noChangeArrowheads="1"/>
          </p:cNvSpPr>
          <p:nvPr/>
        </p:nvSpPr>
        <p:spPr bwMode="auto">
          <a:xfrm>
            <a:off x="4195763" y="39258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9917</TotalTime>
  <Words>337</Words>
  <Application>Microsoft Macintosh PowerPoint</Application>
  <PresentationFormat>Presentazione su schermo (4:3)</PresentationFormat>
  <Paragraphs>94</Paragraphs>
  <Slides>39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6" baseType="lpstr">
      <vt:lpstr>ＭＳ Ｐゴシック</vt:lpstr>
      <vt:lpstr>Arial</vt:lpstr>
      <vt:lpstr>Calibri</vt:lpstr>
      <vt:lpstr>Open Sans</vt:lpstr>
      <vt:lpstr>Tahoma</vt:lpstr>
      <vt:lpstr>Wingdings</vt:lpstr>
      <vt:lpstr>Default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SIM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XUANNGUYEN</dc:creator>
  <cp:lastModifiedBy>Utente di Microsoft Office</cp:lastModifiedBy>
  <cp:revision>232</cp:revision>
  <dcterms:created xsi:type="dcterms:W3CDTF">2008-11-20T00:47:19Z</dcterms:created>
  <dcterms:modified xsi:type="dcterms:W3CDTF">2018-07-23T10:46:39Z</dcterms:modified>
</cp:coreProperties>
</file>